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2" r:id="rId2"/>
  </p:sldMasterIdLst>
  <p:notesMasterIdLst>
    <p:notesMasterId r:id="rId76"/>
  </p:notesMasterIdLst>
  <p:handoutMasterIdLst>
    <p:handoutMasterId r:id="rId77"/>
  </p:handoutMasterIdLst>
  <p:sldIdLst>
    <p:sldId id="256" r:id="rId3"/>
    <p:sldId id="325" r:id="rId4"/>
    <p:sldId id="310" r:id="rId5"/>
    <p:sldId id="311" r:id="rId6"/>
    <p:sldId id="312" r:id="rId7"/>
    <p:sldId id="330" r:id="rId8"/>
    <p:sldId id="329" r:id="rId9"/>
    <p:sldId id="261" r:id="rId10"/>
    <p:sldId id="265" r:id="rId11"/>
    <p:sldId id="363" r:id="rId12"/>
    <p:sldId id="367" r:id="rId13"/>
    <p:sldId id="266" r:id="rId14"/>
    <p:sldId id="263" r:id="rId15"/>
    <p:sldId id="262" r:id="rId16"/>
    <p:sldId id="267" r:id="rId17"/>
    <p:sldId id="268" r:id="rId18"/>
    <p:sldId id="334" r:id="rId19"/>
    <p:sldId id="269" r:id="rId20"/>
    <p:sldId id="271" r:id="rId21"/>
    <p:sldId id="270" r:id="rId22"/>
    <p:sldId id="274" r:id="rId23"/>
    <p:sldId id="275" r:id="rId24"/>
    <p:sldId id="276" r:id="rId25"/>
    <p:sldId id="331" r:id="rId26"/>
    <p:sldId id="277" r:id="rId27"/>
    <p:sldId id="278" r:id="rId28"/>
    <p:sldId id="283" r:id="rId29"/>
    <p:sldId id="284" r:id="rId30"/>
    <p:sldId id="285" r:id="rId31"/>
    <p:sldId id="332" r:id="rId32"/>
    <p:sldId id="333" r:id="rId33"/>
    <p:sldId id="287" r:id="rId34"/>
    <p:sldId id="288" r:id="rId35"/>
    <p:sldId id="290" r:id="rId36"/>
    <p:sldId id="289" r:id="rId37"/>
    <p:sldId id="291" r:id="rId38"/>
    <p:sldId id="292" r:id="rId39"/>
    <p:sldId id="324" r:id="rId40"/>
    <p:sldId id="314" r:id="rId41"/>
    <p:sldId id="317" r:id="rId42"/>
    <p:sldId id="316" r:id="rId43"/>
    <p:sldId id="318" r:id="rId44"/>
    <p:sldId id="319" r:id="rId45"/>
    <p:sldId id="304" r:id="rId46"/>
    <p:sldId id="335" r:id="rId47"/>
    <p:sldId id="336" r:id="rId48"/>
    <p:sldId id="337" r:id="rId49"/>
    <p:sldId id="338" r:id="rId50"/>
    <p:sldId id="339" r:id="rId51"/>
    <p:sldId id="340" r:id="rId52"/>
    <p:sldId id="342" r:id="rId53"/>
    <p:sldId id="365" r:id="rId54"/>
    <p:sldId id="343" r:id="rId55"/>
    <p:sldId id="344" r:id="rId56"/>
    <p:sldId id="345" r:id="rId57"/>
    <p:sldId id="346" r:id="rId58"/>
    <p:sldId id="347" r:id="rId59"/>
    <p:sldId id="348" r:id="rId60"/>
    <p:sldId id="349" r:id="rId61"/>
    <p:sldId id="350" r:id="rId62"/>
    <p:sldId id="351" r:id="rId63"/>
    <p:sldId id="352" r:id="rId64"/>
    <p:sldId id="366" r:id="rId65"/>
    <p:sldId id="353" r:id="rId66"/>
    <p:sldId id="354" r:id="rId67"/>
    <p:sldId id="355" r:id="rId68"/>
    <p:sldId id="356" r:id="rId69"/>
    <p:sldId id="357" r:id="rId70"/>
    <p:sldId id="358" r:id="rId71"/>
    <p:sldId id="359" r:id="rId72"/>
    <p:sldId id="360" r:id="rId73"/>
    <p:sldId id="361" r:id="rId74"/>
    <p:sldId id="362" r:id="rId7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C12"/>
    <a:srgbClr val="39471D"/>
    <a:srgbClr val="0000FF"/>
    <a:srgbClr val="F9F9F9"/>
    <a:srgbClr val="FFFF99"/>
    <a:srgbClr val="3E171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43" y="51"/>
      </p:cViewPr>
      <p:guideLst>
        <p:guide orient="horz" pos="4319"/>
        <p:guide pos="2880"/>
      </p:guideLst>
    </p:cSldViewPr>
  </p:slideViewPr>
  <p:notesTextViewPr>
    <p:cViewPr>
      <p:scale>
        <a:sx n="100" d="100"/>
        <a:sy n="100" d="100"/>
      </p:scale>
      <p:origin x="0" y="0"/>
    </p:cViewPr>
  </p:notesTextViewPr>
  <p:sorterViewPr>
    <p:cViewPr>
      <p:scale>
        <a:sx n="66" d="100"/>
        <a:sy n="66" d="100"/>
      </p:scale>
      <p:origin x="0" y="-46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_rels/data1.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ED2DB-70D4-439D-8A6C-D72B55222532}" type="doc">
      <dgm:prSet loTypeId="urn:microsoft.com/office/officeart/2005/8/layout/bProcess3" loCatId="process" qsTypeId="urn:microsoft.com/office/officeart/2005/8/quickstyle/simple3" qsCatId="simple" csTypeId="urn:microsoft.com/office/officeart/2005/8/colors/accent6_5" csCatId="accent6" phldr="1"/>
      <dgm:spPr/>
      <dgm:t>
        <a:bodyPr/>
        <a:lstStyle/>
        <a:p>
          <a:endParaRPr lang="zh-TW" altLang="en-US"/>
        </a:p>
      </dgm:t>
    </dgm:pt>
    <dgm:pt modelId="{B9AD0485-4759-4C35-BAF6-B59E58F7B75F}">
      <dgm:prSet phldrT="[文字]" custT="1"/>
      <dgm:spPr/>
      <dgm:t>
        <a:bodyPr/>
        <a:lstStyle/>
        <a:p>
          <a:r>
            <a:rPr lang="zh-TW" sz="1400" b="1" dirty="0" smtClean="0">
              <a:latin typeface="標楷體" panose="03000509000000000000" pitchFamily="65" charset="-120"/>
              <a:ea typeface="標楷體" panose="03000509000000000000" pitchFamily="65" charset="-120"/>
            </a:rPr>
            <a:t>鑑定安置家長說明會</a:t>
          </a:r>
          <a:r>
            <a:rPr lang="en-US" altLang="zh-TW" sz="2400" b="1" dirty="0" smtClean="0">
              <a:latin typeface="標楷體" panose="03000509000000000000" pitchFamily="65" charset="-120"/>
              <a:ea typeface="標楷體" panose="03000509000000000000" pitchFamily="65" charset="-120"/>
            </a:rPr>
            <a:t/>
          </a:r>
          <a:br>
            <a:rPr lang="en-US" altLang="zh-TW" sz="2400" b="1" dirty="0" smtClean="0">
              <a:latin typeface="標楷體" panose="03000509000000000000" pitchFamily="65" charset="-120"/>
              <a:ea typeface="標楷體" panose="03000509000000000000" pitchFamily="65" charset="-120"/>
            </a:rPr>
          </a:br>
          <a:r>
            <a:rPr lang="en-US" altLang="zh-TW" sz="2400" b="1" dirty="0" smtClean="0">
              <a:solidFill>
                <a:srgbClr val="FF0000"/>
              </a:solidFill>
              <a:latin typeface="標楷體" panose="03000509000000000000" pitchFamily="65" charset="-120"/>
              <a:ea typeface="標楷體" panose="03000509000000000000" pitchFamily="65" charset="-120"/>
            </a:rPr>
            <a:t>1</a:t>
          </a:r>
          <a:r>
            <a:rPr 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16</a:t>
          </a:r>
          <a:r>
            <a:rPr lang="en-US" sz="2400" b="1" dirty="0" smtClean="0">
              <a:solidFill>
                <a:srgbClr val="FF0000"/>
              </a:solidFill>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三</a:t>
          </a:r>
          <a:r>
            <a:rPr lang="en-US" sz="2400" b="1" dirty="0" smtClean="0">
              <a:solidFill>
                <a:srgbClr val="FF0000"/>
              </a:solidFill>
              <a:latin typeface="標楷體" panose="03000509000000000000" pitchFamily="65" charset="-120"/>
              <a:ea typeface="標楷體" panose="03000509000000000000" pitchFamily="65" charset="-120"/>
            </a:rPr>
            <a:t>)</a:t>
          </a:r>
        </a:p>
        <a:p>
          <a:r>
            <a:rPr lang="zh-TW" altLang="en-US" sz="1600" b="1" dirty="0" smtClean="0">
              <a:solidFill>
                <a:schemeClr val="tx1"/>
              </a:solidFill>
              <a:latin typeface="標楷體" panose="03000509000000000000" pitchFamily="65" charset="-120"/>
              <a:ea typeface="標楷體" panose="03000509000000000000" pitchFamily="65" charset="-120"/>
            </a:rPr>
            <a:t>地點：經國國中</a:t>
          </a:r>
          <a:endParaRPr lang="zh-TW" altLang="en-US" sz="1600" b="1" dirty="0">
            <a:solidFill>
              <a:schemeClr val="tx1"/>
            </a:solidFill>
            <a:latin typeface="標楷體" panose="03000509000000000000" pitchFamily="65" charset="-120"/>
            <a:ea typeface="標楷體" panose="03000509000000000000" pitchFamily="65" charset="-120"/>
          </a:endParaRPr>
        </a:p>
      </dgm:t>
    </dgm:pt>
    <dgm:pt modelId="{F7DB882A-142B-443A-BD3B-5DD023957372}" type="parTrans" cxnId="{B9A47886-E10E-4E13-B336-A7CC3EE98689}">
      <dgm:prSet/>
      <dgm:spPr/>
      <dgm:t>
        <a:bodyPr/>
        <a:lstStyle/>
        <a:p>
          <a:endParaRPr lang="zh-TW" altLang="en-US" b="1">
            <a:latin typeface="標楷體" panose="03000509000000000000" pitchFamily="65" charset="-120"/>
            <a:ea typeface="標楷體" panose="03000509000000000000" pitchFamily="65" charset="-120"/>
          </a:endParaRPr>
        </a:p>
      </dgm:t>
    </dgm:pt>
    <dgm:pt modelId="{E908BF78-F06B-4525-BDE6-0F2A7F595CFE}" type="sibTrans" cxnId="{B9A47886-E10E-4E13-B336-A7CC3EE98689}">
      <dgm:prSet/>
      <dgm:spPr>
        <a:ln w="38100"/>
      </dgm:spPr>
      <dgm:t>
        <a:bodyPr/>
        <a:lstStyle/>
        <a:p>
          <a:endParaRPr lang="zh-TW" altLang="en-US" b="1">
            <a:latin typeface="標楷體" panose="03000509000000000000" pitchFamily="65" charset="-120"/>
            <a:ea typeface="標楷體" panose="03000509000000000000" pitchFamily="65" charset="-120"/>
          </a:endParaRPr>
        </a:p>
      </dgm:t>
    </dgm:pt>
    <dgm:pt modelId="{3ABCD804-E5F8-4B07-A59C-21FCF6293C52}">
      <dgm:prSet phldrT="[文字]" custT="1"/>
      <dgm:spPr/>
      <dgm:t>
        <a:bodyPr/>
        <a:lstStyle/>
        <a:p>
          <a:r>
            <a:rPr lang="zh-TW" sz="2400" b="1" dirty="0" smtClean="0">
              <a:latin typeface="標楷體" panose="03000509000000000000" pitchFamily="65" charset="-120"/>
              <a:ea typeface="標楷體" panose="03000509000000000000" pitchFamily="65" charset="-120"/>
            </a:rPr>
            <a:t>管道二審查結果公告</a:t>
          </a:r>
          <a:r>
            <a:rPr lang="en-US" altLang="zh-TW" sz="2400" b="1" dirty="0" smtClean="0">
              <a:latin typeface="標楷體" panose="03000509000000000000" pitchFamily="65" charset="-120"/>
              <a:ea typeface="標楷體" panose="03000509000000000000" pitchFamily="65" charset="-120"/>
            </a:rPr>
            <a:t/>
          </a:r>
          <a:br>
            <a:rPr lang="en-US" altLang="zh-TW" sz="2400" b="1" dirty="0" smtClean="0">
              <a:latin typeface="標楷體" panose="03000509000000000000" pitchFamily="65" charset="-120"/>
              <a:ea typeface="標楷體" panose="03000509000000000000" pitchFamily="65" charset="-120"/>
            </a:rPr>
          </a:br>
          <a:r>
            <a:rPr lang="en-US" altLang="zh-TW" sz="2400" b="1" dirty="0" smtClean="0">
              <a:solidFill>
                <a:srgbClr val="FF0000"/>
              </a:solidFill>
              <a:latin typeface="標楷體" panose="03000509000000000000" pitchFamily="65" charset="-120"/>
              <a:ea typeface="標楷體" panose="03000509000000000000" pitchFamily="65" charset="-120"/>
            </a:rPr>
            <a:t>3</a:t>
          </a:r>
          <a:r>
            <a:rPr 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4</a:t>
          </a:r>
          <a:r>
            <a:rPr lang="en-US" sz="2400" b="1" dirty="0" smtClean="0">
              <a:solidFill>
                <a:srgbClr val="FF0000"/>
              </a:solidFill>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一</a:t>
          </a:r>
          <a:r>
            <a:rPr lang="en-US" sz="2400" b="1" dirty="0" smtClean="0">
              <a:solidFill>
                <a:srgbClr val="FF0000"/>
              </a:solidFill>
              <a:latin typeface="標楷體" panose="03000509000000000000" pitchFamily="65" charset="-120"/>
              <a:ea typeface="標楷體" panose="03000509000000000000" pitchFamily="65" charset="-120"/>
            </a:rPr>
            <a:t>)</a:t>
          </a:r>
          <a:endParaRPr lang="zh-TW" altLang="en-US" sz="2400" b="1" dirty="0">
            <a:solidFill>
              <a:srgbClr val="FF0000"/>
            </a:solidFill>
            <a:latin typeface="標楷體" panose="03000509000000000000" pitchFamily="65" charset="-120"/>
            <a:ea typeface="標楷體" panose="03000509000000000000" pitchFamily="65" charset="-120"/>
          </a:endParaRPr>
        </a:p>
      </dgm:t>
    </dgm:pt>
    <dgm:pt modelId="{A944430D-6367-4295-B26B-BD36A0DC73CF}" type="parTrans" cxnId="{2628DF1B-2D88-4F4B-AC06-8E0313590867}">
      <dgm:prSet/>
      <dgm:spPr/>
      <dgm:t>
        <a:bodyPr/>
        <a:lstStyle/>
        <a:p>
          <a:endParaRPr lang="zh-TW" altLang="en-US" b="1">
            <a:latin typeface="標楷體" panose="03000509000000000000" pitchFamily="65" charset="-120"/>
            <a:ea typeface="標楷體" panose="03000509000000000000" pitchFamily="65" charset="-120"/>
          </a:endParaRPr>
        </a:p>
      </dgm:t>
    </dgm:pt>
    <dgm:pt modelId="{9A20F273-16F4-4DE7-8AF4-89133C04EDC0}" type="sibTrans" cxnId="{2628DF1B-2D88-4F4B-AC06-8E0313590867}">
      <dgm:prSet/>
      <dgm:spPr>
        <a:ln w="38100" cmpd="sng"/>
      </dgm:spPr>
      <dgm:t>
        <a:bodyPr/>
        <a:lstStyle/>
        <a:p>
          <a:endParaRPr lang="zh-TW" altLang="en-US" b="1">
            <a:latin typeface="標楷體" panose="03000509000000000000" pitchFamily="65" charset="-120"/>
            <a:ea typeface="標楷體" panose="03000509000000000000" pitchFamily="65" charset="-120"/>
          </a:endParaRPr>
        </a:p>
      </dgm:t>
    </dgm:pt>
    <dgm:pt modelId="{2ADF4409-E7A9-4828-B0F2-A5727DDF591F}">
      <dgm:prSet phldrT="[文字]" custT="1"/>
      <dgm:spPr>
        <a:gradFill rotWithShape="0">
          <a:gsLst>
            <a:gs pos="0">
              <a:srgbClr val="FF0000"/>
            </a:gs>
            <a:gs pos="17999">
              <a:srgbClr val="FEE7F2"/>
            </a:gs>
            <a:gs pos="36000">
              <a:srgbClr val="FAC77D"/>
            </a:gs>
            <a:gs pos="61000">
              <a:srgbClr val="FBA97D"/>
            </a:gs>
            <a:gs pos="82001">
              <a:srgbClr val="FBD49C"/>
            </a:gs>
            <a:gs pos="100000">
              <a:srgbClr val="FEE7F2"/>
            </a:gs>
          </a:gsLst>
          <a:lin ang="16200000" scaled="0"/>
        </a:gradFill>
      </dgm:spPr>
      <dgm:t>
        <a:bodyPr/>
        <a:lstStyle/>
        <a:p>
          <a:r>
            <a:rPr lang="zh-TW" sz="2400" b="1" dirty="0" smtClean="0">
              <a:latin typeface="標楷體" panose="03000509000000000000" pitchFamily="65" charset="-120"/>
              <a:ea typeface="標楷體" panose="03000509000000000000" pitchFamily="65" charset="-120"/>
            </a:rPr>
            <a:t>初選：創造能力評量</a:t>
          </a:r>
          <a:r>
            <a:rPr lang="en-US" sz="2400" b="1" dirty="0" smtClean="0">
              <a:latin typeface="標楷體" panose="03000509000000000000" pitchFamily="65" charset="-120"/>
              <a:ea typeface="標楷體" panose="03000509000000000000" pitchFamily="65" charset="-120"/>
            </a:rPr>
            <a:t>I</a:t>
          </a:r>
          <a:br>
            <a:rPr lang="en-US" sz="2400" b="1" dirty="0" smtClean="0">
              <a:latin typeface="標楷體" panose="03000509000000000000" pitchFamily="65" charset="-120"/>
              <a:ea typeface="標楷體" panose="03000509000000000000" pitchFamily="65" charset="-120"/>
            </a:rPr>
          </a:br>
          <a:r>
            <a:rPr lang="en-US" altLang="zh-TW" sz="2400" b="1" dirty="0" smtClean="0">
              <a:solidFill>
                <a:srgbClr val="FF0000"/>
              </a:solidFill>
              <a:latin typeface="標楷體" panose="03000509000000000000" pitchFamily="65" charset="-120"/>
              <a:ea typeface="標楷體" panose="03000509000000000000" pitchFamily="65" charset="-120"/>
            </a:rPr>
            <a:t>3</a:t>
          </a:r>
          <a:r>
            <a:rPr 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17</a:t>
          </a:r>
          <a:r>
            <a:rPr lang="en-US" sz="2400" b="1" dirty="0" smtClean="0">
              <a:solidFill>
                <a:srgbClr val="FF0000"/>
              </a:solidFill>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日</a:t>
          </a:r>
          <a:r>
            <a:rPr lang="en-US" sz="2400" b="1" dirty="0" smtClean="0">
              <a:solidFill>
                <a:srgbClr val="FF0000"/>
              </a:solidFill>
              <a:latin typeface="標楷體" panose="03000509000000000000" pitchFamily="65" charset="-120"/>
              <a:ea typeface="標楷體" panose="03000509000000000000" pitchFamily="65" charset="-120"/>
            </a:rPr>
            <a:t>)</a:t>
          </a:r>
          <a:endParaRPr lang="zh-TW" altLang="en-US" sz="2400" b="1" dirty="0">
            <a:solidFill>
              <a:srgbClr val="FF0000"/>
            </a:solidFill>
            <a:latin typeface="標楷體" panose="03000509000000000000" pitchFamily="65" charset="-120"/>
            <a:ea typeface="標楷體" panose="03000509000000000000" pitchFamily="65" charset="-120"/>
          </a:endParaRPr>
        </a:p>
      </dgm:t>
    </dgm:pt>
    <dgm:pt modelId="{A6B2B574-F94A-4A70-AF17-B1255C5AB463}" type="parTrans" cxnId="{C7189235-28BB-4771-9E49-09FCA59D2DE9}">
      <dgm:prSet/>
      <dgm:spPr/>
      <dgm:t>
        <a:bodyPr/>
        <a:lstStyle/>
        <a:p>
          <a:endParaRPr lang="zh-TW" altLang="en-US" b="1">
            <a:latin typeface="標楷體" panose="03000509000000000000" pitchFamily="65" charset="-120"/>
            <a:ea typeface="標楷體" panose="03000509000000000000" pitchFamily="65" charset="-120"/>
          </a:endParaRPr>
        </a:p>
      </dgm:t>
    </dgm:pt>
    <dgm:pt modelId="{0B58DA7B-8C12-4A6A-9145-DA45ABE2B209}" type="sibTrans" cxnId="{C7189235-28BB-4771-9E49-09FCA59D2DE9}">
      <dgm:prSet/>
      <dgm:spPr>
        <a:ln w="38100" cmpd="sng"/>
      </dgm:spPr>
      <dgm:t>
        <a:bodyPr/>
        <a:lstStyle/>
        <a:p>
          <a:endParaRPr lang="zh-TW" altLang="en-US" b="1">
            <a:latin typeface="標楷體" panose="03000509000000000000" pitchFamily="65" charset="-120"/>
            <a:ea typeface="標楷體" panose="03000509000000000000" pitchFamily="65" charset="-120"/>
          </a:endParaRPr>
        </a:p>
      </dgm:t>
    </dgm:pt>
    <dgm:pt modelId="{BAFC8656-1DE6-48D2-841B-DF2BE3E58946}">
      <dgm:prSet phldrT="[文字]" custT="1"/>
      <dgm:spPr/>
      <dgm:t>
        <a:bodyPr/>
        <a:lstStyle/>
        <a:p>
          <a:r>
            <a:rPr lang="zh-TW" sz="2000" b="1" dirty="0" smtClean="0">
              <a:latin typeface="標楷體" panose="03000509000000000000" pitchFamily="65" charset="-120"/>
              <a:ea typeface="標楷體" panose="03000509000000000000" pitchFamily="65" charset="-120"/>
            </a:rPr>
            <a:t>寄發評量測驗 結果通知單</a:t>
          </a:r>
          <a:r>
            <a:rPr lang="en-US" altLang="zh-TW" sz="2000" b="1" dirty="0" smtClean="0">
              <a:latin typeface="標楷體" panose="03000509000000000000" pitchFamily="65" charset="-120"/>
              <a:ea typeface="標楷體" panose="03000509000000000000" pitchFamily="65" charset="-120"/>
            </a:rPr>
            <a:t/>
          </a:r>
          <a:br>
            <a:rPr lang="en-US" altLang="zh-TW" sz="2000" b="1" dirty="0" smtClean="0">
              <a:latin typeface="標楷體" panose="03000509000000000000" pitchFamily="65" charset="-120"/>
              <a:ea typeface="標楷體" panose="03000509000000000000" pitchFamily="65" charset="-120"/>
            </a:rPr>
          </a:br>
          <a:r>
            <a:rPr lang="en-US" altLang="zh-TW" sz="2400" b="1" dirty="0" smtClean="0">
              <a:solidFill>
                <a:srgbClr val="FF0000"/>
              </a:solidFill>
              <a:latin typeface="標楷體" panose="03000509000000000000" pitchFamily="65" charset="-120"/>
              <a:ea typeface="標楷體" panose="03000509000000000000" pitchFamily="65" charset="-120"/>
            </a:rPr>
            <a:t>3</a:t>
          </a:r>
          <a:r>
            <a:rPr 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20</a:t>
          </a:r>
          <a:r>
            <a:rPr lang="en-US" sz="2400" b="1" dirty="0" smtClean="0">
              <a:solidFill>
                <a:srgbClr val="FF0000"/>
              </a:solidFill>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三</a:t>
          </a:r>
          <a:r>
            <a:rPr lang="en-US" sz="2400" b="1" dirty="0" smtClean="0">
              <a:solidFill>
                <a:srgbClr val="FF0000"/>
              </a:solidFill>
              <a:latin typeface="標楷體" panose="03000509000000000000" pitchFamily="65" charset="-120"/>
              <a:ea typeface="標楷體" panose="03000509000000000000" pitchFamily="65" charset="-120"/>
            </a:rPr>
            <a:t>)</a:t>
          </a:r>
          <a:endParaRPr lang="zh-TW" altLang="en-US" sz="2000" b="1" dirty="0">
            <a:solidFill>
              <a:srgbClr val="FF0000"/>
            </a:solidFill>
            <a:latin typeface="標楷體" panose="03000509000000000000" pitchFamily="65" charset="-120"/>
            <a:ea typeface="標楷體" panose="03000509000000000000" pitchFamily="65" charset="-120"/>
          </a:endParaRPr>
        </a:p>
      </dgm:t>
    </dgm:pt>
    <dgm:pt modelId="{936E4AC1-CDCD-4746-AD8D-A985F782C65F}" type="parTrans" cxnId="{17701A54-EAAB-47EF-AB7D-05461AFAFBC9}">
      <dgm:prSet/>
      <dgm:spPr/>
      <dgm:t>
        <a:bodyPr/>
        <a:lstStyle/>
        <a:p>
          <a:endParaRPr lang="zh-TW" altLang="en-US" b="1">
            <a:latin typeface="標楷體" panose="03000509000000000000" pitchFamily="65" charset="-120"/>
            <a:ea typeface="標楷體" panose="03000509000000000000" pitchFamily="65" charset="-120"/>
          </a:endParaRPr>
        </a:p>
      </dgm:t>
    </dgm:pt>
    <dgm:pt modelId="{C7A159E7-6795-4E59-9D36-DCD3D7E22F9C}" type="sibTrans" cxnId="{17701A54-EAAB-47EF-AB7D-05461AFAFBC9}">
      <dgm:prSet/>
      <dgm:spPr>
        <a:ln w="38100" cmpd="sng"/>
      </dgm:spPr>
      <dgm:t>
        <a:bodyPr/>
        <a:lstStyle/>
        <a:p>
          <a:endParaRPr lang="zh-TW" altLang="en-US" b="1">
            <a:latin typeface="標楷體" panose="03000509000000000000" pitchFamily="65" charset="-120"/>
            <a:ea typeface="標楷體" panose="03000509000000000000" pitchFamily="65" charset="-120"/>
          </a:endParaRPr>
        </a:p>
      </dgm:t>
    </dgm:pt>
    <dgm:pt modelId="{CC776DFE-6DFC-4A60-9D11-6D8DAE24FDEC}">
      <dgm:prSet phldrT="[文字]" custT="1"/>
      <dgm:spPr/>
      <dgm:t>
        <a:bodyPr/>
        <a:lstStyle/>
        <a:p>
          <a:r>
            <a:rPr lang="zh-TW" sz="2000" b="1" dirty="0" smtClean="0">
              <a:latin typeface="標楷體" panose="03000509000000000000" pitchFamily="65" charset="-120"/>
              <a:ea typeface="標楷體" panose="03000509000000000000" pitchFamily="65" charset="-120"/>
            </a:rPr>
            <a:t>初選結果複查</a:t>
          </a:r>
          <a:r>
            <a:rPr lang="en-US" altLang="zh-TW" sz="2000" b="1" dirty="0" smtClean="0">
              <a:latin typeface="標楷體" panose="03000509000000000000" pitchFamily="65" charset="-120"/>
              <a:ea typeface="標楷體" panose="03000509000000000000" pitchFamily="65" charset="-120"/>
            </a:rPr>
            <a:t/>
          </a:r>
          <a:br>
            <a:rPr lang="en-US" altLang="zh-TW" sz="2000" b="1" dirty="0" smtClean="0">
              <a:latin typeface="標楷體" panose="03000509000000000000" pitchFamily="65" charset="-120"/>
              <a:ea typeface="標楷體" panose="03000509000000000000" pitchFamily="65" charset="-120"/>
            </a:rPr>
          </a:br>
          <a:r>
            <a:rPr lang="en-US" altLang="zh-TW" sz="2400" b="1" dirty="0" smtClean="0">
              <a:solidFill>
                <a:srgbClr val="FF0000"/>
              </a:solidFill>
              <a:latin typeface="標楷體" panose="03000509000000000000" pitchFamily="65" charset="-120"/>
              <a:ea typeface="標楷體" panose="03000509000000000000" pitchFamily="65" charset="-120"/>
            </a:rPr>
            <a:t>3</a:t>
          </a:r>
          <a:r>
            <a:rPr 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22</a:t>
          </a:r>
          <a:r>
            <a:rPr lang="en-US" sz="2400" b="1" dirty="0" smtClean="0">
              <a:solidFill>
                <a:srgbClr val="FF0000"/>
              </a:solidFill>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五</a:t>
          </a:r>
          <a:r>
            <a:rPr lang="en-US" sz="2400" b="1" dirty="0" smtClean="0">
              <a:solidFill>
                <a:srgbClr val="FF0000"/>
              </a:solidFill>
              <a:latin typeface="標楷體" panose="03000509000000000000" pitchFamily="65" charset="-120"/>
              <a:ea typeface="標楷體" panose="03000509000000000000" pitchFamily="65" charset="-120"/>
            </a:rPr>
            <a:t>)</a:t>
          </a:r>
          <a:endParaRPr lang="zh-TW" altLang="en-US" sz="2000" b="1" dirty="0">
            <a:solidFill>
              <a:srgbClr val="FF0000"/>
            </a:solidFill>
            <a:latin typeface="標楷體" panose="03000509000000000000" pitchFamily="65" charset="-120"/>
            <a:ea typeface="標楷體" panose="03000509000000000000" pitchFamily="65" charset="-120"/>
          </a:endParaRPr>
        </a:p>
      </dgm:t>
    </dgm:pt>
    <dgm:pt modelId="{F8A2B3D2-AC8C-4D5F-9782-C1986C7F045F}" type="parTrans" cxnId="{FD5A962B-34F1-499D-BCDF-37F268CFFD36}">
      <dgm:prSet/>
      <dgm:spPr/>
      <dgm:t>
        <a:bodyPr/>
        <a:lstStyle/>
        <a:p>
          <a:endParaRPr lang="zh-TW" altLang="en-US" b="1">
            <a:latin typeface="標楷體" panose="03000509000000000000" pitchFamily="65" charset="-120"/>
            <a:ea typeface="標楷體" panose="03000509000000000000" pitchFamily="65" charset="-120"/>
          </a:endParaRPr>
        </a:p>
      </dgm:t>
    </dgm:pt>
    <dgm:pt modelId="{F061F379-C3F6-49F2-A0EF-66AE098C5573}" type="sibTrans" cxnId="{FD5A962B-34F1-499D-BCDF-37F268CFFD36}">
      <dgm:prSet/>
      <dgm:spPr>
        <a:ln w="38100" cmpd="sng"/>
      </dgm:spPr>
      <dgm:t>
        <a:bodyPr/>
        <a:lstStyle/>
        <a:p>
          <a:endParaRPr lang="zh-TW" altLang="en-US" b="1">
            <a:latin typeface="標楷體" panose="03000509000000000000" pitchFamily="65" charset="-120"/>
            <a:ea typeface="標楷體" panose="03000509000000000000" pitchFamily="65" charset="-120"/>
          </a:endParaRPr>
        </a:p>
      </dgm:t>
    </dgm:pt>
    <dgm:pt modelId="{33E47956-11F2-452E-B884-E24CCEB1416C}">
      <dgm:prSet phldrT="[文字]" custT="1"/>
      <dgm:spPr/>
      <dgm:t>
        <a:bodyPr/>
        <a:lstStyle/>
        <a:p>
          <a:endParaRPr lang="en-US" altLang="zh-TW" sz="1800" b="1" dirty="0" smtClean="0">
            <a:latin typeface="標楷體" panose="03000509000000000000" pitchFamily="65" charset="-120"/>
            <a:ea typeface="標楷體" panose="03000509000000000000" pitchFamily="65" charset="-120"/>
          </a:endParaRPr>
        </a:p>
        <a:p>
          <a:r>
            <a:rPr lang="zh-TW" sz="1800" b="1" dirty="0" smtClean="0">
              <a:latin typeface="標楷體" panose="03000509000000000000" pitchFamily="65" charset="-120"/>
              <a:ea typeface="標楷體" panose="03000509000000000000" pitchFamily="65" charset="-120"/>
            </a:rPr>
            <a:t>複選報名</a:t>
          </a:r>
          <a:r>
            <a:rPr lang="en-US" altLang="zh-TW" sz="1800" b="1" dirty="0" smtClean="0">
              <a:latin typeface="標楷體" panose="03000509000000000000" pitchFamily="65" charset="-120"/>
              <a:ea typeface="標楷體" panose="03000509000000000000" pitchFamily="65" charset="-120"/>
            </a:rPr>
            <a:t/>
          </a:r>
          <a:br>
            <a:rPr lang="en-US" altLang="zh-TW" sz="1800" b="1" dirty="0" smtClean="0">
              <a:latin typeface="標楷體" panose="03000509000000000000" pitchFamily="65" charset="-120"/>
              <a:ea typeface="標楷體" panose="03000509000000000000" pitchFamily="65" charset="-120"/>
            </a:rPr>
          </a:br>
          <a:r>
            <a:rPr lang="en-US" altLang="zh-TW" sz="1800" b="1" dirty="0" smtClean="0">
              <a:solidFill>
                <a:srgbClr val="FF0000"/>
              </a:solidFill>
              <a:latin typeface="標楷體" panose="03000509000000000000" pitchFamily="65" charset="-120"/>
              <a:ea typeface="標楷體" panose="03000509000000000000" pitchFamily="65" charset="-120"/>
            </a:rPr>
            <a:t>3/24(</a:t>
          </a:r>
          <a:r>
            <a:rPr lang="zh-TW" altLang="en-US" sz="1800" b="1" dirty="0" smtClean="0">
              <a:solidFill>
                <a:srgbClr val="FF0000"/>
              </a:solidFill>
              <a:latin typeface="標楷體" panose="03000509000000000000" pitchFamily="65" charset="-120"/>
              <a:ea typeface="標楷體" panose="03000509000000000000" pitchFamily="65" charset="-120"/>
            </a:rPr>
            <a:t>日</a:t>
          </a:r>
          <a:r>
            <a:rPr lang="en-US" altLang="zh-TW" sz="1800" b="1" dirty="0" smtClean="0">
              <a:solidFill>
                <a:srgbClr val="FF0000"/>
              </a:solidFill>
              <a:latin typeface="標楷體" panose="03000509000000000000" pitchFamily="65" charset="-120"/>
              <a:ea typeface="標楷體" panose="03000509000000000000" pitchFamily="65" charset="-120"/>
            </a:rPr>
            <a:t>)~3/25(</a:t>
          </a:r>
          <a:r>
            <a:rPr lang="zh-TW" altLang="en-US" sz="1800" b="1" dirty="0" smtClean="0">
              <a:solidFill>
                <a:srgbClr val="FF0000"/>
              </a:solidFill>
              <a:latin typeface="標楷體" panose="03000509000000000000" pitchFamily="65" charset="-120"/>
              <a:ea typeface="標楷體" panose="03000509000000000000" pitchFamily="65" charset="-120"/>
            </a:rPr>
            <a:t>一</a:t>
          </a:r>
          <a:r>
            <a:rPr lang="en-US" altLang="zh-TW" sz="1800" b="1" dirty="0" smtClean="0">
              <a:solidFill>
                <a:srgbClr val="FF0000"/>
              </a:solidFill>
              <a:latin typeface="標楷體" panose="03000509000000000000" pitchFamily="65" charset="-120"/>
              <a:ea typeface="標楷體" panose="03000509000000000000" pitchFamily="65" charset="-120"/>
            </a:rPr>
            <a:t>)</a:t>
          </a:r>
          <a:br>
            <a:rPr lang="en-US" altLang="zh-TW" sz="1800" b="1" dirty="0" smtClean="0">
              <a:solidFill>
                <a:srgbClr val="FF0000"/>
              </a:solidFill>
              <a:latin typeface="標楷體" panose="03000509000000000000" pitchFamily="65" charset="-120"/>
              <a:ea typeface="標楷體" panose="03000509000000000000" pitchFamily="65" charset="-120"/>
            </a:rPr>
          </a:br>
          <a:endParaRPr lang="zh-TW" altLang="en-US" sz="1800" b="1" dirty="0">
            <a:solidFill>
              <a:srgbClr val="FF0000"/>
            </a:solidFill>
            <a:latin typeface="標楷體" panose="03000509000000000000" pitchFamily="65" charset="-120"/>
            <a:ea typeface="標楷體" panose="03000509000000000000" pitchFamily="65" charset="-120"/>
          </a:endParaRPr>
        </a:p>
      </dgm:t>
    </dgm:pt>
    <dgm:pt modelId="{6E5D32F5-853A-4166-8C30-FDB2AEA9EA6B}" type="parTrans" cxnId="{9A895646-37CD-419D-B58A-C5B11BB5B74E}">
      <dgm:prSet/>
      <dgm:spPr/>
      <dgm:t>
        <a:bodyPr/>
        <a:lstStyle/>
        <a:p>
          <a:endParaRPr lang="zh-TW" altLang="en-US" b="1">
            <a:latin typeface="標楷體" panose="03000509000000000000" pitchFamily="65" charset="-120"/>
            <a:ea typeface="標楷體" panose="03000509000000000000" pitchFamily="65" charset="-120"/>
          </a:endParaRPr>
        </a:p>
      </dgm:t>
    </dgm:pt>
    <dgm:pt modelId="{43FBE3C9-A3B6-48DC-B2A5-562B30AD6683}" type="sibTrans" cxnId="{9A895646-37CD-419D-B58A-C5B11BB5B74E}">
      <dgm:prSet/>
      <dgm:spPr>
        <a:ln w="38100" cmpd="sng"/>
      </dgm:spPr>
      <dgm:t>
        <a:bodyPr/>
        <a:lstStyle/>
        <a:p>
          <a:endParaRPr lang="zh-TW" altLang="en-US" b="1">
            <a:latin typeface="標楷體" panose="03000509000000000000" pitchFamily="65" charset="-120"/>
            <a:ea typeface="標楷體" panose="03000509000000000000" pitchFamily="65" charset="-120"/>
          </a:endParaRPr>
        </a:p>
      </dgm:t>
    </dgm:pt>
    <dgm:pt modelId="{BC155BA6-E667-4D58-8D35-4F0FA0364ADA}">
      <dgm:prSet phldrT="[文字]" custT="1"/>
      <dgm:spPr>
        <a:gradFill rotWithShape="0">
          <a:gsLst>
            <a:gs pos="0">
              <a:srgbClr val="FF0000"/>
            </a:gs>
            <a:gs pos="17999">
              <a:srgbClr val="FEE7F2"/>
            </a:gs>
            <a:gs pos="36000">
              <a:srgbClr val="FAC77D"/>
            </a:gs>
            <a:gs pos="61000">
              <a:srgbClr val="FBA97D"/>
            </a:gs>
            <a:gs pos="82001">
              <a:srgbClr val="FBD49C"/>
            </a:gs>
            <a:gs pos="100000">
              <a:srgbClr val="FEE7F2"/>
            </a:gs>
          </a:gsLst>
          <a:lin ang="16200000" scaled="0"/>
        </a:gradFill>
      </dgm:spPr>
      <dgm:t>
        <a:bodyPr/>
        <a:lstStyle/>
        <a:p>
          <a:r>
            <a:rPr lang="zh-TW" sz="2400" b="1" dirty="0" smtClean="0">
              <a:latin typeface="標楷體" panose="03000509000000000000" pitchFamily="65" charset="-120"/>
              <a:ea typeface="標楷體" panose="03000509000000000000" pitchFamily="65" charset="-120"/>
            </a:rPr>
            <a:t>複選：創造能力評量</a:t>
          </a:r>
          <a:r>
            <a:rPr lang="en-US" sz="2400" b="1" dirty="0" smtClean="0">
              <a:latin typeface="標楷體" panose="03000509000000000000" pitchFamily="65" charset="-120"/>
              <a:ea typeface="標楷體" panose="03000509000000000000" pitchFamily="65" charset="-120"/>
            </a:rPr>
            <a:t>II</a:t>
          </a:r>
          <a:br>
            <a:rPr lang="en-US" sz="2400" b="1" dirty="0" smtClean="0">
              <a:latin typeface="標楷體" panose="03000509000000000000" pitchFamily="65" charset="-120"/>
              <a:ea typeface="標楷體" panose="03000509000000000000" pitchFamily="65" charset="-120"/>
            </a:rPr>
          </a:br>
          <a:r>
            <a:rPr lang="en-US" altLang="zh-TW" sz="2400" b="1" dirty="0" smtClean="0">
              <a:solidFill>
                <a:srgbClr val="FF0000"/>
              </a:solidFill>
              <a:latin typeface="標楷體" panose="03000509000000000000" pitchFamily="65" charset="-120"/>
              <a:ea typeface="標楷體" panose="03000509000000000000" pitchFamily="65" charset="-120"/>
            </a:rPr>
            <a:t>3</a:t>
          </a:r>
          <a:r>
            <a:rPr 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31</a:t>
          </a:r>
          <a:r>
            <a:rPr lang="en-US" sz="2400" b="1" dirty="0" smtClean="0">
              <a:solidFill>
                <a:srgbClr val="FF0000"/>
              </a:solidFill>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日</a:t>
          </a:r>
          <a:r>
            <a:rPr lang="en-US" sz="2400" b="1" dirty="0" smtClean="0">
              <a:solidFill>
                <a:srgbClr val="FF0000"/>
              </a:solidFill>
              <a:latin typeface="標楷體" panose="03000509000000000000" pitchFamily="65" charset="-120"/>
              <a:ea typeface="標楷體" panose="03000509000000000000" pitchFamily="65" charset="-120"/>
            </a:rPr>
            <a:t>)</a:t>
          </a:r>
          <a:endParaRPr lang="zh-TW" altLang="en-US" sz="2400" b="1" dirty="0">
            <a:solidFill>
              <a:srgbClr val="FF0000"/>
            </a:solidFill>
            <a:latin typeface="標楷體" panose="03000509000000000000" pitchFamily="65" charset="-120"/>
            <a:ea typeface="標楷體" panose="03000509000000000000" pitchFamily="65" charset="-120"/>
          </a:endParaRPr>
        </a:p>
      </dgm:t>
    </dgm:pt>
    <dgm:pt modelId="{D05D919C-2709-41E7-BD68-21DF4938D48B}" type="parTrans" cxnId="{F717BD09-AA97-4AFB-95E0-01E3070A3A2F}">
      <dgm:prSet/>
      <dgm:spPr/>
      <dgm:t>
        <a:bodyPr/>
        <a:lstStyle/>
        <a:p>
          <a:endParaRPr lang="zh-TW" altLang="en-US" b="1">
            <a:latin typeface="標楷體" panose="03000509000000000000" pitchFamily="65" charset="-120"/>
            <a:ea typeface="標楷體" panose="03000509000000000000" pitchFamily="65" charset="-120"/>
          </a:endParaRPr>
        </a:p>
      </dgm:t>
    </dgm:pt>
    <dgm:pt modelId="{EB3D48AF-3A66-4A96-A14B-92D853A724A5}" type="sibTrans" cxnId="{F717BD09-AA97-4AFB-95E0-01E3070A3A2F}">
      <dgm:prSet/>
      <dgm:spPr>
        <a:ln w="38100" cmpd="sng"/>
      </dgm:spPr>
      <dgm:t>
        <a:bodyPr/>
        <a:lstStyle/>
        <a:p>
          <a:endParaRPr lang="zh-TW" altLang="en-US" b="1">
            <a:latin typeface="標楷體" panose="03000509000000000000" pitchFamily="65" charset="-120"/>
            <a:ea typeface="標楷體" panose="03000509000000000000" pitchFamily="65" charset="-120"/>
          </a:endParaRPr>
        </a:p>
      </dgm:t>
    </dgm:pt>
    <dgm:pt modelId="{401A89A1-98EF-4DAF-B2FF-3B9EC2973472}">
      <dgm:prSet phldrT="[文字]" custT="1"/>
      <dgm:spPr/>
      <dgm:t>
        <a:bodyPr/>
        <a:lstStyle/>
        <a:p>
          <a:r>
            <a:rPr lang="zh-TW" sz="2000" b="1" dirty="0" smtClean="0">
              <a:latin typeface="標楷體" panose="03000509000000000000" pitchFamily="65" charset="-120"/>
              <a:ea typeface="標楷體" panose="03000509000000000000" pitchFamily="65" charset="-120"/>
            </a:rPr>
            <a:t>鑑定結果公告</a:t>
          </a:r>
          <a:r>
            <a:rPr lang="en-US" altLang="zh-TW" sz="2000" b="1" dirty="0" smtClean="0">
              <a:latin typeface="標楷體" panose="03000509000000000000" pitchFamily="65" charset="-120"/>
              <a:ea typeface="標楷體" panose="03000509000000000000" pitchFamily="65" charset="-120"/>
            </a:rPr>
            <a:t/>
          </a:r>
          <a:br>
            <a:rPr lang="en-US" altLang="zh-TW" sz="2000" b="1" dirty="0" smtClean="0">
              <a:latin typeface="標楷體" panose="03000509000000000000" pitchFamily="65" charset="-120"/>
              <a:ea typeface="標楷體" panose="03000509000000000000" pitchFamily="65" charset="-120"/>
            </a:rPr>
          </a:br>
          <a:r>
            <a:rPr lang="en-US" altLang="zh-TW" sz="2400" b="1" dirty="0" smtClean="0">
              <a:solidFill>
                <a:srgbClr val="FF0000"/>
              </a:solidFill>
              <a:latin typeface="標楷體" panose="03000509000000000000" pitchFamily="65" charset="-120"/>
              <a:ea typeface="標楷體" panose="03000509000000000000" pitchFamily="65" charset="-120"/>
            </a:rPr>
            <a:t>4</a:t>
          </a:r>
          <a:r>
            <a:rPr 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10</a:t>
          </a:r>
          <a:r>
            <a:rPr lang="en-US" sz="2400" b="1" dirty="0" smtClean="0">
              <a:solidFill>
                <a:srgbClr val="FF0000"/>
              </a:solidFill>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三</a:t>
          </a:r>
          <a:r>
            <a:rPr lang="en-US" sz="2400" b="1" dirty="0" smtClean="0">
              <a:solidFill>
                <a:srgbClr val="FF0000"/>
              </a:solidFill>
              <a:latin typeface="標楷體" panose="03000509000000000000" pitchFamily="65" charset="-120"/>
              <a:ea typeface="標楷體" panose="03000509000000000000" pitchFamily="65" charset="-120"/>
            </a:rPr>
            <a:t>)</a:t>
          </a:r>
          <a:endParaRPr lang="zh-TW" altLang="en-US" sz="2000" b="1" dirty="0">
            <a:solidFill>
              <a:srgbClr val="FF0000"/>
            </a:solidFill>
            <a:latin typeface="標楷體" panose="03000509000000000000" pitchFamily="65" charset="-120"/>
            <a:ea typeface="標楷體" panose="03000509000000000000" pitchFamily="65" charset="-120"/>
          </a:endParaRPr>
        </a:p>
      </dgm:t>
    </dgm:pt>
    <dgm:pt modelId="{C823B8EE-806E-45D1-A6BF-D59547937687}" type="parTrans" cxnId="{AEC2BA95-0704-42E1-A65F-66F5CAE59A08}">
      <dgm:prSet/>
      <dgm:spPr/>
      <dgm:t>
        <a:bodyPr/>
        <a:lstStyle/>
        <a:p>
          <a:endParaRPr lang="zh-TW" altLang="en-US" b="1">
            <a:latin typeface="標楷體" panose="03000509000000000000" pitchFamily="65" charset="-120"/>
            <a:ea typeface="標楷體" panose="03000509000000000000" pitchFamily="65" charset="-120"/>
          </a:endParaRPr>
        </a:p>
      </dgm:t>
    </dgm:pt>
    <dgm:pt modelId="{5D73F292-D1F7-4045-956B-5A5E37CBDE84}" type="sibTrans" cxnId="{AEC2BA95-0704-42E1-A65F-66F5CAE59A08}">
      <dgm:prSet/>
      <dgm:spPr>
        <a:ln w="38100" cmpd="sng"/>
      </dgm:spPr>
      <dgm:t>
        <a:bodyPr/>
        <a:lstStyle/>
        <a:p>
          <a:endParaRPr lang="zh-TW" altLang="en-US" b="1">
            <a:latin typeface="標楷體" panose="03000509000000000000" pitchFamily="65" charset="-120"/>
            <a:ea typeface="標楷體" panose="03000509000000000000" pitchFamily="65" charset="-120"/>
          </a:endParaRPr>
        </a:p>
      </dgm:t>
    </dgm:pt>
    <dgm:pt modelId="{143B862D-4D3F-438C-8DFE-116E71660B2E}">
      <dgm:prSet phldrT="[文字]" custT="1"/>
      <dgm:spPr/>
      <dgm:t>
        <a:bodyPr/>
        <a:lstStyle/>
        <a:p>
          <a:r>
            <a:rPr lang="zh-TW" sz="2000" b="1" dirty="0" smtClean="0">
              <a:latin typeface="標楷體" panose="03000509000000000000" pitchFamily="65" charset="-120"/>
              <a:ea typeface="標楷體" panose="03000509000000000000" pitchFamily="65" charset="-120"/>
            </a:rPr>
            <a:t>複選結果複查</a:t>
          </a:r>
          <a:r>
            <a:rPr lang="en-US" altLang="zh-TW" sz="2000" b="1" dirty="0" smtClean="0">
              <a:latin typeface="標楷體" panose="03000509000000000000" pitchFamily="65" charset="-120"/>
              <a:ea typeface="標楷體" panose="03000509000000000000" pitchFamily="65" charset="-120"/>
            </a:rPr>
            <a:t/>
          </a:r>
          <a:br>
            <a:rPr lang="en-US" altLang="zh-TW" sz="2000" b="1" dirty="0" smtClean="0">
              <a:latin typeface="標楷體" panose="03000509000000000000" pitchFamily="65" charset="-120"/>
              <a:ea typeface="標楷體" panose="03000509000000000000" pitchFamily="65" charset="-120"/>
            </a:rPr>
          </a:br>
          <a:r>
            <a:rPr lang="en-US" altLang="zh-TW" sz="2400" b="1" dirty="0" smtClean="0">
              <a:solidFill>
                <a:srgbClr val="FF0000"/>
              </a:solidFill>
              <a:latin typeface="標楷體" panose="03000509000000000000" pitchFamily="65" charset="-120"/>
              <a:ea typeface="標楷體" panose="03000509000000000000" pitchFamily="65" charset="-120"/>
            </a:rPr>
            <a:t>4</a:t>
          </a:r>
          <a:r>
            <a:rPr 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15</a:t>
          </a:r>
          <a:r>
            <a:rPr lang="en-US" sz="2400" b="1" dirty="0" smtClean="0">
              <a:solidFill>
                <a:srgbClr val="FF0000"/>
              </a:solidFill>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一</a:t>
          </a:r>
          <a:r>
            <a:rPr lang="en-US" sz="2400" b="1" dirty="0" smtClean="0">
              <a:solidFill>
                <a:srgbClr val="FF0000"/>
              </a:solidFill>
              <a:latin typeface="標楷體" panose="03000509000000000000" pitchFamily="65" charset="-120"/>
              <a:ea typeface="標楷體" panose="03000509000000000000" pitchFamily="65" charset="-120"/>
            </a:rPr>
            <a:t>)</a:t>
          </a:r>
          <a:endParaRPr lang="zh-TW" altLang="en-US" sz="2000" b="1" dirty="0">
            <a:solidFill>
              <a:srgbClr val="FF0000"/>
            </a:solidFill>
            <a:latin typeface="標楷體" panose="03000509000000000000" pitchFamily="65" charset="-120"/>
            <a:ea typeface="標楷體" panose="03000509000000000000" pitchFamily="65" charset="-120"/>
          </a:endParaRPr>
        </a:p>
      </dgm:t>
    </dgm:pt>
    <dgm:pt modelId="{936D9C40-0DB9-40C3-95A5-5227D94701E6}" type="parTrans" cxnId="{E06DF54D-480E-47CC-8B9E-36CBDA30BEE8}">
      <dgm:prSet/>
      <dgm:spPr/>
      <dgm:t>
        <a:bodyPr/>
        <a:lstStyle/>
        <a:p>
          <a:endParaRPr lang="zh-TW" altLang="en-US" b="1">
            <a:latin typeface="標楷體" panose="03000509000000000000" pitchFamily="65" charset="-120"/>
            <a:ea typeface="標楷體" panose="03000509000000000000" pitchFamily="65" charset="-120"/>
          </a:endParaRPr>
        </a:p>
      </dgm:t>
    </dgm:pt>
    <dgm:pt modelId="{3CA51731-9B22-4DC4-9395-706A693922DD}" type="sibTrans" cxnId="{E06DF54D-480E-47CC-8B9E-36CBDA30BEE8}">
      <dgm:prSet/>
      <dgm:spPr>
        <a:ln w="38100" cmpd="sng"/>
      </dgm:spPr>
      <dgm:t>
        <a:bodyPr/>
        <a:lstStyle/>
        <a:p>
          <a:endParaRPr lang="zh-TW" altLang="en-US" b="1">
            <a:latin typeface="標楷體" panose="03000509000000000000" pitchFamily="65" charset="-120"/>
            <a:ea typeface="標楷體" panose="03000509000000000000" pitchFamily="65" charset="-120"/>
          </a:endParaRPr>
        </a:p>
      </dgm:t>
    </dgm:pt>
    <dgm:pt modelId="{E5B803DB-C772-4F34-8B7A-43F07572451B}">
      <dgm:prSet phldrT="[文字]" custT="1"/>
      <dgm:spPr/>
      <dgm:t>
        <a:bodyPr/>
        <a:lstStyle/>
        <a:p>
          <a:r>
            <a:rPr lang="zh-TW" sz="2400" b="1" dirty="0" smtClean="0">
              <a:latin typeface="標楷體" panose="03000509000000000000" pitchFamily="65" charset="-120"/>
              <a:ea typeface="標楷體" panose="03000509000000000000" pitchFamily="65" charset="-120"/>
            </a:rPr>
            <a:t>安置服務</a:t>
          </a:r>
          <a:endParaRPr lang="en-US" altLang="zh-TW" sz="900" b="1" dirty="0" smtClean="0">
            <a:latin typeface="標楷體" panose="03000509000000000000" pitchFamily="65" charset="-120"/>
            <a:ea typeface="標楷體" panose="03000509000000000000" pitchFamily="65" charset="-120"/>
          </a:endParaRPr>
        </a:p>
        <a:p>
          <a:r>
            <a:rPr lang="en-US" altLang="zh-TW" sz="2400" b="1" dirty="0" smtClean="0">
              <a:solidFill>
                <a:srgbClr val="FF0000"/>
              </a:solidFill>
              <a:latin typeface="標楷體" panose="03000509000000000000" pitchFamily="65" charset="-120"/>
              <a:ea typeface="標楷體" panose="03000509000000000000" pitchFamily="65" charset="-120"/>
            </a:rPr>
            <a:t>4</a:t>
          </a:r>
          <a:r>
            <a:rPr 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18</a:t>
          </a:r>
          <a:r>
            <a:rPr 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4</a:t>
          </a:r>
          <a:r>
            <a:rPr 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19</a:t>
          </a:r>
          <a:endParaRPr lang="en-US" sz="2400" b="1" dirty="0" smtClean="0">
            <a:solidFill>
              <a:srgbClr val="FF0000"/>
            </a:solidFill>
            <a:latin typeface="標楷體" panose="03000509000000000000" pitchFamily="65" charset="-120"/>
            <a:ea typeface="標楷體" panose="03000509000000000000" pitchFamily="65" charset="-120"/>
          </a:endParaRPr>
        </a:p>
        <a:p>
          <a:r>
            <a:rPr lang="zh-TW" altLang="en-US" sz="2400" b="1" dirty="0" smtClean="0">
              <a:solidFill>
                <a:srgbClr val="FF0000"/>
              </a:solidFill>
              <a:latin typeface="標楷體" panose="03000509000000000000" pitchFamily="65" charset="-120"/>
              <a:ea typeface="標楷體" panose="03000509000000000000" pitchFamily="65" charset="-120"/>
            </a:rPr>
            <a:t>報到</a:t>
          </a:r>
          <a:r>
            <a:rPr lang="en-US" altLang="zh-TW" sz="1600" b="1" dirty="0" smtClean="0">
              <a:solidFill>
                <a:srgbClr val="FF0000"/>
              </a:solidFill>
              <a:latin typeface="標楷體" panose="03000509000000000000" pitchFamily="65" charset="-120"/>
              <a:ea typeface="標楷體" panose="03000509000000000000" pitchFamily="65" charset="-120"/>
            </a:rPr>
            <a:t>(</a:t>
          </a:r>
          <a:r>
            <a:rPr lang="en-US" sz="1600" b="1" dirty="0" smtClean="0">
              <a:solidFill>
                <a:srgbClr val="FF0000"/>
              </a:solidFill>
              <a:latin typeface="標楷體" panose="03000509000000000000" pitchFamily="65" charset="-120"/>
              <a:ea typeface="標楷體" panose="03000509000000000000" pitchFamily="65" charset="-120"/>
            </a:rPr>
            <a:t>10</a:t>
          </a:r>
          <a:r>
            <a:rPr lang="en-US" altLang="zh-TW" sz="1600" b="1" dirty="0" smtClean="0">
              <a:solidFill>
                <a:srgbClr val="FF0000"/>
              </a:solidFill>
              <a:latin typeface="標楷體" panose="03000509000000000000" pitchFamily="65" charset="-120"/>
              <a:ea typeface="標楷體" panose="03000509000000000000" pitchFamily="65" charset="-120"/>
            </a:rPr>
            <a:t>8</a:t>
          </a:r>
          <a:r>
            <a:rPr lang="zh-TW" sz="1600" b="1" dirty="0" smtClean="0">
              <a:solidFill>
                <a:srgbClr val="FF0000"/>
              </a:solidFill>
              <a:latin typeface="標楷體" panose="03000509000000000000" pitchFamily="65" charset="-120"/>
              <a:ea typeface="標楷體" panose="03000509000000000000" pitchFamily="65" charset="-120"/>
            </a:rPr>
            <a:t>學年度上學期</a:t>
          </a:r>
          <a:r>
            <a:rPr lang="zh-TW" altLang="en-US" sz="1600" b="1" dirty="0" smtClean="0">
              <a:solidFill>
                <a:srgbClr val="FF0000"/>
              </a:solidFill>
              <a:latin typeface="標楷體" panose="03000509000000000000" pitchFamily="65" charset="-120"/>
              <a:ea typeface="標楷體" panose="03000509000000000000" pitchFamily="65" charset="-120"/>
            </a:rPr>
            <a:t>起</a:t>
          </a:r>
          <a:r>
            <a:rPr lang="en-US" altLang="zh-TW" sz="1600" b="1" dirty="0" smtClean="0">
              <a:solidFill>
                <a:srgbClr val="FF0000"/>
              </a:solidFill>
              <a:latin typeface="標楷體" panose="03000509000000000000" pitchFamily="65" charset="-120"/>
              <a:ea typeface="標楷體" panose="03000509000000000000" pitchFamily="65" charset="-120"/>
            </a:rPr>
            <a:t>)</a:t>
          </a:r>
          <a:endParaRPr lang="zh-TW" altLang="en-US" sz="1600" b="1" dirty="0">
            <a:solidFill>
              <a:srgbClr val="FF0000"/>
            </a:solidFill>
            <a:latin typeface="標楷體" panose="03000509000000000000" pitchFamily="65" charset="-120"/>
            <a:ea typeface="標楷體" panose="03000509000000000000" pitchFamily="65" charset="-120"/>
          </a:endParaRPr>
        </a:p>
      </dgm:t>
    </dgm:pt>
    <dgm:pt modelId="{308DC4AE-E4D9-4FE5-AD2B-31E4A69617D2}" type="parTrans" cxnId="{D282F2D2-363C-43CF-8515-434B8BE61D64}">
      <dgm:prSet/>
      <dgm:spPr/>
      <dgm:t>
        <a:bodyPr/>
        <a:lstStyle/>
        <a:p>
          <a:endParaRPr lang="zh-TW" altLang="en-US" b="1">
            <a:latin typeface="標楷體" panose="03000509000000000000" pitchFamily="65" charset="-120"/>
            <a:ea typeface="標楷體" panose="03000509000000000000" pitchFamily="65" charset="-120"/>
          </a:endParaRPr>
        </a:p>
      </dgm:t>
    </dgm:pt>
    <dgm:pt modelId="{9DB31D7D-AF6C-47BF-97C4-604B2290E7DD}" type="sibTrans" cxnId="{D282F2D2-363C-43CF-8515-434B8BE61D64}">
      <dgm:prSet/>
      <dgm:spPr/>
      <dgm:t>
        <a:bodyPr/>
        <a:lstStyle/>
        <a:p>
          <a:endParaRPr lang="zh-TW" altLang="en-US" b="1">
            <a:latin typeface="標楷體" panose="03000509000000000000" pitchFamily="65" charset="-120"/>
            <a:ea typeface="標楷體" panose="03000509000000000000" pitchFamily="65" charset="-120"/>
          </a:endParaRPr>
        </a:p>
      </dgm:t>
    </dgm:pt>
    <dgm:pt modelId="{9337A311-CD18-4782-B437-F07C621A5EBC}">
      <dgm:prSet phldrT="[文字]" custT="1"/>
      <dgm:spPr/>
      <dgm:t>
        <a:bodyPr/>
        <a:lstStyle/>
        <a:p>
          <a:r>
            <a:rPr lang="zh-TW" sz="1800" b="1" dirty="0" smtClean="0">
              <a:latin typeface="標楷體" panose="03000509000000000000" pitchFamily="65" charset="-120"/>
              <a:ea typeface="標楷體" panose="03000509000000000000" pitchFamily="65" charset="-120"/>
            </a:rPr>
            <a:t>管道二未通過者</a:t>
          </a:r>
          <a:endParaRPr lang="en-US" altLang="zh-TW" sz="1800" b="1" dirty="0" smtClean="0">
            <a:latin typeface="標楷體" panose="03000509000000000000" pitchFamily="65" charset="-120"/>
            <a:ea typeface="標楷體" panose="03000509000000000000" pitchFamily="65" charset="-120"/>
          </a:endParaRPr>
        </a:p>
        <a:p>
          <a:r>
            <a:rPr lang="zh-TW" sz="1800" b="1" dirty="0" smtClean="0">
              <a:latin typeface="標楷體" panose="03000509000000000000" pitchFamily="65" charset="-120"/>
              <a:ea typeface="標楷體" panose="03000509000000000000" pitchFamily="65" charset="-120"/>
            </a:rPr>
            <a:t>領取初選鑑定證</a:t>
          </a:r>
          <a:r>
            <a:rPr lang="en-US" altLang="zh-TW" sz="1800" b="1" dirty="0" smtClean="0">
              <a:solidFill>
                <a:srgbClr val="FF0000"/>
              </a:solidFill>
              <a:latin typeface="標楷體" panose="03000509000000000000" pitchFamily="65" charset="-120"/>
              <a:ea typeface="標楷體" panose="03000509000000000000" pitchFamily="65" charset="-120"/>
            </a:rPr>
            <a:t>3</a:t>
          </a:r>
          <a:r>
            <a:rPr lang="en-US" sz="1800" b="1" dirty="0" smtClean="0">
              <a:solidFill>
                <a:srgbClr val="FF0000"/>
              </a:solidFill>
              <a:latin typeface="標楷體" panose="03000509000000000000" pitchFamily="65" charset="-120"/>
              <a:ea typeface="標楷體" panose="03000509000000000000" pitchFamily="65" charset="-120"/>
            </a:rPr>
            <a:t>/</a:t>
          </a:r>
          <a:r>
            <a:rPr lang="en-US" altLang="zh-TW" sz="1800" b="1" dirty="0" smtClean="0">
              <a:solidFill>
                <a:srgbClr val="FF0000"/>
              </a:solidFill>
              <a:latin typeface="標楷體" panose="03000509000000000000" pitchFamily="65" charset="-120"/>
              <a:ea typeface="標楷體" panose="03000509000000000000" pitchFamily="65" charset="-120"/>
            </a:rPr>
            <a:t>7(</a:t>
          </a:r>
          <a:r>
            <a:rPr lang="zh-TW" altLang="en-US" sz="1800" b="1" dirty="0" smtClean="0">
              <a:solidFill>
                <a:srgbClr val="FF0000"/>
              </a:solidFill>
              <a:latin typeface="標楷體" panose="03000509000000000000" pitchFamily="65" charset="-120"/>
              <a:ea typeface="標楷體" panose="03000509000000000000" pitchFamily="65" charset="-120"/>
            </a:rPr>
            <a:t>四</a:t>
          </a:r>
          <a:r>
            <a:rPr lang="en-US" sz="1800" b="1" dirty="0" smtClean="0">
              <a:solidFill>
                <a:srgbClr val="FF0000"/>
              </a:solidFill>
              <a:latin typeface="標楷體" panose="03000509000000000000" pitchFamily="65" charset="-120"/>
              <a:ea typeface="標楷體" panose="03000509000000000000" pitchFamily="65" charset="-120"/>
            </a:rPr>
            <a:t>)</a:t>
          </a:r>
          <a:r>
            <a:rPr lang="en-US" altLang="zh-TW" sz="1800" b="1" dirty="0" smtClean="0">
              <a:solidFill>
                <a:srgbClr val="FF0000"/>
              </a:solidFill>
              <a:latin typeface="標楷體" panose="03000509000000000000" pitchFamily="65" charset="-120"/>
              <a:ea typeface="標楷體" panose="03000509000000000000" pitchFamily="65" charset="-120"/>
            </a:rPr>
            <a:t>~3/8(</a:t>
          </a:r>
          <a:r>
            <a:rPr lang="zh-TW" altLang="en-US" sz="1800" b="1" dirty="0" smtClean="0">
              <a:solidFill>
                <a:srgbClr val="FF0000"/>
              </a:solidFill>
              <a:latin typeface="標楷體" panose="03000509000000000000" pitchFamily="65" charset="-120"/>
              <a:ea typeface="標楷體" panose="03000509000000000000" pitchFamily="65" charset="-120"/>
            </a:rPr>
            <a:t>五</a:t>
          </a:r>
          <a:r>
            <a:rPr lang="en-US" altLang="zh-TW" sz="1800" b="1" dirty="0" smtClean="0">
              <a:solidFill>
                <a:srgbClr val="FF0000"/>
              </a:solidFill>
              <a:latin typeface="標楷體" panose="03000509000000000000" pitchFamily="65" charset="-120"/>
              <a:ea typeface="標楷體" panose="03000509000000000000" pitchFamily="65" charset="-120"/>
            </a:rPr>
            <a:t>)</a:t>
          </a:r>
          <a:endParaRPr lang="zh-TW" altLang="en-US" sz="1800" b="1" dirty="0">
            <a:solidFill>
              <a:srgbClr val="FF0000"/>
            </a:solidFill>
            <a:latin typeface="標楷體" panose="03000509000000000000" pitchFamily="65" charset="-120"/>
            <a:ea typeface="標楷體" panose="03000509000000000000" pitchFamily="65" charset="-120"/>
          </a:endParaRPr>
        </a:p>
      </dgm:t>
    </dgm:pt>
    <dgm:pt modelId="{F2C0BC92-865C-47ED-9561-A12D1FD8AD06}" type="sibTrans" cxnId="{01EA26D7-911A-4CF3-B656-3DF0DFD4B137}">
      <dgm:prSet/>
      <dgm:spPr>
        <a:blipFill rotWithShape="0">
          <a:blip xmlns:r="http://schemas.openxmlformats.org/officeDocument/2006/relationships" r:embed="rId1"/>
          <a:tile tx="0" ty="0" sx="100000" sy="100000" flip="none" algn="tl"/>
        </a:blipFill>
        <a:ln w="38100" cmpd="sng"/>
      </dgm:spPr>
      <dgm:t>
        <a:bodyPr/>
        <a:lstStyle/>
        <a:p>
          <a:endParaRPr lang="zh-TW" altLang="en-US" b="1">
            <a:latin typeface="標楷體" panose="03000509000000000000" pitchFamily="65" charset="-120"/>
            <a:ea typeface="標楷體" panose="03000509000000000000" pitchFamily="65" charset="-120"/>
          </a:endParaRPr>
        </a:p>
      </dgm:t>
    </dgm:pt>
    <dgm:pt modelId="{AFF0A5F4-5CFC-498C-86AB-4FEC56CA735E}" type="parTrans" cxnId="{01EA26D7-911A-4CF3-B656-3DF0DFD4B137}">
      <dgm:prSet/>
      <dgm:spPr/>
      <dgm:t>
        <a:bodyPr/>
        <a:lstStyle/>
        <a:p>
          <a:endParaRPr lang="zh-TW" altLang="en-US" b="1">
            <a:latin typeface="標楷體" panose="03000509000000000000" pitchFamily="65" charset="-120"/>
            <a:ea typeface="標楷體" panose="03000509000000000000" pitchFamily="65" charset="-120"/>
          </a:endParaRPr>
        </a:p>
      </dgm:t>
    </dgm:pt>
    <dgm:pt modelId="{165EB3D4-C685-40C1-B800-42E45924C5E7}">
      <dgm:prSet phldrT="[文字]" custT="1"/>
      <dgm:spPr>
        <a:gradFill rotWithShape="0">
          <a:gsLst>
            <a:gs pos="0">
              <a:srgbClr val="FF0000"/>
            </a:gs>
            <a:gs pos="17999">
              <a:srgbClr val="FEE7F2"/>
            </a:gs>
            <a:gs pos="36000">
              <a:srgbClr val="FAC77D"/>
            </a:gs>
            <a:gs pos="61000">
              <a:srgbClr val="FBA97D"/>
            </a:gs>
            <a:gs pos="82001">
              <a:srgbClr val="FBD49C"/>
            </a:gs>
            <a:gs pos="100000">
              <a:srgbClr val="FEE7F2"/>
            </a:gs>
          </a:gsLst>
          <a:lin ang="16200000" scaled="0"/>
        </a:gradFill>
      </dgm:spPr>
      <dgm:t>
        <a:bodyPr/>
        <a:lstStyle/>
        <a:p>
          <a:r>
            <a:rPr lang="zh-TW" sz="2000" b="1" dirty="0" smtClean="0">
              <a:latin typeface="標楷體" panose="03000509000000000000" pitchFamily="65" charset="-120"/>
              <a:ea typeface="標楷體" panose="03000509000000000000" pitchFamily="65" charset="-120"/>
            </a:rPr>
            <a:t>申請初選報名</a:t>
          </a:r>
          <a:endParaRPr lang="en-US" altLang="zh-TW" sz="2000" b="1" dirty="0" smtClean="0">
            <a:latin typeface="標楷體" panose="03000509000000000000" pitchFamily="65" charset="-120"/>
            <a:ea typeface="標楷體" panose="03000509000000000000" pitchFamily="65" charset="-120"/>
          </a:endParaRPr>
        </a:p>
        <a:p>
          <a:r>
            <a:rPr lang="zh-TW" sz="1400" b="1" dirty="0" smtClean="0">
              <a:latin typeface="標楷體" panose="03000509000000000000" pitchFamily="65" charset="-120"/>
              <a:ea typeface="標楷體" panose="03000509000000000000" pitchFamily="65" charset="-120"/>
            </a:rPr>
            <a:t>（管道一、管道二）</a:t>
          </a:r>
          <a:r>
            <a:rPr lang="en-US" altLang="zh-TW" sz="1400" b="1" dirty="0" smtClean="0">
              <a:latin typeface="標楷體" panose="03000509000000000000" pitchFamily="65" charset="-120"/>
              <a:ea typeface="標楷體" panose="03000509000000000000" pitchFamily="65" charset="-120"/>
            </a:rPr>
            <a:t/>
          </a:r>
          <a:br>
            <a:rPr lang="en-US" altLang="zh-TW" sz="1400" b="1" dirty="0" smtClean="0">
              <a:latin typeface="標楷體" panose="03000509000000000000" pitchFamily="65" charset="-120"/>
              <a:ea typeface="標楷體" panose="03000509000000000000" pitchFamily="65" charset="-120"/>
            </a:rPr>
          </a:br>
          <a:r>
            <a:rPr lang="en-US" altLang="zh-TW" sz="1600" b="1" dirty="0" smtClean="0">
              <a:solidFill>
                <a:srgbClr val="FF0000"/>
              </a:solidFill>
              <a:latin typeface="標楷體" panose="03000509000000000000" pitchFamily="65" charset="-120"/>
              <a:ea typeface="標楷體" panose="03000509000000000000" pitchFamily="65" charset="-120"/>
            </a:rPr>
            <a:t>2</a:t>
          </a:r>
          <a:r>
            <a:rPr lang="en-US" sz="1600" b="1" dirty="0" smtClean="0">
              <a:solidFill>
                <a:srgbClr val="FF0000"/>
              </a:solidFill>
              <a:latin typeface="標楷體" panose="03000509000000000000" pitchFamily="65" charset="-120"/>
              <a:ea typeface="標楷體" panose="03000509000000000000" pitchFamily="65" charset="-120"/>
            </a:rPr>
            <a:t>/</a:t>
          </a:r>
          <a:r>
            <a:rPr lang="en-US" altLang="zh-TW" sz="1600" b="1" dirty="0" smtClean="0">
              <a:solidFill>
                <a:srgbClr val="FF0000"/>
              </a:solidFill>
              <a:latin typeface="標楷體" panose="03000509000000000000" pitchFamily="65" charset="-120"/>
              <a:ea typeface="標楷體" panose="03000509000000000000" pitchFamily="65" charset="-120"/>
            </a:rPr>
            <a:t>24</a:t>
          </a:r>
          <a:r>
            <a:rPr lang="en-US" sz="1600" b="1" dirty="0" smtClean="0">
              <a:solidFill>
                <a:srgbClr val="FF0000"/>
              </a:solidFill>
              <a:latin typeface="標楷體" panose="03000509000000000000" pitchFamily="65" charset="-120"/>
              <a:ea typeface="標楷體" panose="03000509000000000000" pitchFamily="65" charset="-120"/>
            </a:rPr>
            <a:t>(</a:t>
          </a:r>
          <a:r>
            <a:rPr lang="zh-TW" altLang="en-US" sz="1600" b="1" dirty="0" smtClean="0">
              <a:solidFill>
                <a:srgbClr val="FF0000"/>
              </a:solidFill>
              <a:latin typeface="標楷體" panose="03000509000000000000" pitchFamily="65" charset="-120"/>
              <a:ea typeface="標楷體" panose="03000509000000000000" pitchFamily="65" charset="-120"/>
            </a:rPr>
            <a:t>日</a:t>
          </a:r>
          <a:r>
            <a:rPr lang="en-US" sz="1600" b="1" dirty="0" smtClean="0">
              <a:solidFill>
                <a:srgbClr val="FF0000"/>
              </a:solidFill>
              <a:latin typeface="標楷體" panose="03000509000000000000" pitchFamily="65" charset="-120"/>
              <a:ea typeface="標楷體" panose="03000509000000000000" pitchFamily="65" charset="-120"/>
            </a:rPr>
            <a:t>)</a:t>
          </a:r>
          <a:r>
            <a:rPr lang="zh-TW" sz="1600" b="1" dirty="0" smtClean="0">
              <a:solidFill>
                <a:srgbClr val="FF0000"/>
              </a:solidFill>
              <a:latin typeface="標楷體" panose="03000509000000000000" pitchFamily="65" charset="-120"/>
              <a:ea typeface="標楷體" panose="03000509000000000000" pitchFamily="65" charset="-120"/>
            </a:rPr>
            <a:t>～</a:t>
          </a:r>
          <a:r>
            <a:rPr lang="en-US" altLang="zh-TW" sz="1600" b="1" dirty="0" smtClean="0">
              <a:solidFill>
                <a:srgbClr val="FF0000"/>
              </a:solidFill>
              <a:latin typeface="標楷體" panose="03000509000000000000" pitchFamily="65" charset="-120"/>
              <a:ea typeface="標楷體" panose="03000509000000000000" pitchFamily="65" charset="-120"/>
            </a:rPr>
            <a:t>2</a:t>
          </a:r>
          <a:r>
            <a:rPr lang="en-US" sz="1600" b="1" dirty="0" smtClean="0">
              <a:solidFill>
                <a:srgbClr val="FF0000"/>
              </a:solidFill>
              <a:latin typeface="標楷體" panose="03000509000000000000" pitchFamily="65" charset="-120"/>
              <a:ea typeface="標楷體" panose="03000509000000000000" pitchFamily="65" charset="-120"/>
            </a:rPr>
            <a:t>/</a:t>
          </a:r>
          <a:r>
            <a:rPr lang="en-US" altLang="zh-TW" sz="1600" b="1" dirty="0" smtClean="0">
              <a:solidFill>
                <a:srgbClr val="FF0000"/>
              </a:solidFill>
              <a:latin typeface="標楷體" panose="03000509000000000000" pitchFamily="65" charset="-120"/>
              <a:ea typeface="標楷體" panose="03000509000000000000" pitchFamily="65" charset="-120"/>
            </a:rPr>
            <a:t>25</a:t>
          </a:r>
          <a:r>
            <a:rPr lang="en-US" sz="1600" b="1" dirty="0" smtClean="0">
              <a:solidFill>
                <a:srgbClr val="FF0000"/>
              </a:solidFill>
              <a:latin typeface="標楷體" panose="03000509000000000000" pitchFamily="65" charset="-120"/>
              <a:ea typeface="標楷體" panose="03000509000000000000" pitchFamily="65" charset="-120"/>
            </a:rPr>
            <a:t>(</a:t>
          </a:r>
          <a:r>
            <a:rPr lang="zh-TW" altLang="en-US" sz="1600" b="1" dirty="0" smtClean="0">
              <a:solidFill>
                <a:srgbClr val="FF0000"/>
              </a:solidFill>
              <a:latin typeface="標楷體" panose="03000509000000000000" pitchFamily="65" charset="-120"/>
              <a:ea typeface="標楷體" panose="03000509000000000000" pitchFamily="65" charset="-120"/>
            </a:rPr>
            <a:t>一</a:t>
          </a:r>
          <a:r>
            <a:rPr lang="en-US" sz="1600" b="1" dirty="0" smtClean="0">
              <a:solidFill>
                <a:srgbClr val="FF0000"/>
              </a:solidFill>
              <a:latin typeface="標楷體" panose="03000509000000000000" pitchFamily="65" charset="-120"/>
              <a:ea typeface="標楷體" panose="03000509000000000000" pitchFamily="65" charset="-120"/>
            </a:rPr>
            <a:t>)</a:t>
          </a:r>
          <a:endParaRPr lang="zh-TW" altLang="en-US" sz="1600" b="1" dirty="0">
            <a:solidFill>
              <a:srgbClr val="FF0000"/>
            </a:solidFill>
            <a:latin typeface="標楷體" panose="03000509000000000000" pitchFamily="65" charset="-120"/>
            <a:ea typeface="標楷體" panose="03000509000000000000" pitchFamily="65" charset="-120"/>
          </a:endParaRPr>
        </a:p>
      </dgm:t>
    </dgm:pt>
    <dgm:pt modelId="{C2551354-F665-4C17-8DAF-E2AC8234910A}" type="sibTrans" cxnId="{5216CD74-72A4-417B-97F5-3B5AD7D72637}">
      <dgm:prSet/>
      <dgm:spPr>
        <a:ln w="38100" cmpd="sng"/>
      </dgm:spPr>
      <dgm:t>
        <a:bodyPr/>
        <a:lstStyle/>
        <a:p>
          <a:endParaRPr lang="zh-TW" altLang="en-US" b="1">
            <a:latin typeface="標楷體" panose="03000509000000000000" pitchFamily="65" charset="-120"/>
            <a:ea typeface="標楷體" panose="03000509000000000000" pitchFamily="65" charset="-120"/>
          </a:endParaRPr>
        </a:p>
      </dgm:t>
    </dgm:pt>
    <dgm:pt modelId="{B39BE00A-B7E6-4BF8-B03A-AC97A858ECD2}" type="parTrans" cxnId="{5216CD74-72A4-417B-97F5-3B5AD7D72637}">
      <dgm:prSet/>
      <dgm:spPr/>
      <dgm:t>
        <a:bodyPr/>
        <a:lstStyle/>
        <a:p>
          <a:endParaRPr lang="zh-TW" altLang="en-US" b="1">
            <a:latin typeface="標楷體" panose="03000509000000000000" pitchFamily="65" charset="-120"/>
            <a:ea typeface="標楷體" panose="03000509000000000000" pitchFamily="65" charset="-120"/>
          </a:endParaRPr>
        </a:p>
      </dgm:t>
    </dgm:pt>
    <dgm:pt modelId="{C53F6A3A-02FE-4EF1-BF37-979837E2E098}" type="pres">
      <dgm:prSet presAssocID="{B33ED2DB-70D4-439D-8A6C-D72B55222532}" presName="Name0" presStyleCnt="0">
        <dgm:presLayoutVars>
          <dgm:dir/>
          <dgm:resizeHandles val="exact"/>
        </dgm:presLayoutVars>
      </dgm:prSet>
      <dgm:spPr/>
      <dgm:t>
        <a:bodyPr/>
        <a:lstStyle/>
        <a:p>
          <a:endParaRPr lang="zh-TW" altLang="en-US"/>
        </a:p>
      </dgm:t>
    </dgm:pt>
    <dgm:pt modelId="{2FB0756A-E750-48F4-8AC2-6B5A11BC5A5C}" type="pres">
      <dgm:prSet presAssocID="{B9AD0485-4759-4C35-BAF6-B59E58F7B75F}" presName="node" presStyleLbl="node1" presStyleIdx="0" presStyleCnt="12">
        <dgm:presLayoutVars>
          <dgm:bulletEnabled val="1"/>
        </dgm:presLayoutVars>
      </dgm:prSet>
      <dgm:spPr/>
      <dgm:t>
        <a:bodyPr/>
        <a:lstStyle/>
        <a:p>
          <a:endParaRPr lang="zh-TW" altLang="en-US"/>
        </a:p>
      </dgm:t>
    </dgm:pt>
    <dgm:pt modelId="{97815850-0211-4492-95CB-C28148C36722}" type="pres">
      <dgm:prSet presAssocID="{E908BF78-F06B-4525-BDE6-0F2A7F595CFE}" presName="sibTrans" presStyleLbl="sibTrans1D1" presStyleIdx="0" presStyleCnt="11"/>
      <dgm:spPr/>
      <dgm:t>
        <a:bodyPr/>
        <a:lstStyle/>
        <a:p>
          <a:endParaRPr lang="zh-TW" altLang="en-US"/>
        </a:p>
      </dgm:t>
    </dgm:pt>
    <dgm:pt modelId="{3D8C94FE-ABD0-4CCB-999E-345319BE0B2A}" type="pres">
      <dgm:prSet presAssocID="{E908BF78-F06B-4525-BDE6-0F2A7F595CFE}" presName="connectorText" presStyleLbl="sibTrans1D1" presStyleIdx="0" presStyleCnt="11"/>
      <dgm:spPr/>
      <dgm:t>
        <a:bodyPr/>
        <a:lstStyle/>
        <a:p>
          <a:endParaRPr lang="zh-TW" altLang="en-US"/>
        </a:p>
      </dgm:t>
    </dgm:pt>
    <dgm:pt modelId="{0A445F7D-40F3-4D51-B924-0D899CAF6FD2}" type="pres">
      <dgm:prSet presAssocID="{165EB3D4-C685-40C1-B800-42E45924C5E7}" presName="node" presStyleLbl="node1" presStyleIdx="1" presStyleCnt="12">
        <dgm:presLayoutVars>
          <dgm:bulletEnabled val="1"/>
        </dgm:presLayoutVars>
      </dgm:prSet>
      <dgm:spPr/>
      <dgm:t>
        <a:bodyPr/>
        <a:lstStyle/>
        <a:p>
          <a:endParaRPr lang="zh-TW" altLang="en-US"/>
        </a:p>
      </dgm:t>
    </dgm:pt>
    <dgm:pt modelId="{4AD7C999-9CD8-4448-A9E9-4EFD4C0E698C}" type="pres">
      <dgm:prSet presAssocID="{C2551354-F665-4C17-8DAF-E2AC8234910A}" presName="sibTrans" presStyleLbl="sibTrans1D1" presStyleIdx="1" presStyleCnt="11"/>
      <dgm:spPr/>
      <dgm:t>
        <a:bodyPr/>
        <a:lstStyle/>
        <a:p>
          <a:endParaRPr lang="zh-TW" altLang="en-US"/>
        </a:p>
      </dgm:t>
    </dgm:pt>
    <dgm:pt modelId="{83999AD3-1EB9-4B07-A369-ED29DEE95B3E}" type="pres">
      <dgm:prSet presAssocID="{C2551354-F665-4C17-8DAF-E2AC8234910A}" presName="connectorText" presStyleLbl="sibTrans1D1" presStyleIdx="1" presStyleCnt="11"/>
      <dgm:spPr/>
      <dgm:t>
        <a:bodyPr/>
        <a:lstStyle/>
        <a:p>
          <a:endParaRPr lang="zh-TW" altLang="en-US"/>
        </a:p>
      </dgm:t>
    </dgm:pt>
    <dgm:pt modelId="{9D47BCEA-36E9-499E-8961-68348E1209A4}" type="pres">
      <dgm:prSet presAssocID="{3ABCD804-E5F8-4B07-A59C-21FCF6293C52}" presName="node" presStyleLbl="node1" presStyleIdx="2" presStyleCnt="12">
        <dgm:presLayoutVars>
          <dgm:bulletEnabled val="1"/>
        </dgm:presLayoutVars>
      </dgm:prSet>
      <dgm:spPr/>
      <dgm:t>
        <a:bodyPr/>
        <a:lstStyle/>
        <a:p>
          <a:endParaRPr lang="zh-TW" altLang="en-US"/>
        </a:p>
      </dgm:t>
    </dgm:pt>
    <dgm:pt modelId="{0A90627D-9355-463E-866A-C43404310833}" type="pres">
      <dgm:prSet presAssocID="{9A20F273-16F4-4DE7-8AF4-89133C04EDC0}" presName="sibTrans" presStyleLbl="sibTrans1D1" presStyleIdx="2" presStyleCnt="11"/>
      <dgm:spPr/>
      <dgm:t>
        <a:bodyPr/>
        <a:lstStyle/>
        <a:p>
          <a:endParaRPr lang="zh-TW" altLang="en-US"/>
        </a:p>
      </dgm:t>
    </dgm:pt>
    <dgm:pt modelId="{476F5C94-355D-4147-91DA-BAAC22579145}" type="pres">
      <dgm:prSet presAssocID="{9A20F273-16F4-4DE7-8AF4-89133C04EDC0}" presName="connectorText" presStyleLbl="sibTrans1D1" presStyleIdx="2" presStyleCnt="11"/>
      <dgm:spPr/>
      <dgm:t>
        <a:bodyPr/>
        <a:lstStyle/>
        <a:p>
          <a:endParaRPr lang="zh-TW" altLang="en-US"/>
        </a:p>
      </dgm:t>
    </dgm:pt>
    <dgm:pt modelId="{F45651FB-8DDD-4B27-9D04-C11DC51FEFA7}" type="pres">
      <dgm:prSet presAssocID="{9337A311-CD18-4782-B437-F07C621A5EBC}" presName="node" presStyleLbl="node1" presStyleIdx="3" presStyleCnt="12" custLinFactNeighborX="-1357">
        <dgm:presLayoutVars>
          <dgm:bulletEnabled val="1"/>
        </dgm:presLayoutVars>
      </dgm:prSet>
      <dgm:spPr/>
      <dgm:t>
        <a:bodyPr/>
        <a:lstStyle/>
        <a:p>
          <a:endParaRPr lang="zh-TW" altLang="en-US"/>
        </a:p>
      </dgm:t>
    </dgm:pt>
    <dgm:pt modelId="{C9921613-51C3-4D6C-8A26-051540D45EB0}" type="pres">
      <dgm:prSet presAssocID="{F2C0BC92-865C-47ED-9561-A12D1FD8AD06}" presName="sibTrans" presStyleLbl="sibTrans1D1" presStyleIdx="3" presStyleCnt="11"/>
      <dgm:spPr/>
      <dgm:t>
        <a:bodyPr/>
        <a:lstStyle/>
        <a:p>
          <a:endParaRPr lang="zh-TW" altLang="en-US"/>
        </a:p>
      </dgm:t>
    </dgm:pt>
    <dgm:pt modelId="{33769D7A-B07E-4DD3-90CB-4BAC04542DDE}" type="pres">
      <dgm:prSet presAssocID="{F2C0BC92-865C-47ED-9561-A12D1FD8AD06}" presName="connectorText" presStyleLbl="sibTrans1D1" presStyleIdx="3" presStyleCnt="11"/>
      <dgm:spPr/>
      <dgm:t>
        <a:bodyPr/>
        <a:lstStyle/>
        <a:p>
          <a:endParaRPr lang="zh-TW" altLang="en-US"/>
        </a:p>
      </dgm:t>
    </dgm:pt>
    <dgm:pt modelId="{C566A589-1E53-453A-A418-87CFD9AD8164}" type="pres">
      <dgm:prSet presAssocID="{2ADF4409-E7A9-4828-B0F2-A5727DDF591F}" presName="node" presStyleLbl="node1" presStyleIdx="4" presStyleCnt="12">
        <dgm:presLayoutVars>
          <dgm:bulletEnabled val="1"/>
        </dgm:presLayoutVars>
      </dgm:prSet>
      <dgm:spPr/>
      <dgm:t>
        <a:bodyPr/>
        <a:lstStyle/>
        <a:p>
          <a:endParaRPr lang="zh-TW" altLang="en-US"/>
        </a:p>
      </dgm:t>
    </dgm:pt>
    <dgm:pt modelId="{111124EC-FDE8-4368-8AE1-4AAB241BB706}" type="pres">
      <dgm:prSet presAssocID="{0B58DA7B-8C12-4A6A-9145-DA45ABE2B209}" presName="sibTrans" presStyleLbl="sibTrans1D1" presStyleIdx="4" presStyleCnt="11"/>
      <dgm:spPr/>
      <dgm:t>
        <a:bodyPr/>
        <a:lstStyle/>
        <a:p>
          <a:endParaRPr lang="zh-TW" altLang="en-US"/>
        </a:p>
      </dgm:t>
    </dgm:pt>
    <dgm:pt modelId="{D976ED1C-BBC7-4ECF-A7FD-138FD7DCEBEA}" type="pres">
      <dgm:prSet presAssocID="{0B58DA7B-8C12-4A6A-9145-DA45ABE2B209}" presName="connectorText" presStyleLbl="sibTrans1D1" presStyleIdx="4" presStyleCnt="11"/>
      <dgm:spPr/>
      <dgm:t>
        <a:bodyPr/>
        <a:lstStyle/>
        <a:p>
          <a:endParaRPr lang="zh-TW" altLang="en-US"/>
        </a:p>
      </dgm:t>
    </dgm:pt>
    <dgm:pt modelId="{8F075612-7279-4DBB-942A-9925E8019474}" type="pres">
      <dgm:prSet presAssocID="{BAFC8656-1DE6-48D2-841B-DF2BE3E58946}" presName="node" presStyleLbl="node1" presStyleIdx="5" presStyleCnt="12">
        <dgm:presLayoutVars>
          <dgm:bulletEnabled val="1"/>
        </dgm:presLayoutVars>
      </dgm:prSet>
      <dgm:spPr/>
      <dgm:t>
        <a:bodyPr/>
        <a:lstStyle/>
        <a:p>
          <a:endParaRPr lang="zh-TW" altLang="en-US"/>
        </a:p>
      </dgm:t>
    </dgm:pt>
    <dgm:pt modelId="{172C2F38-E87D-4DC6-AEB9-7DAAA613A79A}" type="pres">
      <dgm:prSet presAssocID="{C7A159E7-6795-4E59-9D36-DCD3D7E22F9C}" presName="sibTrans" presStyleLbl="sibTrans1D1" presStyleIdx="5" presStyleCnt="11"/>
      <dgm:spPr/>
      <dgm:t>
        <a:bodyPr/>
        <a:lstStyle/>
        <a:p>
          <a:endParaRPr lang="zh-TW" altLang="en-US"/>
        </a:p>
      </dgm:t>
    </dgm:pt>
    <dgm:pt modelId="{3AD83834-AB69-40AF-B179-6C4BBFA442BD}" type="pres">
      <dgm:prSet presAssocID="{C7A159E7-6795-4E59-9D36-DCD3D7E22F9C}" presName="connectorText" presStyleLbl="sibTrans1D1" presStyleIdx="5" presStyleCnt="11"/>
      <dgm:spPr/>
      <dgm:t>
        <a:bodyPr/>
        <a:lstStyle/>
        <a:p>
          <a:endParaRPr lang="zh-TW" altLang="en-US"/>
        </a:p>
      </dgm:t>
    </dgm:pt>
    <dgm:pt modelId="{C48BEE47-4D7D-4296-BFD8-E3E2B429434B}" type="pres">
      <dgm:prSet presAssocID="{CC776DFE-6DFC-4A60-9D11-6D8DAE24FDEC}" presName="node" presStyleLbl="node1" presStyleIdx="6" presStyleCnt="12">
        <dgm:presLayoutVars>
          <dgm:bulletEnabled val="1"/>
        </dgm:presLayoutVars>
      </dgm:prSet>
      <dgm:spPr/>
      <dgm:t>
        <a:bodyPr/>
        <a:lstStyle/>
        <a:p>
          <a:endParaRPr lang="zh-TW" altLang="en-US"/>
        </a:p>
      </dgm:t>
    </dgm:pt>
    <dgm:pt modelId="{6AA775AF-2C13-4A42-A14E-BAEE997699EC}" type="pres">
      <dgm:prSet presAssocID="{F061F379-C3F6-49F2-A0EF-66AE098C5573}" presName="sibTrans" presStyleLbl="sibTrans1D1" presStyleIdx="6" presStyleCnt="11"/>
      <dgm:spPr/>
      <dgm:t>
        <a:bodyPr/>
        <a:lstStyle/>
        <a:p>
          <a:endParaRPr lang="zh-TW" altLang="en-US"/>
        </a:p>
      </dgm:t>
    </dgm:pt>
    <dgm:pt modelId="{F23F6E0A-1019-4CF5-B758-66DF3975944B}" type="pres">
      <dgm:prSet presAssocID="{F061F379-C3F6-49F2-A0EF-66AE098C5573}" presName="connectorText" presStyleLbl="sibTrans1D1" presStyleIdx="6" presStyleCnt="11"/>
      <dgm:spPr/>
      <dgm:t>
        <a:bodyPr/>
        <a:lstStyle/>
        <a:p>
          <a:endParaRPr lang="zh-TW" altLang="en-US"/>
        </a:p>
      </dgm:t>
    </dgm:pt>
    <dgm:pt modelId="{00617022-C9D0-499D-B9E1-1BA0FD3D4FCA}" type="pres">
      <dgm:prSet presAssocID="{33E47956-11F2-452E-B884-E24CCEB1416C}" presName="node" presStyleLbl="node1" presStyleIdx="7" presStyleCnt="12" custLinFactNeighborX="6039" custLinFactNeighborY="-2012">
        <dgm:presLayoutVars>
          <dgm:bulletEnabled val="1"/>
        </dgm:presLayoutVars>
      </dgm:prSet>
      <dgm:spPr/>
      <dgm:t>
        <a:bodyPr/>
        <a:lstStyle/>
        <a:p>
          <a:endParaRPr lang="zh-TW" altLang="en-US"/>
        </a:p>
      </dgm:t>
    </dgm:pt>
    <dgm:pt modelId="{D1B597C6-AEDC-4604-B598-297B88022CBB}" type="pres">
      <dgm:prSet presAssocID="{43FBE3C9-A3B6-48DC-B2A5-562B30AD6683}" presName="sibTrans" presStyleLbl="sibTrans1D1" presStyleIdx="7" presStyleCnt="11"/>
      <dgm:spPr/>
      <dgm:t>
        <a:bodyPr/>
        <a:lstStyle/>
        <a:p>
          <a:endParaRPr lang="zh-TW" altLang="en-US"/>
        </a:p>
      </dgm:t>
    </dgm:pt>
    <dgm:pt modelId="{72CBCA44-B527-495C-855A-2A6D2F84D515}" type="pres">
      <dgm:prSet presAssocID="{43FBE3C9-A3B6-48DC-B2A5-562B30AD6683}" presName="connectorText" presStyleLbl="sibTrans1D1" presStyleIdx="7" presStyleCnt="11"/>
      <dgm:spPr/>
      <dgm:t>
        <a:bodyPr/>
        <a:lstStyle/>
        <a:p>
          <a:endParaRPr lang="zh-TW" altLang="en-US"/>
        </a:p>
      </dgm:t>
    </dgm:pt>
    <dgm:pt modelId="{13BAD741-AE60-4B98-A7AE-1F931181CF9D}" type="pres">
      <dgm:prSet presAssocID="{BC155BA6-E667-4D58-8D35-4F0FA0364ADA}" presName="node" presStyleLbl="node1" presStyleIdx="8" presStyleCnt="12">
        <dgm:presLayoutVars>
          <dgm:bulletEnabled val="1"/>
        </dgm:presLayoutVars>
      </dgm:prSet>
      <dgm:spPr/>
      <dgm:t>
        <a:bodyPr/>
        <a:lstStyle/>
        <a:p>
          <a:endParaRPr lang="zh-TW" altLang="en-US"/>
        </a:p>
      </dgm:t>
    </dgm:pt>
    <dgm:pt modelId="{68A5B386-BD1B-4379-BD9B-DE43E9E56640}" type="pres">
      <dgm:prSet presAssocID="{EB3D48AF-3A66-4A96-A14B-92D853A724A5}" presName="sibTrans" presStyleLbl="sibTrans1D1" presStyleIdx="8" presStyleCnt="11"/>
      <dgm:spPr/>
      <dgm:t>
        <a:bodyPr/>
        <a:lstStyle/>
        <a:p>
          <a:endParaRPr lang="zh-TW" altLang="en-US"/>
        </a:p>
      </dgm:t>
    </dgm:pt>
    <dgm:pt modelId="{E4B25599-642F-4348-B407-6A714F979644}" type="pres">
      <dgm:prSet presAssocID="{EB3D48AF-3A66-4A96-A14B-92D853A724A5}" presName="connectorText" presStyleLbl="sibTrans1D1" presStyleIdx="8" presStyleCnt="11"/>
      <dgm:spPr/>
      <dgm:t>
        <a:bodyPr/>
        <a:lstStyle/>
        <a:p>
          <a:endParaRPr lang="zh-TW" altLang="en-US"/>
        </a:p>
      </dgm:t>
    </dgm:pt>
    <dgm:pt modelId="{A1A081D6-5461-4CFF-AF7B-0C0A28DF4936}" type="pres">
      <dgm:prSet presAssocID="{401A89A1-98EF-4DAF-B2FF-3B9EC2973472}" presName="node" presStyleLbl="node1" presStyleIdx="9" presStyleCnt="12">
        <dgm:presLayoutVars>
          <dgm:bulletEnabled val="1"/>
        </dgm:presLayoutVars>
      </dgm:prSet>
      <dgm:spPr/>
      <dgm:t>
        <a:bodyPr/>
        <a:lstStyle/>
        <a:p>
          <a:endParaRPr lang="zh-TW" altLang="en-US"/>
        </a:p>
      </dgm:t>
    </dgm:pt>
    <dgm:pt modelId="{B2667B6D-63D5-4596-950F-F459E102884C}" type="pres">
      <dgm:prSet presAssocID="{5D73F292-D1F7-4045-956B-5A5E37CBDE84}" presName="sibTrans" presStyleLbl="sibTrans1D1" presStyleIdx="9" presStyleCnt="11"/>
      <dgm:spPr/>
      <dgm:t>
        <a:bodyPr/>
        <a:lstStyle/>
        <a:p>
          <a:endParaRPr lang="zh-TW" altLang="en-US"/>
        </a:p>
      </dgm:t>
    </dgm:pt>
    <dgm:pt modelId="{02834F4F-9213-4851-953A-7315D759A202}" type="pres">
      <dgm:prSet presAssocID="{5D73F292-D1F7-4045-956B-5A5E37CBDE84}" presName="connectorText" presStyleLbl="sibTrans1D1" presStyleIdx="9" presStyleCnt="11"/>
      <dgm:spPr/>
      <dgm:t>
        <a:bodyPr/>
        <a:lstStyle/>
        <a:p>
          <a:endParaRPr lang="zh-TW" altLang="en-US"/>
        </a:p>
      </dgm:t>
    </dgm:pt>
    <dgm:pt modelId="{6D3199AD-16E0-4160-9FE5-3CC7C8610A48}" type="pres">
      <dgm:prSet presAssocID="{143B862D-4D3F-438C-8DFE-116E71660B2E}" presName="node" presStyleLbl="node1" presStyleIdx="10" presStyleCnt="12">
        <dgm:presLayoutVars>
          <dgm:bulletEnabled val="1"/>
        </dgm:presLayoutVars>
      </dgm:prSet>
      <dgm:spPr/>
      <dgm:t>
        <a:bodyPr/>
        <a:lstStyle/>
        <a:p>
          <a:endParaRPr lang="zh-TW" altLang="en-US"/>
        </a:p>
      </dgm:t>
    </dgm:pt>
    <dgm:pt modelId="{C0055C9E-59E3-4B05-8065-4B7FA12F50C0}" type="pres">
      <dgm:prSet presAssocID="{3CA51731-9B22-4DC4-9395-706A693922DD}" presName="sibTrans" presStyleLbl="sibTrans1D1" presStyleIdx="10" presStyleCnt="11"/>
      <dgm:spPr/>
      <dgm:t>
        <a:bodyPr/>
        <a:lstStyle/>
        <a:p>
          <a:endParaRPr lang="zh-TW" altLang="en-US"/>
        </a:p>
      </dgm:t>
    </dgm:pt>
    <dgm:pt modelId="{932F3602-4081-425A-819C-A362BBA39EC8}" type="pres">
      <dgm:prSet presAssocID="{3CA51731-9B22-4DC4-9395-706A693922DD}" presName="connectorText" presStyleLbl="sibTrans1D1" presStyleIdx="10" presStyleCnt="11"/>
      <dgm:spPr/>
      <dgm:t>
        <a:bodyPr/>
        <a:lstStyle/>
        <a:p>
          <a:endParaRPr lang="zh-TW" altLang="en-US"/>
        </a:p>
      </dgm:t>
    </dgm:pt>
    <dgm:pt modelId="{B88689D7-CC3A-4FE1-95C5-E1554A97F2BA}" type="pres">
      <dgm:prSet presAssocID="{E5B803DB-C772-4F34-8B7A-43F07572451B}" presName="node" presStyleLbl="node1" presStyleIdx="11" presStyleCnt="12" custScaleY="142836">
        <dgm:presLayoutVars>
          <dgm:bulletEnabled val="1"/>
        </dgm:presLayoutVars>
      </dgm:prSet>
      <dgm:spPr/>
      <dgm:t>
        <a:bodyPr/>
        <a:lstStyle/>
        <a:p>
          <a:endParaRPr lang="zh-TW" altLang="en-US"/>
        </a:p>
      </dgm:t>
    </dgm:pt>
  </dgm:ptLst>
  <dgm:cxnLst>
    <dgm:cxn modelId="{F717BD09-AA97-4AFB-95E0-01E3070A3A2F}" srcId="{B33ED2DB-70D4-439D-8A6C-D72B55222532}" destId="{BC155BA6-E667-4D58-8D35-4F0FA0364ADA}" srcOrd="8" destOrd="0" parTransId="{D05D919C-2709-41E7-BD68-21DF4938D48B}" sibTransId="{EB3D48AF-3A66-4A96-A14B-92D853A724A5}"/>
    <dgm:cxn modelId="{BC003D55-60C8-47A0-9BEB-3FF73BA21A2B}" type="presOf" srcId="{F061F379-C3F6-49F2-A0EF-66AE098C5573}" destId="{6AA775AF-2C13-4A42-A14E-BAEE997699EC}" srcOrd="0" destOrd="0" presId="urn:microsoft.com/office/officeart/2005/8/layout/bProcess3"/>
    <dgm:cxn modelId="{D3FDAF45-2BD9-4DEA-9138-777496F9E078}" type="presOf" srcId="{C7A159E7-6795-4E59-9D36-DCD3D7E22F9C}" destId="{172C2F38-E87D-4DC6-AEB9-7DAAA613A79A}" srcOrd="0" destOrd="0" presId="urn:microsoft.com/office/officeart/2005/8/layout/bProcess3"/>
    <dgm:cxn modelId="{FD5A962B-34F1-499D-BCDF-37F268CFFD36}" srcId="{B33ED2DB-70D4-439D-8A6C-D72B55222532}" destId="{CC776DFE-6DFC-4A60-9D11-6D8DAE24FDEC}" srcOrd="6" destOrd="0" parTransId="{F8A2B3D2-AC8C-4D5F-9782-C1986C7F045F}" sibTransId="{F061F379-C3F6-49F2-A0EF-66AE098C5573}"/>
    <dgm:cxn modelId="{01EA26D7-911A-4CF3-B656-3DF0DFD4B137}" srcId="{B33ED2DB-70D4-439D-8A6C-D72B55222532}" destId="{9337A311-CD18-4782-B437-F07C621A5EBC}" srcOrd="3" destOrd="0" parTransId="{AFF0A5F4-5CFC-498C-86AB-4FEC56CA735E}" sibTransId="{F2C0BC92-865C-47ED-9561-A12D1FD8AD06}"/>
    <dgm:cxn modelId="{C74B30CF-384C-4970-A003-58E5F99EA039}" type="presOf" srcId="{165EB3D4-C685-40C1-B800-42E45924C5E7}" destId="{0A445F7D-40F3-4D51-B924-0D899CAF6FD2}" srcOrd="0" destOrd="0" presId="urn:microsoft.com/office/officeart/2005/8/layout/bProcess3"/>
    <dgm:cxn modelId="{7B4E3553-07F5-49D2-A085-D18062F218FF}" type="presOf" srcId="{F2C0BC92-865C-47ED-9561-A12D1FD8AD06}" destId="{C9921613-51C3-4D6C-8A26-051540D45EB0}" srcOrd="0" destOrd="0" presId="urn:microsoft.com/office/officeart/2005/8/layout/bProcess3"/>
    <dgm:cxn modelId="{92EA2C04-1A8C-4E4F-90A5-4EDB9E65822A}" type="presOf" srcId="{9A20F273-16F4-4DE7-8AF4-89133C04EDC0}" destId="{476F5C94-355D-4147-91DA-BAAC22579145}" srcOrd="1" destOrd="0" presId="urn:microsoft.com/office/officeart/2005/8/layout/bProcess3"/>
    <dgm:cxn modelId="{08565BF4-9964-4BB1-9657-F5A70C6EDF25}" type="presOf" srcId="{B9AD0485-4759-4C35-BAF6-B59E58F7B75F}" destId="{2FB0756A-E750-48F4-8AC2-6B5A11BC5A5C}" srcOrd="0" destOrd="0" presId="urn:microsoft.com/office/officeart/2005/8/layout/bProcess3"/>
    <dgm:cxn modelId="{DF003E73-5700-429A-8E72-B59CB9058A2C}" type="presOf" srcId="{F2C0BC92-865C-47ED-9561-A12D1FD8AD06}" destId="{33769D7A-B07E-4DD3-90CB-4BAC04542DDE}" srcOrd="1" destOrd="0" presId="urn:microsoft.com/office/officeart/2005/8/layout/bProcess3"/>
    <dgm:cxn modelId="{B9A47886-E10E-4E13-B336-A7CC3EE98689}" srcId="{B33ED2DB-70D4-439D-8A6C-D72B55222532}" destId="{B9AD0485-4759-4C35-BAF6-B59E58F7B75F}" srcOrd="0" destOrd="0" parTransId="{F7DB882A-142B-443A-BD3B-5DD023957372}" sibTransId="{E908BF78-F06B-4525-BDE6-0F2A7F595CFE}"/>
    <dgm:cxn modelId="{93D7FA73-7736-4C09-90AB-9D9B995865E2}" type="presOf" srcId="{BAFC8656-1DE6-48D2-841B-DF2BE3E58946}" destId="{8F075612-7279-4DBB-942A-9925E8019474}" srcOrd="0" destOrd="0" presId="urn:microsoft.com/office/officeart/2005/8/layout/bProcess3"/>
    <dgm:cxn modelId="{9964F4C8-9D26-4DAC-A0B2-E7C0B86811C5}" type="presOf" srcId="{2ADF4409-E7A9-4828-B0F2-A5727DDF591F}" destId="{C566A589-1E53-453A-A418-87CFD9AD8164}" srcOrd="0" destOrd="0" presId="urn:microsoft.com/office/officeart/2005/8/layout/bProcess3"/>
    <dgm:cxn modelId="{98D3ED0B-6690-43AB-A06E-85860CD3015A}" type="presOf" srcId="{EB3D48AF-3A66-4A96-A14B-92D853A724A5}" destId="{E4B25599-642F-4348-B407-6A714F979644}" srcOrd="1" destOrd="0" presId="urn:microsoft.com/office/officeart/2005/8/layout/bProcess3"/>
    <dgm:cxn modelId="{05D4E947-9F8F-4DAE-9B27-C196175A7DC2}" type="presOf" srcId="{43FBE3C9-A3B6-48DC-B2A5-562B30AD6683}" destId="{72CBCA44-B527-495C-855A-2A6D2F84D515}" srcOrd="1" destOrd="0" presId="urn:microsoft.com/office/officeart/2005/8/layout/bProcess3"/>
    <dgm:cxn modelId="{AEC2BA95-0704-42E1-A65F-66F5CAE59A08}" srcId="{B33ED2DB-70D4-439D-8A6C-D72B55222532}" destId="{401A89A1-98EF-4DAF-B2FF-3B9EC2973472}" srcOrd="9" destOrd="0" parTransId="{C823B8EE-806E-45D1-A6BF-D59547937687}" sibTransId="{5D73F292-D1F7-4045-956B-5A5E37CBDE84}"/>
    <dgm:cxn modelId="{B619A7BC-697E-470F-9C52-2B1B89E7940C}" type="presOf" srcId="{0B58DA7B-8C12-4A6A-9145-DA45ABE2B209}" destId="{111124EC-FDE8-4368-8AE1-4AAB241BB706}" srcOrd="0" destOrd="0" presId="urn:microsoft.com/office/officeart/2005/8/layout/bProcess3"/>
    <dgm:cxn modelId="{C7189235-28BB-4771-9E49-09FCA59D2DE9}" srcId="{B33ED2DB-70D4-439D-8A6C-D72B55222532}" destId="{2ADF4409-E7A9-4828-B0F2-A5727DDF591F}" srcOrd="4" destOrd="0" parTransId="{A6B2B574-F94A-4A70-AF17-B1255C5AB463}" sibTransId="{0B58DA7B-8C12-4A6A-9145-DA45ABE2B209}"/>
    <dgm:cxn modelId="{9B74F8C6-B8AC-4BF3-8C3B-3272763DE72F}" type="presOf" srcId="{9A20F273-16F4-4DE7-8AF4-89133C04EDC0}" destId="{0A90627D-9355-463E-866A-C43404310833}" srcOrd="0" destOrd="0" presId="urn:microsoft.com/office/officeart/2005/8/layout/bProcess3"/>
    <dgm:cxn modelId="{9A895646-37CD-419D-B58A-C5B11BB5B74E}" srcId="{B33ED2DB-70D4-439D-8A6C-D72B55222532}" destId="{33E47956-11F2-452E-B884-E24CCEB1416C}" srcOrd="7" destOrd="0" parTransId="{6E5D32F5-853A-4166-8C30-FDB2AEA9EA6B}" sibTransId="{43FBE3C9-A3B6-48DC-B2A5-562B30AD6683}"/>
    <dgm:cxn modelId="{8F7D1966-F80D-4D9D-AC69-31C68F26735A}" type="presOf" srcId="{BC155BA6-E667-4D58-8D35-4F0FA0364ADA}" destId="{13BAD741-AE60-4B98-A7AE-1F931181CF9D}" srcOrd="0" destOrd="0" presId="urn:microsoft.com/office/officeart/2005/8/layout/bProcess3"/>
    <dgm:cxn modelId="{3BFCACE1-3B7C-46C1-A0A3-E47B47F7B322}" type="presOf" srcId="{EB3D48AF-3A66-4A96-A14B-92D853A724A5}" destId="{68A5B386-BD1B-4379-BD9B-DE43E9E56640}" srcOrd="0" destOrd="0" presId="urn:microsoft.com/office/officeart/2005/8/layout/bProcess3"/>
    <dgm:cxn modelId="{A1FB0442-70C3-48F1-BB44-3BE96EF34363}" type="presOf" srcId="{5D73F292-D1F7-4045-956B-5A5E37CBDE84}" destId="{B2667B6D-63D5-4596-950F-F459E102884C}" srcOrd="0" destOrd="0" presId="urn:microsoft.com/office/officeart/2005/8/layout/bProcess3"/>
    <dgm:cxn modelId="{463937F7-9F0A-4509-8755-9AB1A5DA6C8E}" type="presOf" srcId="{3ABCD804-E5F8-4B07-A59C-21FCF6293C52}" destId="{9D47BCEA-36E9-499E-8961-68348E1209A4}" srcOrd="0" destOrd="0" presId="urn:microsoft.com/office/officeart/2005/8/layout/bProcess3"/>
    <dgm:cxn modelId="{0DAD6B01-1D54-447B-9D0A-1865A9D01A3A}" type="presOf" srcId="{3CA51731-9B22-4DC4-9395-706A693922DD}" destId="{932F3602-4081-425A-819C-A362BBA39EC8}" srcOrd="1" destOrd="0" presId="urn:microsoft.com/office/officeart/2005/8/layout/bProcess3"/>
    <dgm:cxn modelId="{AA87BACE-C5FC-461F-9DE1-04EDA8ADD016}" type="presOf" srcId="{CC776DFE-6DFC-4A60-9D11-6D8DAE24FDEC}" destId="{C48BEE47-4D7D-4296-BFD8-E3E2B429434B}" srcOrd="0" destOrd="0" presId="urn:microsoft.com/office/officeart/2005/8/layout/bProcess3"/>
    <dgm:cxn modelId="{FE97A487-6BE9-4E69-BE9D-73B2B217AD81}" type="presOf" srcId="{E908BF78-F06B-4525-BDE6-0F2A7F595CFE}" destId="{97815850-0211-4492-95CB-C28148C36722}" srcOrd="0" destOrd="0" presId="urn:microsoft.com/office/officeart/2005/8/layout/bProcess3"/>
    <dgm:cxn modelId="{E6C15F56-1D23-44C5-8AA5-B1E652F69023}" type="presOf" srcId="{0B58DA7B-8C12-4A6A-9145-DA45ABE2B209}" destId="{D976ED1C-BBC7-4ECF-A7FD-138FD7DCEBEA}" srcOrd="1" destOrd="0" presId="urn:microsoft.com/office/officeart/2005/8/layout/bProcess3"/>
    <dgm:cxn modelId="{D1E6D0E1-E64F-44C0-952E-D73C44A318B4}" type="presOf" srcId="{401A89A1-98EF-4DAF-B2FF-3B9EC2973472}" destId="{A1A081D6-5461-4CFF-AF7B-0C0A28DF4936}" srcOrd="0" destOrd="0" presId="urn:microsoft.com/office/officeart/2005/8/layout/bProcess3"/>
    <dgm:cxn modelId="{D282F2D2-363C-43CF-8515-434B8BE61D64}" srcId="{B33ED2DB-70D4-439D-8A6C-D72B55222532}" destId="{E5B803DB-C772-4F34-8B7A-43F07572451B}" srcOrd="11" destOrd="0" parTransId="{308DC4AE-E4D9-4FE5-AD2B-31E4A69617D2}" sibTransId="{9DB31D7D-AF6C-47BF-97C4-604B2290E7DD}"/>
    <dgm:cxn modelId="{AB92C19E-2B51-4C29-9E85-7B75B7B84DE9}" type="presOf" srcId="{F061F379-C3F6-49F2-A0EF-66AE098C5573}" destId="{F23F6E0A-1019-4CF5-B758-66DF3975944B}" srcOrd="1" destOrd="0" presId="urn:microsoft.com/office/officeart/2005/8/layout/bProcess3"/>
    <dgm:cxn modelId="{53DEC9B3-B1F5-45B4-BABB-9F4A97601342}" type="presOf" srcId="{143B862D-4D3F-438C-8DFE-116E71660B2E}" destId="{6D3199AD-16E0-4160-9FE5-3CC7C8610A48}" srcOrd="0" destOrd="0" presId="urn:microsoft.com/office/officeart/2005/8/layout/bProcess3"/>
    <dgm:cxn modelId="{21C7F0ED-EC11-456A-BCE5-B8CFC162B024}" type="presOf" srcId="{9337A311-CD18-4782-B437-F07C621A5EBC}" destId="{F45651FB-8DDD-4B27-9D04-C11DC51FEFA7}" srcOrd="0" destOrd="0" presId="urn:microsoft.com/office/officeart/2005/8/layout/bProcess3"/>
    <dgm:cxn modelId="{E06ACF5A-068B-4C0D-A398-8C268373E5C7}" type="presOf" srcId="{B33ED2DB-70D4-439D-8A6C-D72B55222532}" destId="{C53F6A3A-02FE-4EF1-BF37-979837E2E098}" srcOrd="0" destOrd="0" presId="urn:microsoft.com/office/officeart/2005/8/layout/bProcess3"/>
    <dgm:cxn modelId="{6F2C9F20-A3C9-410A-90DB-09C966649882}" type="presOf" srcId="{3CA51731-9B22-4DC4-9395-706A693922DD}" destId="{C0055C9E-59E3-4B05-8065-4B7FA12F50C0}" srcOrd="0" destOrd="0" presId="urn:microsoft.com/office/officeart/2005/8/layout/bProcess3"/>
    <dgm:cxn modelId="{785C1102-C048-4F66-997A-0B99D3FD9D93}" type="presOf" srcId="{C2551354-F665-4C17-8DAF-E2AC8234910A}" destId="{83999AD3-1EB9-4B07-A369-ED29DEE95B3E}" srcOrd="1" destOrd="0" presId="urn:microsoft.com/office/officeart/2005/8/layout/bProcess3"/>
    <dgm:cxn modelId="{7DDB45C7-BF83-486F-8EBC-792EF97B3CA1}" type="presOf" srcId="{C2551354-F665-4C17-8DAF-E2AC8234910A}" destId="{4AD7C999-9CD8-4448-A9E9-4EFD4C0E698C}" srcOrd="0" destOrd="0" presId="urn:microsoft.com/office/officeart/2005/8/layout/bProcess3"/>
    <dgm:cxn modelId="{CD94605E-B43F-4D4C-8BCC-50DC31811D5B}" type="presOf" srcId="{E5B803DB-C772-4F34-8B7A-43F07572451B}" destId="{B88689D7-CC3A-4FE1-95C5-E1554A97F2BA}" srcOrd="0" destOrd="0" presId="urn:microsoft.com/office/officeart/2005/8/layout/bProcess3"/>
    <dgm:cxn modelId="{AF2BE8C8-BCD5-44F5-B94E-344523E15743}" type="presOf" srcId="{43FBE3C9-A3B6-48DC-B2A5-562B30AD6683}" destId="{D1B597C6-AEDC-4604-B598-297B88022CBB}" srcOrd="0" destOrd="0" presId="urn:microsoft.com/office/officeart/2005/8/layout/bProcess3"/>
    <dgm:cxn modelId="{2628DF1B-2D88-4F4B-AC06-8E0313590867}" srcId="{B33ED2DB-70D4-439D-8A6C-D72B55222532}" destId="{3ABCD804-E5F8-4B07-A59C-21FCF6293C52}" srcOrd="2" destOrd="0" parTransId="{A944430D-6367-4295-B26B-BD36A0DC73CF}" sibTransId="{9A20F273-16F4-4DE7-8AF4-89133C04EDC0}"/>
    <dgm:cxn modelId="{17701A54-EAAB-47EF-AB7D-05461AFAFBC9}" srcId="{B33ED2DB-70D4-439D-8A6C-D72B55222532}" destId="{BAFC8656-1DE6-48D2-841B-DF2BE3E58946}" srcOrd="5" destOrd="0" parTransId="{936E4AC1-CDCD-4746-AD8D-A985F782C65F}" sibTransId="{C7A159E7-6795-4E59-9D36-DCD3D7E22F9C}"/>
    <dgm:cxn modelId="{08199E2D-C51C-4433-91EF-DE2BB1E5D91C}" type="presOf" srcId="{5D73F292-D1F7-4045-956B-5A5E37CBDE84}" destId="{02834F4F-9213-4851-953A-7315D759A202}" srcOrd="1" destOrd="0" presId="urn:microsoft.com/office/officeart/2005/8/layout/bProcess3"/>
    <dgm:cxn modelId="{5216CD74-72A4-417B-97F5-3B5AD7D72637}" srcId="{B33ED2DB-70D4-439D-8A6C-D72B55222532}" destId="{165EB3D4-C685-40C1-B800-42E45924C5E7}" srcOrd="1" destOrd="0" parTransId="{B39BE00A-B7E6-4BF8-B03A-AC97A858ECD2}" sibTransId="{C2551354-F665-4C17-8DAF-E2AC8234910A}"/>
    <dgm:cxn modelId="{748717AE-8235-4726-A7B9-025B1C0C7D02}" type="presOf" srcId="{E908BF78-F06B-4525-BDE6-0F2A7F595CFE}" destId="{3D8C94FE-ABD0-4CCB-999E-345319BE0B2A}" srcOrd="1" destOrd="0" presId="urn:microsoft.com/office/officeart/2005/8/layout/bProcess3"/>
    <dgm:cxn modelId="{E06DF54D-480E-47CC-8B9E-36CBDA30BEE8}" srcId="{B33ED2DB-70D4-439D-8A6C-D72B55222532}" destId="{143B862D-4D3F-438C-8DFE-116E71660B2E}" srcOrd="10" destOrd="0" parTransId="{936D9C40-0DB9-40C3-95A5-5227D94701E6}" sibTransId="{3CA51731-9B22-4DC4-9395-706A693922DD}"/>
    <dgm:cxn modelId="{E0C025DA-F984-4661-8C57-2291A71E695A}" type="presOf" srcId="{33E47956-11F2-452E-B884-E24CCEB1416C}" destId="{00617022-C9D0-499D-B9E1-1BA0FD3D4FCA}" srcOrd="0" destOrd="0" presId="urn:microsoft.com/office/officeart/2005/8/layout/bProcess3"/>
    <dgm:cxn modelId="{F8A2EBDA-6DD2-4504-A4B1-7D3601C711EE}" type="presOf" srcId="{C7A159E7-6795-4E59-9D36-DCD3D7E22F9C}" destId="{3AD83834-AB69-40AF-B179-6C4BBFA442BD}" srcOrd="1" destOrd="0" presId="urn:microsoft.com/office/officeart/2005/8/layout/bProcess3"/>
    <dgm:cxn modelId="{1906A2A9-A168-41C3-A77B-61E9FCE8633D}" type="presParOf" srcId="{C53F6A3A-02FE-4EF1-BF37-979837E2E098}" destId="{2FB0756A-E750-48F4-8AC2-6B5A11BC5A5C}" srcOrd="0" destOrd="0" presId="urn:microsoft.com/office/officeart/2005/8/layout/bProcess3"/>
    <dgm:cxn modelId="{BF3CFB99-4DC9-42A1-91A0-96028DBDBC91}" type="presParOf" srcId="{C53F6A3A-02FE-4EF1-BF37-979837E2E098}" destId="{97815850-0211-4492-95CB-C28148C36722}" srcOrd="1" destOrd="0" presId="urn:microsoft.com/office/officeart/2005/8/layout/bProcess3"/>
    <dgm:cxn modelId="{AE973DB9-C457-4944-BC14-2F301704C55E}" type="presParOf" srcId="{97815850-0211-4492-95CB-C28148C36722}" destId="{3D8C94FE-ABD0-4CCB-999E-345319BE0B2A}" srcOrd="0" destOrd="0" presId="urn:microsoft.com/office/officeart/2005/8/layout/bProcess3"/>
    <dgm:cxn modelId="{5934251C-96FB-4276-B202-3F8453C51A1C}" type="presParOf" srcId="{C53F6A3A-02FE-4EF1-BF37-979837E2E098}" destId="{0A445F7D-40F3-4D51-B924-0D899CAF6FD2}" srcOrd="2" destOrd="0" presId="urn:microsoft.com/office/officeart/2005/8/layout/bProcess3"/>
    <dgm:cxn modelId="{FD56E3AE-6EA1-4CA3-A5F7-FDDFCE0234EA}" type="presParOf" srcId="{C53F6A3A-02FE-4EF1-BF37-979837E2E098}" destId="{4AD7C999-9CD8-4448-A9E9-4EFD4C0E698C}" srcOrd="3" destOrd="0" presId="urn:microsoft.com/office/officeart/2005/8/layout/bProcess3"/>
    <dgm:cxn modelId="{1CEC62DF-769D-4733-982F-7171E352417C}" type="presParOf" srcId="{4AD7C999-9CD8-4448-A9E9-4EFD4C0E698C}" destId="{83999AD3-1EB9-4B07-A369-ED29DEE95B3E}" srcOrd="0" destOrd="0" presId="urn:microsoft.com/office/officeart/2005/8/layout/bProcess3"/>
    <dgm:cxn modelId="{6594E0C3-750B-40F7-A1C6-C21FCA745228}" type="presParOf" srcId="{C53F6A3A-02FE-4EF1-BF37-979837E2E098}" destId="{9D47BCEA-36E9-499E-8961-68348E1209A4}" srcOrd="4" destOrd="0" presId="urn:microsoft.com/office/officeart/2005/8/layout/bProcess3"/>
    <dgm:cxn modelId="{52BBCF5A-B070-4337-B8B4-A2BE6EF4FB86}" type="presParOf" srcId="{C53F6A3A-02FE-4EF1-BF37-979837E2E098}" destId="{0A90627D-9355-463E-866A-C43404310833}" srcOrd="5" destOrd="0" presId="urn:microsoft.com/office/officeart/2005/8/layout/bProcess3"/>
    <dgm:cxn modelId="{40298852-AE0E-47A0-9A14-8AA6E10DECF1}" type="presParOf" srcId="{0A90627D-9355-463E-866A-C43404310833}" destId="{476F5C94-355D-4147-91DA-BAAC22579145}" srcOrd="0" destOrd="0" presId="urn:microsoft.com/office/officeart/2005/8/layout/bProcess3"/>
    <dgm:cxn modelId="{BED56C45-367A-4B17-AF78-18A363EC80F8}" type="presParOf" srcId="{C53F6A3A-02FE-4EF1-BF37-979837E2E098}" destId="{F45651FB-8DDD-4B27-9D04-C11DC51FEFA7}" srcOrd="6" destOrd="0" presId="urn:microsoft.com/office/officeart/2005/8/layout/bProcess3"/>
    <dgm:cxn modelId="{5F74C680-1F94-435E-BBE0-D9FE148B4054}" type="presParOf" srcId="{C53F6A3A-02FE-4EF1-BF37-979837E2E098}" destId="{C9921613-51C3-4D6C-8A26-051540D45EB0}" srcOrd="7" destOrd="0" presId="urn:microsoft.com/office/officeart/2005/8/layout/bProcess3"/>
    <dgm:cxn modelId="{C19831E3-6A5A-4290-B6C3-EAC7994E8429}" type="presParOf" srcId="{C9921613-51C3-4D6C-8A26-051540D45EB0}" destId="{33769D7A-B07E-4DD3-90CB-4BAC04542DDE}" srcOrd="0" destOrd="0" presId="urn:microsoft.com/office/officeart/2005/8/layout/bProcess3"/>
    <dgm:cxn modelId="{1A39CFD5-E408-4991-9939-E4846C8D76AD}" type="presParOf" srcId="{C53F6A3A-02FE-4EF1-BF37-979837E2E098}" destId="{C566A589-1E53-453A-A418-87CFD9AD8164}" srcOrd="8" destOrd="0" presId="urn:microsoft.com/office/officeart/2005/8/layout/bProcess3"/>
    <dgm:cxn modelId="{3CAE160F-203A-46A0-90D8-ADCF5CF07534}" type="presParOf" srcId="{C53F6A3A-02FE-4EF1-BF37-979837E2E098}" destId="{111124EC-FDE8-4368-8AE1-4AAB241BB706}" srcOrd="9" destOrd="0" presId="urn:microsoft.com/office/officeart/2005/8/layout/bProcess3"/>
    <dgm:cxn modelId="{5112552F-8E9D-4933-A964-BCE0A5BA97D9}" type="presParOf" srcId="{111124EC-FDE8-4368-8AE1-4AAB241BB706}" destId="{D976ED1C-BBC7-4ECF-A7FD-138FD7DCEBEA}" srcOrd="0" destOrd="0" presId="urn:microsoft.com/office/officeart/2005/8/layout/bProcess3"/>
    <dgm:cxn modelId="{003C1063-B5B7-4D5A-A479-08B56AA6ED23}" type="presParOf" srcId="{C53F6A3A-02FE-4EF1-BF37-979837E2E098}" destId="{8F075612-7279-4DBB-942A-9925E8019474}" srcOrd="10" destOrd="0" presId="urn:microsoft.com/office/officeart/2005/8/layout/bProcess3"/>
    <dgm:cxn modelId="{E66DDD63-8940-4347-A269-D0C5D6579934}" type="presParOf" srcId="{C53F6A3A-02FE-4EF1-BF37-979837E2E098}" destId="{172C2F38-E87D-4DC6-AEB9-7DAAA613A79A}" srcOrd="11" destOrd="0" presId="urn:microsoft.com/office/officeart/2005/8/layout/bProcess3"/>
    <dgm:cxn modelId="{774AE17E-1751-4B5D-B10C-9CAB4EF2F34C}" type="presParOf" srcId="{172C2F38-E87D-4DC6-AEB9-7DAAA613A79A}" destId="{3AD83834-AB69-40AF-B179-6C4BBFA442BD}" srcOrd="0" destOrd="0" presId="urn:microsoft.com/office/officeart/2005/8/layout/bProcess3"/>
    <dgm:cxn modelId="{89B48FAE-6E5E-48F6-B607-8F3B612034C5}" type="presParOf" srcId="{C53F6A3A-02FE-4EF1-BF37-979837E2E098}" destId="{C48BEE47-4D7D-4296-BFD8-E3E2B429434B}" srcOrd="12" destOrd="0" presId="urn:microsoft.com/office/officeart/2005/8/layout/bProcess3"/>
    <dgm:cxn modelId="{ECFC078C-837F-4B93-9A9F-885277831797}" type="presParOf" srcId="{C53F6A3A-02FE-4EF1-BF37-979837E2E098}" destId="{6AA775AF-2C13-4A42-A14E-BAEE997699EC}" srcOrd="13" destOrd="0" presId="urn:microsoft.com/office/officeart/2005/8/layout/bProcess3"/>
    <dgm:cxn modelId="{0515DAF8-42F1-4941-9037-FD1E546C5565}" type="presParOf" srcId="{6AA775AF-2C13-4A42-A14E-BAEE997699EC}" destId="{F23F6E0A-1019-4CF5-B758-66DF3975944B}" srcOrd="0" destOrd="0" presId="urn:microsoft.com/office/officeart/2005/8/layout/bProcess3"/>
    <dgm:cxn modelId="{FCC5BB2B-B7AA-44D1-9289-34D3F99A744F}" type="presParOf" srcId="{C53F6A3A-02FE-4EF1-BF37-979837E2E098}" destId="{00617022-C9D0-499D-B9E1-1BA0FD3D4FCA}" srcOrd="14" destOrd="0" presId="urn:microsoft.com/office/officeart/2005/8/layout/bProcess3"/>
    <dgm:cxn modelId="{3E91541F-C60A-4229-B532-9F30D4ED1C75}" type="presParOf" srcId="{C53F6A3A-02FE-4EF1-BF37-979837E2E098}" destId="{D1B597C6-AEDC-4604-B598-297B88022CBB}" srcOrd="15" destOrd="0" presId="urn:microsoft.com/office/officeart/2005/8/layout/bProcess3"/>
    <dgm:cxn modelId="{601B5351-36A1-4639-A96E-A672E2F37FFA}" type="presParOf" srcId="{D1B597C6-AEDC-4604-B598-297B88022CBB}" destId="{72CBCA44-B527-495C-855A-2A6D2F84D515}" srcOrd="0" destOrd="0" presId="urn:microsoft.com/office/officeart/2005/8/layout/bProcess3"/>
    <dgm:cxn modelId="{7A139DDF-D441-4EB7-A71B-052BB617CDD6}" type="presParOf" srcId="{C53F6A3A-02FE-4EF1-BF37-979837E2E098}" destId="{13BAD741-AE60-4B98-A7AE-1F931181CF9D}" srcOrd="16" destOrd="0" presId="urn:microsoft.com/office/officeart/2005/8/layout/bProcess3"/>
    <dgm:cxn modelId="{C9E46704-581A-401F-B4E5-E97BC998F219}" type="presParOf" srcId="{C53F6A3A-02FE-4EF1-BF37-979837E2E098}" destId="{68A5B386-BD1B-4379-BD9B-DE43E9E56640}" srcOrd="17" destOrd="0" presId="urn:microsoft.com/office/officeart/2005/8/layout/bProcess3"/>
    <dgm:cxn modelId="{EE76F63C-F2B0-4542-9AF0-3A3AE71A0FB9}" type="presParOf" srcId="{68A5B386-BD1B-4379-BD9B-DE43E9E56640}" destId="{E4B25599-642F-4348-B407-6A714F979644}" srcOrd="0" destOrd="0" presId="urn:microsoft.com/office/officeart/2005/8/layout/bProcess3"/>
    <dgm:cxn modelId="{CDA511BA-62D9-44C3-9E60-12D14B340856}" type="presParOf" srcId="{C53F6A3A-02FE-4EF1-BF37-979837E2E098}" destId="{A1A081D6-5461-4CFF-AF7B-0C0A28DF4936}" srcOrd="18" destOrd="0" presId="urn:microsoft.com/office/officeart/2005/8/layout/bProcess3"/>
    <dgm:cxn modelId="{621E6010-874E-40A8-ABB0-83BBC8849CA5}" type="presParOf" srcId="{C53F6A3A-02FE-4EF1-BF37-979837E2E098}" destId="{B2667B6D-63D5-4596-950F-F459E102884C}" srcOrd="19" destOrd="0" presId="urn:microsoft.com/office/officeart/2005/8/layout/bProcess3"/>
    <dgm:cxn modelId="{F7675262-5771-42DB-AC94-56344CE29899}" type="presParOf" srcId="{B2667B6D-63D5-4596-950F-F459E102884C}" destId="{02834F4F-9213-4851-953A-7315D759A202}" srcOrd="0" destOrd="0" presId="urn:microsoft.com/office/officeart/2005/8/layout/bProcess3"/>
    <dgm:cxn modelId="{FE4EE845-EBE8-40C7-A3FD-33D3C62D5681}" type="presParOf" srcId="{C53F6A3A-02FE-4EF1-BF37-979837E2E098}" destId="{6D3199AD-16E0-4160-9FE5-3CC7C8610A48}" srcOrd="20" destOrd="0" presId="urn:microsoft.com/office/officeart/2005/8/layout/bProcess3"/>
    <dgm:cxn modelId="{DFF6036B-2AE3-407B-A63E-9093E987426A}" type="presParOf" srcId="{C53F6A3A-02FE-4EF1-BF37-979837E2E098}" destId="{C0055C9E-59E3-4B05-8065-4B7FA12F50C0}" srcOrd="21" destOrd="0" presId="urn:microsoft.com/office/officeart/2005/8/layout/bProcess3"/>
    <dgm:cxn modelId="{AC614616-6DCF-4662-A47B-BC2761F7EDCB}" type="presParOf" srcId="{C0055C9E-59E3-4B05-8065-4B7FA12F50C0}" destId="{932F3602-4081-425A-819C-A362BBA39EC8}" srcOrd="0" destOrd="0" presId="urn:microsoft.com/office/officeart/2005/8/layout/bProcess3"/>
    <dgm:cxn modelId="{9E81D16D-5C45-4B9C-9469-33980BCB0230}" type="presParOf" srcId="{C53F6A3A-02FE-4EF1-BF37-979837E2E098}" destId="{B88689D7-CC3A-4FE1-95C5-E1554A97F2BA}" srcOrd="22" destOrd="0" presId="urn:microsoft.com/office/officeart/2005/8/layout/bProcess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15850-0211-4492-95CB-C28148C36722}">
      <dsp:nvSpPr>
        <dsp:cNvPr id="0" name=""/>
        <dsp:cNvSpPr/>
      </dsp:nvSpPr>
      <dsp:spPr>
        <a:xfrm>
          <a:off x="1913137" y="667292"/>
          <a:ext cx="408418" cy="91440"/>
        </a:xfrm>
        <a:custGeom>
          <a:avLst/>
          <a:gdLst/>
          <a:ahLst/>
          <a:cxnLst/>
          <a:rect l="0" t="0" r="0" b="0"/>
          <a:pathLst>
            <a:path>
              <a:moveTo>
                <a:pt x="0" y="45720"/>
              </a:moveTo>
              <a:lnTo>
                <a:pt x="408418" y="45720"/>
              </a:lnTo>
            </a:path>
          </a:pathLst>
        </a:custGeom>
        <a:noFill/>
        <a:ln w="38100" cap="rnd" cmpd="sng" algn="ctr">
          <a:solidFill>
            <a:scrgbClr r="0" g="0" b="0">
              <a:shade val="9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標楷體" panose="03000509000000000000" pitchFamily="65" charset="-120"/>
            <a:ea typeface="標楷體" panose="03000509000000000000" pitchFamily="65" charset="-120"/>
          </a:endParaRPr>
        </a:p>
      </dsp:txBody>
      <dsp:txXfrm>
        <a:off x="2106371" y="710815"/>
        <a:ext cx="21950" cy="4394"/>
      </dsp:txXfrm>
    </dsp:sp>
    <dsp:sp modelId="{2FB0756A-E750-48F4-8AC2-6B5A11BC5A5C}">
      <dsp:nvSpPr>
        <dsp:cNvPr id="0" name=""/>
        <dsp:cNvSpPr/>
      </dsp:nvSpPr>
      <dsp:spPr>
        <a:xfrm>
          <a:off x="6159" y="140379"/>
          <a:ext cx="1908778" cy="1145266"/>
        </a:xfrm>
        <a:prstGeom prst="rect">
          <a:avLst/>
        </a:prstGeom>
        <a:solidFill>
          <a:schemeClr val="accent6">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zh-TW" sz="1400" b="1" kern="1200" dirty="0" smtClean="0">
              <a:latin typeface="標楷體" panose="03000509000000000000" pitchFamily="65" charset="-120"/>
              <a:ea typeface="標楷體" panose="03000509000000000000" pitchFamily="65" charset="-120"/>
            </a:rPr>
            <a:t>鑑定安置家長說明會</a:t>
          </a:r>
          <a:r>
            <a:rPr lang="en-US" altLang="zh-TW" sz="2400" b="1" kern="1200" dirty="0" smtClean="0">
              <a:latin typeface="標楷體" panose="03000509000000000000" pitchFamily="65" charset="-120"/>
              <a:ea typeface="標楷體" panose="03000509000000000000" pitchFamily="65" charset="-120"/>
            </a:rPr>
            <a:t/>
          </a:r>
          <a:br>
            <a:rPr lang="en-US" altLang="zh-TW" sz="2400" b="1" kern="1200" dirty="0" smtClean="0">
              <a:latin typeface="標楷體" panose="03000509000000000000" pitchFamily="65" charset="-120"/>
              <a:ea typeface="標楷體" panose="03000509000000000000" pitchFamily="65" charset="-120"/>
            </a:rPr>
          </a:br>
          <a:r>
            <a:rPr lang="en-US" altLang="zh-TW" sz="2400" b="1" kern="1200" dirty="0" smtClean="0">
              <a:solidFill>
                <a:srgbClr val="FF0000"/>
              </a:solidFill>
              <a:latin typeface="標楷體" panose="03000509000000000000" pitchFamily="65" charset="-120"/>
              <a:ea typeface="標楷體" panose="03000509000000000000" pitchFamily="65" charset="-120"/>
            </a:rPr>
            <a:t>1</a:t>
          </a:r>
          <a:r>
            <a:rPr lang="en-US" sz="2400" b="1" kern="1200" dirty="0" smtClean="0">
              <a:solidFill>
                <a:srgbClr val="FF0000"/>
              </a:solidFill>
              <a:latin typeface="標楷體" panose="03000509000000000000" pitchFamily="65" charset="-120"/>
              <a:ea typeface="標楷體" panose="03000509000000000000" pitchFamily="65" charset="-120"/>
            </a:rPr>
            <a:t>/</a:t>
          </a:r>
          <a:r>
            <a:rPr lang="en-US" altLang="zh-TW" sz="2400" b="1" kern="1200" dirty="0" smtClean="0">
              <a:solidFill>
                <a:srgbClr val="FF0000"/>
              </a:solidFill>
              <a:latin typeface="標楷體" panose="03000509000000000000" pitchFamily="65" charset="-120"/>
              <a:ea typeface="標楷體" panose="03000509000000000000" pitchFamily="65" charset="-120"/>
            </a:rPr>
            <a:t>16</a:t>
          </a:r>
          <a:r>
            <a:rPr lang="en-US" sz="2400" b="1" kern="1200" dirty="0" smtClean="0">
              <a:solidFill>
                <a:srgbClr val="FF0000"/>
              </a:solidFill>
              <a:latin typeface="標楷體" panose="03000509000000000000" pitchFamily="65" charset="-120"/>
              <a:ea typeface="標楷體" panose="03000509000000000000" pitchFamily="65" charset="-120"/>
            </a:rPr>
            <a:t>(</a:t>
          </a:r>
          <a:r>
            <a:rPr lang="zh-TW" altLang="en-US" sz="2400" b="1" kern="1200" dirty="0" smtClean="0">
              <a:solidFill>
                <a:srgbClr val="FF0000"/>
              </a:solidFill>
              <a:latin typeface="標楷體" panose="03000509000000000000" pitchFamily="65" charset="-120"/>
              <a:ea typeface="標楷體" panose="03000509000000000000" pitchFamily="65" charset="-120"/>
            </a:rPr>
            <a:t>三</a:t>
          </a:r>
          <a:r>
            <a:rPr lang="en-US" sz="2400" b="1" kern="1200" dirty="0" smtClean="0">
              <a:solidFill>
                <a:srgbClr val="FF0000"/>
              </a:solidFill>
              <a:latin typeface="標楷體" panose="03000509000000000000" pitchFamily="65" charset="-120"/>
              <a:ea typeface="標楷體" panose="03000509000000000000" pitchFamily="65" charset="-120"/>
            </a:rPr>
            <a:t>)</a:t>
          </a:r>
        </a:p>
        <a:p>
          <a:pPr lvl="0" algn="ctr" defTabSz="622300">
            <a:lnSpc>
              <a:spcPct val="90000"/>
            </a:lnSpc>
            <a:spcBef>
              <a:spcPct val="0"/>
            </a:spcBef>
            <a:spcAft>
              <a:spcPct val="35000"/>
            </a:spcAft>
          </a:pPr>
          <a:r>
            <a:rPr lang="zh-TW" altLang="en-US" sz="1600" b="1" kern="1200" dirty="0" smtClean="0">
              <a:solidFill>
                <a:schemeClr val="tx1"/>
              </a:solidFill>
              <a:latin typeface="標楷體" panose="03000509000000000000" pitchFamily="65" charset="-120"/>
              <a:ea typeface="標楷體" panose="03000509000000000000" pitchFamily="65" charset="-120"/>
            </a:rPr>
            <a:t>地點：經國國中</a:t>
          </a:r>
          <a:endParaRPr lang="zh-TW" altLang="en-US" sz="1600" b="1" kern="1200" dirty="0">
            <a:solidFill>
              <a:schemeClr val="tx1"/>
            </a:solidFill>
            <a:latin typeface="標楷體" panose="03000509000000000000" pitchFamily="65" charset="-120"/>
            <a:ea typeface="標楷體" panose="03000509000000000000" pitchFamily="65" charset="-120"/>
          </a:endParaRPr>
        </a:p>
      </dsp:txBody>
      <dsp:txXfrm>
        <a:off x="6159" y="140379"/>
        <a:ext cx="1908778" cy="1145266"/>
      </dsp:txXfrm>
    </dsp:sp>
    <dsp:sp modelId="{4AD7C999-9CD8-4448-A9E9-4EFD4C0E698C}">
      <dsp:nvSpPr>
        <dsp:cNvPr id="0" name=""/>
        <dsp:cNvSpPr/>
      </dsp:nvSpPr>
      <dsp:spPr>
        <a:xfrm>
          <a:off x="4260934" y="667292"/>
          <a:ext cx="408418" cy="91440"/>
        </a:xfrm>
        <a:custGeom>
          <a:avLst/>
          <a:gdLst/>
          <a:ahLst/>
          <a:cxnLst/>
          <a:rect l="0" t="0" r="0" b="0"/>
          <a:pathLst>
            <a:path>
              <a:moveTo>
                <a:pt x="0" y="45720"/>
              </a:moveTo>
              <a:lnTo>
                <a:pt x="408418" y="45720"/>
              </a:lnTo>
            </a:path>
          </a:pathLst>
        </a:custGeom>
        <a:noFill/>
        <a:ln w="38100" cap="rnd" cmpd="sng" algn="ctr">
          <a:solidFill>
            <a:scrgbClr r="0" g="0" b="0">
              <a:shade val="9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標楷體" panose="03000509000000000000" pitchFamily="65" charset="-120"/>
            <a:ea typeface="標楷體" panose="03000509000000000000" pitchFamily="65" charset="-120"/>
          </a:endParaRPr>
        </a:p>
      </dsp:txBody>
      <dsp:txXfrm>
        <a:off x="4454168" y="710815"/>
        <a:ext cx="21950" cy="4394"/>
      </dsp:txXfrm>
    </dsp:sp>
    <dsp:sp modelId="{0A445F7D-40F3-4D51-B924-0D899CAF6FD2}">
      <dsp:nvSpPr>
        <dsp:cNvPr id="0" name=""/>
        <dsp:cNvSpPr/>
      </dsp:nvSpPr>
      <dsp:spPr>
        <a:xfrm>
          <a:off x="2353956" y="140379"/>
          <a:ext cx="1908778" cy="1145266"/>
        </a:xfrm>
        <a:prstGeom prst="rect">
          <a:avLst/>
        </a:prstGeom>
        <a:gradFill rotWithShape="0">
          <a:gsLst>
            <a:gs pos="0">
              <a:srgbClr val="FF0000"/>
            </a:gs>
            <a:gs pos="17999">
              <a:srgbClr val="FEE7F2"/>
            </a:gs>
            <a:gs pos="36000">
              <a:srgbClr val="FAC77D"/>
            </a:gs>
            <a:gs pos="61000">
              <a:srgbClr val="FBA97D"/>
            </a:gs>
            <a:gs pos="82001">
              <a:srgbClr val="FBD49C"/>
            </a:gs>
            <a:gs pos="100000">
              <a:srgbClr val="FEE7F2"/>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sz="2000" b="1" kern="1200" dirty="0" smtClean="0">
              <a:latin typeface="標楷體" panose="03000509000000000000" pitchFamily="65" charset="-120"/>
              <a:ea typeface="標楷體" panose="03000509000000000000" pitchFamily="65" charset="-120"/>
            </a:rPr>
            <a:t>申請初選報名</a:t>
          </a:r>
          <a:endParaRPr lang="en-US" altLang="zh-TW" sz="2000" b="1" kern="1200" dirty="0" smtClean="0">
            <a:latin typeface="標楷體" panose="03000509000000000000" pitchFamily="65" charset="-120"/>
            <a:ea typeface="標楷體" panose="03000509000000000000" pitchFamily="65" charset="-120"/>
          </a:endParaRPr>
        </a:p>
        <a:p>
          <a:pPr lvl="0" algn="ctr" defTabSz="889000">
            <a:lnSpc>
              <a:spcPct val="90000"/>
            </a:lnSpc>
            <a:spcBef>
              <a:spcPct val="0"/>
            </a:spcBef>
            <a:spcAft>
              <a:spcPct val="35000"/>
            </a:spcAft>
          </a:pPr>
          <a:r>
            <a:rPr lang="zh-TW" sz="1400" b="1" kern="1200" dirty="0" smtClean="0">
              <a:latin typeface="標楷體" panose="03000509000000000000" pitchFamily="65" charset="-120"/>
              <a:ea typeface="標楷體" panose="03000509000000000000" pitchFamily="65" charset="-120"/>
            </a:rPr>
            <a:t>（管道一、管道二）</a:t>
          </a:r>
          <a:r>
            <a:rPr lang="en-US" altLang="zh-TW" sz="1400" b="1" kern="1200" dirty="0" smtClean="0">
              <a:latin typeface="標楷體" panose="03000509000000000000" pitchFamily="65" charset="-120"/>
              <a:ea typeface="標楷體" panose="03000509000000000000" pitchFamily="65" charset="-120"/>
            </a:rPr>
            <a:t/>
          </a:r>
          <a:br>
            <a:rPr lang="en-US" altLang="zh-TW" sz="1400" b="1" kern="1200" dirty="0" smtClean="0">
              <a:latin typeface="標楷體" panose="03000509000000000000" pitchFamily="65" charset="-120"/>
              <a:ea typeface="標楷體" panose="03000509000000000000" pitchFamily="65" charset="-120"/>
            </a:rPr>
          </a:br>
          <a:r>
            <a:rPr lang="en-US" altLang="zh-TW" sz="1600" b="1" kern="1200" dirty="0" smtClean="0">
              <a:solidFill>
                <a:srgbClr val="FF0000"/>
              </a:solidFill>
              <a:latin typeface="標楷體" panose="03000509000000000000" pitchFamily="65" charset="-120"/>
              <a:ea typeface="標楷體" panose="03000509000000000000" pitchFamily="65" charset="-120"/>
            </a:rPr>
            <a:t>2</a:t>
          </a:r>
          <a:r>
            <a:rPr lang="en-US" sz="1600" b="1" kern="1200" dirty="0" smtClean="0">
              <a:solidFill>
                <a:srgbClr val="FF0000"/>
              </a:solidFill>
              <a:latin typeface="標楷體" panose="03000509000000000000" pitchFamily="65" charset="-120"/>
              <a:ea typeface="標楷體" panose="03000509000000000000" pitchFamily="65" charset="-120"/>
            </a:rPr>
            <a:t>/</a:t>
          </a:r>
          <a:r>
            <a:rPr lang="en-US" altLang="zh-TW" sz="1600" b="1" kern="1200" dirty="0" smtClean="0">
              <a:solidFill>
                <a:srgbClr val="FF0000"/>
              </a:solidFill>
              <a:latin typeface="標楷體" panose="03000509000000000000" pitchFamily="65" charset="-120"/>
              <a:ea typeface="標楷體" panose="03000509000000000000" pitchFamily="65" charset="-120"/>
            </a:rPr>
            <a:t>24</a:t>
          </a:r>
          <a:r>
            <a:rPr lang="en-US" sz="1600" b="1" kern="1200" dirty="0" smtClean="0">
              <a:solidFill>
                <a:srgbClr val="FF0000"/>
              </a:solidFill>
              <a:latin typeface="標楷體" panose="03000509000000000000" pitchFamily="65" charset="-120"/>
              <a:ea typeface="標楷體" panose="03000509000000000000" pitchFamily="65" charset="-120"/>
            </a:rPr>
            <a:t>(</a:t>
          </a:r>
          <a:r>
            <a:rPr lang="zh-TW" altLang="en-US" sz="1600" b="1" kern="1200" dirty="0" smtClean="0">
              <a:solidFill>
                <a:srgbClr val="FF0000"/>
              </a:solidFill>
              <a:latin typeface="標楷體" panose="03000509000000000000" pitchFamily="65" charset="-120"/>
              <a:ea typeface="標楷體" panose="03000509000000000000" pitchFamily="65" charset="-120"/>
            </a:rPr>
            <a:t>日</a:t>
          </a:r>
          <a:r>
            <a:rPr lang="en-US" sz="1600" b="1" kern="1200" dirty="0" smtClean="0">
              <a:solidFill>
                <a:srgbClr val="FF0000"/>
              </a:solidFill>
              <a:latin typeface="標楷體" panose="03000509000000000000" pitchFamily="65" charset="-120"/>
              <a:ea typeface="標楷體" panose="03000509000000000000" pitchFamily="65" charset="-120"/>
            </a:rPr>
            <a:t>)</a:t>
          </a:r>
          <a:r>
            <a:rPr lang="zh-TW" sz="1600" b="1" kern="1200" dirty="0" smtClean="0">
              <a:solidFill>
                <a:srgbClr val="FF0000"/>
              </a:solidFill>
              <a:latin typeface="標楷體" panose="03000509000000000000" pitchFamily="65" charset="-120"/>
              <a:ea typeface="標楷體" panose="03000509000000000000" pitchFamily="65" charset="-120"/>
            </a:rPr>
            <a:t>～</a:t>
          </a:r>
          <a:r>
            <a:rPr lang="en-US" altLang="zh-TW" sz="1600" b="1" kern="1200" dirty="0" smtClean="0">
              <a:solidFill>
                <a:srgbClr val="FF0000"/>
              </a:solidFill>
              <a:latin typeface="標楷體" panose="03000509000000000000" pitchFamily="65" charset="-120"/>
              <a:ea typeface="標楷體" panose="03000509000000000000" pitchFamily="65" charset="-120"/>
            </a:rPr>
            <a:t>2</a:t>
          </a:r>
          <a:r>
            <a:rPr lang="en-US" sz="1600" b="1" kern="1200" dirty="0" smtClean="0">
              <a:solidFill>
                <a:srgbClr val="FF0000"/>
              </a:solidFill>
              <a:latin typeface="標楷體" panose="03000509000000000000" pitchFamily="65" charset="-120"/>
              <a:ea typeface="標楷體" panose="03000509000000000000" pitchFamily="65" charset="-120"/>
            </a:rPr>
            <a:t>/</a:t>
          </a:r>
          <a:r>
            <a:rPr lang="en-US" altLang="zh-TW" sz="1600" b="1" kern="1200" dirty="0" smtClean="0">
              <a:solidFill>
                <a:srgbClr val="FF0000"/>
              </a:solidFill>
              <a:latin typeface="標楷體" panose="03000509000000000000" pitchFamily="65" charset="-120"/>
              <a:ea typeface="標楷體" panose="03000509000000000000" pitchFamily="65" charset="-120"/>
            </a:rPr>
            <a:t>25</a:t>
          </a:r>
          <a:r>
            <a:rPr lang="en-US" sz="1600" b="1" kern="1200" dirty="0" smtClean="0">
              <a:solidFill>
                <a:srgbClr val="FF0000"/>
              </a:solidFill>
              <a:latin typeface="標楷體" panose="03000509000000000000" pitchFamily="65" charset="-120"/>
              <a:ea typeface="標楷體" panose="03000509000000000000" pitchFamily="65" charset="-120"/>
            </a:rPr>
            <a:t>(</a:t>
          </a:r>
          <a:r>
            <a:rPr lang="zh-TW" altLang="en-US" sz="1600" b="1" kern="1200" dirty="0" smtClean="0">
              <a:solidFill>
                <a:srgbClr val="FF0000"/>
              </a:solidFill>
              <a:latin typeface="標楷體" panose="03000509000000000000" pitchFamily="65" charset="-120"/>
              <a:ea typeface="標楷體" panose="03000509000000000000" pitchFamily="65" charset="-120"/>
            </a:rPr>
            <a:t>一</a:t>
          </a:r>
          <a:r>
            <a:rPr lang="en-US" sz="1600" b="1" kern="1200" dirty="0" smtClean="0">
              <a:solidFill>
                <a:srgbClr val="FF0000"/>
              </a:solidFill>
              <a:latin typeface="標楷體" panose="03000509000000000000" pitchFamily="65" charset="-120"/>
              <a:ea typeface="標楷體" panose="03000509000000000000" pitchFamily="65" charset="-120"/>
            </a:rPr>
            <a:t>)</a:t>
          </a:r>
          <a:endParaRPr lang="zh-TW" altLang="en-US" sz="1600" b="1" kern="1200" dirty="0">
            <a:solidFill>
              <a:srgbClr val="FF0000"/>
            </a:solidFill>
            <a:latin typeface="標楷體" panose="03000509000000000000" pitchFamily="65" charset="-120"/>
            <a:ea typeface="標楷體" panose="03000509000000000000" pitchFamily="65" charset="-120"/>
          </a:endParaRPr>
        </a:p>
      </dsp:txBody>
      <dsp:txXfrm>
        <a:off x="2353956" y="140379"/>
        <a:ext cx="1908778" cy="1145266"/>
      </dsp:txXfrm>
    </dsp:sp>
    <dsp:sp modelId="{0A90627D-9355-463E-866A-C43404310833}">
      <dsp:nvSpPr>
        <dsp:cNvPr id="0" name=""/>
        <dsp:cNvSpPr/>
      </dsp:nvSpPr>
      <dsp:spPr>
        <a:xfrm>
          <a:off x="6608731" y="667292"/>
          <a:ext cx="382516" cy="91440"/>
        </a:xfrm>
        <a:custGeom>
          <a:avLst/>
          <a:gdLst/>
          <a:ahLst/>
          <a:cxnLst/>
          <a:rect l="0" t="0" r="0" b="0"/>
          <a:pathLst>
            <a:path>
              <a:moveTo>
                <a:pt x="0" y="45720"/>
              </a:moveTo>
              <a:lnTo>
                <a:pt x="382516" y="45720"/>
              </a:lnTo>
            </a:path>
          </a:pathLst>
        </a:custGeom>
        <a:noFill/>
        <a:ln w="38100" cap="rnd" cmpd="sng" algn="ctr">
          <a:solidFill>
            <a:scrgbClr r="0" g="0" b="0">
              <a:shade val="9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標楷體" panose="03000509000000000000" pitchFamily="65" charset="-120"/>
            <a:ea typeface="標楷體" panose="03000509000000000000" pitchFamily="65" charset="-120"/>
          </a:endParaRPr>
        </a:p>
      </dsp:txBody>
      <dsp:txXfrm>
        <a:off x="6789662" y="710815"/>
        <a:ext cx="20655" cy="4394"/>
      </dsp:txXfrm>
    </dsp:sp>
    <dsp:sp modelId="{9D47BCEA-36E9-499E-8961-68348E1209A4}">
      <dsp:nvSpPr>
        <dsp:cNvPr id="0" name=""/>
        <dsp:cNvSpPr/>
      </dsp:nvSpPr>
      <dsp:spPr>
        <a:xfrm>
          <a:off x="4701753" y="140379"/>
          <a:ext cx="1908778" cy="1145266"/>
        </a:xfrm>
        <a:prstGeom prst="rect">
          <a:avLst/>
        </a:prstGeom>
        <a:solidFill>
          <a:schemeClr val="accent6">
            <a:alpha val="90000"/>
            <a:hueOff val="0"/>
            <a:satOff val="0"/>
            <a:lumOff val="0"/>
            <a:alphaOff val="-7273"/>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sz="2400" b="1" kern="1200" dirty="0" smtClean="0">
              <a:latin typeface="標楷體" panose="03000509000000000000" pitchFamily="65" charset="-120"/>
              <a:ea typeface="標楷體" panose="03000509000000000000" pitchFamily="65" charset="-120"/>
            </a:rPr>
            <a:t>管道二審查結果公告</a:t>
          </a:r>
          <a:r>
            <a:rPr lang="en-US" altLang="zh-TW" sz="2400" b="1" kern="1200" dirty="0" smtClean="0">
              <a:latin typeface="標楷體" panose="03000509000000000000" pitchFamily="65" charset="-120"/>
              <a:ea typeface="標楷體" panose="03000509000000000000" pitchFamily="65" charset="-120"/>
            </a:rPr>
            <a:t/>
          </a:r>
          <a:br>
            <a:rPr lang="en-US" altLang="zh-TW" sz="2400" b="1" kern="1200" dirty="0" smtClean="0">
              <a:latin typeface="標楷體" panose="03000509000000000000" pitchFamily="65" charset="-120"/>
              <a:ea typeface="標楷體" panose="03000509000000000000" pitchFamily="65" charset="-120"/>
            </a:rPr>
          </a:br>
          <a:r>
            <a:rPr lang="en-US" altLang="zh-TW" sz="2400" b="1" kern="1200" dirty="0" smtClean="0">
              <a:solidFill>
                <a:srgbClr val="FF0000"/>
              </a:solidFill>
              <a:latin typeface="標楷體" panose="03000509000000000000" pitchFamily="65" charset="-120"/>
              <a:ea typeface="標楷體" panose="03000509000000000000" pitchFamily="65" charset="-120"/>
            </a:rPr>
            <a:t>3</a:t>
          </a:r>
          <a:r>
            <a:rPr lang="en-US" sz="2400" b="1" kern="1200" dirty="0" smtClean="0">
              <a:solidFill>
                <a:srgbClr val="FF0000"/>
              </a:solidFill>
              <a:latin typeface="標楷體" panose="03000509000000000000" pitchFamily="65" charset="-120"/>
              <a:ea typeface="標楷體" panose="03000509000000000000" pitchFamily="65" charset="-120"/>
            </a:rPr>
            <a:t>/</a:t>
          </a:r>
          <a:r>
            <a:rPr lang="en-US" altLang="zh-TW" sz="2400" b="1" kern="1200" dirty="0" smtClean="0">
              <a:solidFill>
                <a:srgbClr val="FF0000"/>
              </a:solidFill>
              <a:latin typeface="標楷體" panose="03000509000000000000" pitchFamily="65" charset="-120"/>
              <a:ea typeface="標楷體" panose="03000509000000000000" pitchFamily="65" charset="-120"/>
            </a:rPr>
            <a:t>4</a:t>
          </a:r>
          <a:r>
            <a:rPr lang="en-US" sz="2400" b="1" kern="1200" dirty="0" smtClean="0">
              <a:solidFill>
                <a:srgbClr val="FF0000"/>
              </a:solidFill>
              <a:latin typeface="標楷體" panose="03000509000000000000" pitchFamily="65" charset="-120"/>
              <a:ea typeface="標楷體" panose="03000509000000000000" pitchFamily="65" charset="-120"/>
            </a:rPr>
            <a:t>(</a:t>
          </a:r>
          <a:r>
            <a:rPr lang="zh-TW" altLang="en-US" sz="2400" b="1" kern="1200" dirty="0" smtClean="0">
              <a:solidFill>
                <a:srgbClr val="FF0000"/>
              </a:solidFill>
              <a:latin typeface="標楷體" panose="03000509000000000000" pitchFamily="65" charset="-120"/>
              <a:ea typeface="標楷體" panose="03000509000000000000" pitchFamily="65" charset="-120"/>
            </a:rPr>
            <a:t>一</a:t>
          </a:r>
          <a:r>
            <a:rPr lang="en-US" sz="2400" b="1" kern="1200" dirty="0" smtClean="0">
              <a:solidFill>
                <a:srgbClr val="FF0000"/>
              </a:solidFill>
              <a:latin typeface="標楷體" panose="03000509000000000000" pitchFamily="65" charset="-120"/>
              <a:ea typeface="標楷體" panose="03000509000000000000" pitchFamily="65" charset="-120"/>
            </a:rPr>
            <a:t>)</a:t>
          </a:r>
          <a:endParaRPr lang="zh-TW" altLang="en-US" sz="2400" b="1" kern="1200" dirty="0">
            <a:solidFill>
              <a:srgbClr val="FF0000"/>
            </a:solidFill>
            <a:latin typeface="標楷體" panose="03000509000000000000" pitchFamily="65" charset="-120"/>
            <a:ea typeface="標楷體" panose="03000509000000000000" pitchFamily="65" charset="-120"/>
          </a:endParaRPr>
        </a:p>
      </dsp:txBody>
      <dsp:txXfrm>
        <a:off x="4701753" y="140379"/>
        <a:ext cx="1908778" cy="1145266"/>
      </dsp:txXfrm>
    </dsp:sp>
    <dsp:sp modelId="{C9921613-51C3-4D6C-8A26-051540D45EB0}">
      <dsp:nvSpPr>
        <dsp:cNvPr id="0" name=""/>
        <dsp:cNvSpPr/>
      </dsp:nvSpPr>
      <dsp:spPr>
        <a:xfrm>
          <a:off x="960548" y="1283846"/>
          <a:ext cx="7017489" cy="408418"/>
        </a:xfrm>
        <a:custGeom>
          <a:avLst/>
          <a:gdLst/>
          <a:ahLst/>
          <a:cxnLst/>
          <a:rect l="0" t="0" r="0" b="0"/>
          <a:pathLst>
            <a:path>
              <a:moveTo>
                <a:pt x="7017489" y="0"/>
              </a:moveTo>
              <a:lnTo>
                <a:pt x="7017489" y="221309"/>
              </a:lnTo>
              <a:lnTo>
                <a:pt x="0" y="221309"/>
              </a:lnTo>
              <a:lnTo>
                <a:pt x="0" y="408418"/>
              </a:lnTo>
            </a:path>
          </a:pathLst>
        </a:custGeom>
        <a:noFill/>
        <a:ln w="38100" cap="rnd" cmpd="sng" algn="ctr">
          <a:solidFill>
            <a:scrgbClr r="0" g="0" b="0">
              <a:shade val="9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標楷體" panose="03000509000000000000" pitchFamily="65" charset="-120"/>
            <a:ea typeface="標楷體" panose="03000509000000000000" pitchFamily="65" charset="-120"/>
          </a:endParaRPr>
        </a:p>
      </dsp:txBody>
      <dsp:txXfrm>
        <a:off x="4293512" y="1485858"/>
        <a:ext cx="351560" cy="4394"/>
      </dsp:txXfrm>
    </dsp:sp>
    <dsp:sp modelId="{F45651FB-8DDD-4B27-9D04-C11DC51FEFA7}">
      <dsp:nvSpPr>
        <dsp:cNvPr id="0" name=""/>
        <dsp:cNvSpPr/>
      </dsp:nvSpPr>
      <dsp:spPr>
        <a:xfrm>
          <a:off x="7023648" y="140379"/>
          <a:ext cx="1908778" cy="1145266"/>
        </a:xfrm>
        <a:prstGeom prst="rect">
          <a:avLst/>
        </a:prstGeom>
        <a:solidFill>
          <a:schemeClr val="accent6">
            <a:alpha val="90000"/>
            <a:hueOff val="0"/>
            <a:satOff val="0"/>
            <a:lumOff val="0"/>
            <a:alphaOff val="-10909"/>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sz="1800" b="1" kern="1200" dirty="0" smtClean="0">
              <a:latin typeface="標楷體" panose="03000509000000000000" pitchFamily="65" charset="-120"/>
              <a:ea typeface="標楷體" panose="03000509000000000000" pitchFamily="65" charset="-120"/>
            </a:rPr>
            <a:t>管道二未通過者</a:t>
          </a:r>
          <a:endParaRPr lang="en-US" altLang="zh-TW" sz="1800" b="1" kern="1200" dirty="0" smtClean="0">
            <a:latin typeface="標楷體" panose="03000509000000000000" pitchFamily="65" charset="-120"/>
            <a:ea typeface="標楷體" panose="03000509000000000000" pitchFamily="65" charset="-120"/>
          </a:endParaRPr>
        </a:p>
        <a:p>
          <a:pPr lvl="0" algn="ctr" defTabSz="800100">
            <a:lnSpc>
              <a:spcPct val="90000"/>
            </a:lnSpc>
            <a:spcBef>
              <a:spcPct val="0"/>
            </a:spcBef>
            <a:spcAft>
              <a:spcPct val="35000"/>
            </a:spcAft>
          </a:pPr>
          <a:r>
            <a:rPr lang="zh-TW" sz="1800" b="1" kern="1200" dirty="0" smtClean="0">
              <a:latin typeface="標楷體" panose="03000509000000000000" pitchFamily="65" charset="-120"/>
              <a:ea typeface="標楷體" panose="03000509000000000000" pitchFamily="65" charset="-120"/>
            </a:rPr>
            <a:t>領取初選鑑定證</a:t>
          </a:r>
          <a:r>
            <a:rPr lang="en-US" altLang="zh-TW" sz="1800" b="1" kern="1200" dirty="0" smtClean="0">
              <a:solidFill>
                <a:srgbClr val="FF0000"/>
              </a:solidFill>
              <a:latin typeface="標楷體" panose="03000509000000000000" pitchFamily="65" charset="-120"/>
              <a:ea typeface="標楷體" panose="03000509000000000000" pitchFamily="65" charset="-120"/>
            </a:rPr>
            <a:t>3</a:t>
          </a:r>
          <a:r>
            <a:rPr lang="en-US" sz="1800" b="1" kern="1200" dirty="0" smtClean="0">
              <a:solidFill>
                <a:srgbClr val="FF0000"/>
              </a:solidFill>
              <a:latin typeface="標楷體" panose="03000509000000000000" pitchFamily="65" charset="-120"/>
              <a:ea typeface="標楷體" panose="03000509000000000000" pitchFamily="65" charset="-120"/>
            </a:rPr>
            <a:t>/</a:t>
          </a:r>
          <a:r>
            <a:rPr lang="en-US" altLang="zh-TW" sz="1800" b="1" kern="1200" dirty="0" smtClean="0">
              <a:solidFill>
                <a:srgbClr val="FF0000"/>
              </a:solidFill>
              <a:latin typeface="標楷體" panose="03000509000000000000" pitchFamily="65" charset="-120"/>
              <a:ea typeface="標楷體" panose="03000509000000000000" pitchFamily="65" charset="-120"/>
            </a:rPr>
            <a:t>7(</a:t>
          </a:r>
          <a:r>
            <a:rPr lang="zh-TW" altLang="en-US" sz="1800" b="1" kern="1200" dirty="0" smtClean="0">
              <a:solidFill>
                <a:srgbClr val="FF0000"/>
              </a:solidFill>
              <a:latin typeface="標楷體" panose="03000509000000000000" pitchFamily="65" charset="-120"/>
              <a:ea typeface="標楷體" panose="03000509000000000000" pitchFamily="65" charset="-120"/>
            </a:rPr>
            <a:t>四</a:t>
          </a:r>
          <a:r>
            <a:rPr lang="en-US" sz="1800" b="1" kern="1200" dirty="0" smtClean="0">
              <a:solidFill>
                <a:srgbClr val="FF0000"/>
              </a:solidFill>
              <a:latin typeface="標楷體" panose="03000509000000000000" pitchFamily="65" charset="-120"/>
              <a:ea typeface="標楷體" panose="03000509000000000000" pitchFamily="65" charset="-120"/>
            </a:rPr>
            <a:t>)</a:t>
          </a:r>
          <a:r>
            <a:rPr lang="en-US" altLang="zh-TW" sz="1800" b="1" kern="1200" dirty="0" smtClean="0">
              <a:solidFill>
                <a:srgbClr val="FF0000"/>
              </a:solidFill>
              <a:latin typeface="標楷體" panose="03000509000000000000" pitchFamily="65" charset="-120"/>
              <a:ea typeface="標楷體" panose="03000509000000000000" pitchFamily="65" charset="-120"/>
            </a:rPr>
            <a:t>~3/8(</a:t>
          </a:r>
          <a:r>
            <a:rPr lang="zh-TW" altLang="en-US" sz="1800" b="1" kern="1200" dirty="0" smtClean="0">
              <a:solidFill>
                <a:srgbClr val="FF0000"/>
              </a:solidFill>
              <a:latin typeface="標楷體" panose="03000509000000000000" pitchFamily="65" charset="-120"/>
              <a:ea typeface="標楷體" panose="03000509000000000000" pitchFamily="65" charset="-120"/>
            </a:rPr>
            <a:t>五</a:t>
          </a:r>
          <a:r>
            <a:rPr lang="en-US" altLang="zh-TW" sz="1800" b="1" kern="1200" dirty="0" smtClean="0">
              <a:solidFill>
                <a:srgbClr val="FF0000"/>
              </a:solidFill>
              <a:latin typeface="標楷體" panose="03000509000000000000" pitchFamily="65" charset="-120"/>
              <a:ea typeface="標楷體" panose="03000509000000000000" pitchFamily="65" charset="-120"/>
            </a:rPr>
            <a:t>)</a:t>
          </a:r>
          <a:endParaRPr lang="zh-TW" altLang="en-US" sz="1800" b="1" kern="1200" dirty="0">
            <a:solidFill>
              <a:srgbClr val="FF0000"/>
            </a:solidFill>
            <a:latin typeface="標楷體" panose="03000509000000000000" pitchFamily="65" charset="-120"/>
            <a:ea typeface="標楷體" panose="03000509000000000000" pitchFamily="65" charset="-120"/>
          </a:endParaRPr>
        </a:p>
      </dsp:txBody>
      <dsp:txXfrm>
        <a:off x="7023648" y="140379"/>
        <a:ext cx="1908778" cy="1145266"/>
      </dsp:txXfrm>
    </dsp:sp>
    <dsp:sp modelId="{111124EC-FDE8-4368-8AE1-4AAB241BB706}">
      <dsp:nvSpPr>
        <dsp:cNvPr id="0" name=""/>
        <dsp:cNvSpPr/>
      </dsp:nvSpPr>
      <dsp:spPr>
        <a:xfrm>
          <a:off x="1913137" y="2251578"/>
          <a:ext cx="408418" cy="91440"/>
        </a:xfrm>
        <a:custGeom>
          <a:avLst/>
          <a:gdLst/>
          <a:ahLst/>
          <a:cxnLst/>
          <a:rect l="0" t="0" r="0" b="0"/>
          <a:pathLst>
            <a:path>
              <a:moveTo>
                <a:pt x="0" y="45720"/>
              </a:moveTo>
              <a:lnTo>
                <a:pt x="408418" y="45720"/>
              </a:lnTo>
            </a:path>
          </a:pathLst>
        </a:custGeom>
        <a:noFill/>
        <a:ln w="38100" cap="rnd" cmpd="sng" algn="ctr">
          <a:solidFill>
            <a:scrgbClr r="0" g="0" b="0">
              <a:shade val="9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標楷體" panose="03000509000000000000" pitchFamily="65" charset="-120"/>
            <a:ea typeface="標楷體" panose="03000509000000000000" pitchFamily="65" charset="-120"/>
          </a:endParaRPr>
        </a:p>
      </dsp:txBody>
      <dsp:txXfrm>
        <a:off x="2106371" y="2295101"/>
        <a:ext cx="21950" cy="4394"/>
      </dsp:txXfrm>
    </dsp:sp>
    <dsp:sp modelId="{C566A589-1E53-453A-A418-87CFD9AD8164}">
      <dsp:nvSpPr>
        <dsp:cNvPr id="0" name=""/>
        <dsp:cNvSpPr/>
      </dsp:nvSpPr>
      <dsp:spPr>
        <a:xfrm>
          <a:off x="6159" y="1724665"/>
          <a:ext cx="1908778" cy="1145266"/>
        </a:xfrm>
        <a:prstGeom prst="rect">
          <a:avLst/>
        </a:prstGeom>
        <a:gradFill rotWithShape="0">
          <a:gsLst>
            <a:gs pos="0">
              <a:srgbClr val="FF0000"/>
            </a:gs>
            <a:gs pos="17999">
              <a:srgbClr val="FEE7F2"/>
            </a:gs>
            <a:gs pos="36000">
              <a:srgbClr val="FAC77D"/>
            </a:gs>
            <a:gs pos="61000">
              <a:srgbClr val="FBA97D"/>
            </a:gs>
            <a:gs pos="82001">
              <a:srgbClr val="FBD49C"/>
            </a:gs>
            <a:gs pos="100000">
              <a:srgbClr val="FEE7F2"/>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sz="2400" b="1" kern="1200" dirty="0" smtClean="0">
              <a:latin typeface="標楷體" panose="03000509000000000000" pitchFamily="65" charset="-120"/>
              <a:ea typeface="標楷體" panose="03000509000000000000" pitchFamily="65" charset="-120"/>
            </a:rPr>
            <a:t>初選：創造能力評量</a:t>
          </a:r>
          <a:r>
            <a:rPr lang="en-US" sz="2400" b="1" kern="1200" dirty="0" smtClean="0">
              <a:latin typeface="標楷體" panose="03000509000000000000" pitchFamily="65" charset="-120"/>
              <a:ea typeface="標楷體" panose="03000509000000000000" pitchFamily="65" charset="-120"/>
            </a:rPr>
            <a:t>I</a:t>
          </a:r>
          <a:br>
            <a:rPr lang="en-US" sz="2400" b="1" kern="1200" dirty="0" smtClean="0">
              <a:latin typeface="標楷體" panose="03000509000000000000" pitchFamily="65" charset="-120"/>
              <a:ea typeface="標楷體" panose="03000509000000000000" pitchFamily="65" charset="-120"/>
            </a:rPr>
          </a:br>
          <a:r>
            <a:rPr lang="en-US" altLang="zh-TW" sz="2400" b="1" kern="1200" dirty="0" smtClean="0">
              <a:solidFill>
                <a:srgbClr val="FF0000"/>
              </a:solidFill>
              <a:latin typeface="標楷體" panose="03000509000000000000" pitchFamily="65" charset="-120"/>
              <a:ea typeface="標楷體" panose="03000509000000000000" pitchFamily="65" charset="-120"/>
            </a:rPr>
            <a:t>3</a:t>
          </a:r>
          <a:r>
            <a:rPr lang="en-US" sz="2400" b="1" kern="1200" dirty="0" smtClean="0">
              <a:solidFill>
                <a:srgbClr val="FF0000"/>
              </a:solidFill>
              <a:latin typeface="標楷體" panose="03000509000000000000" pitchFamily="65" charset="-120"/>
              <a:ea typeface="標楷體" panose="03000509000000000000" pitchFamily="65" charset="-120"/>
            </a:rPr>
            <a:t>/</a:t>
          </a:r>
          <a:r>
            <a:rPr lang="en-US" altLang="zh-TW" sz="2400" b="1" kern="1200" dirty="0" smtClean="0">
              <a:solidFill>
                <a:srgbClr val="FF0000"/>
              </a:solidFill>
              <a:latin typeface="標楷體" panose="03000509000000000000" pitchFamily="65" charset="-120"/>
              <a:ea typeface="標楷體" panose="03000509000000000000" pitchFamily="65" charset="-120"/>
            </a:rPr>
            <a:t>17</a:t>
          </a:r>
          <a:r>
            <a:rPr lang="en-US" sz="2400" b="1" kern="1200" dirty="0" smtClean="0">
              <a:solidFill>
                <a:srgbClr val="FF0000"/>
              </a:solidFill>
              <a:latin typeface="標楷體" panose="03000509000000000000" pitchFamily="65" charset="-120"/>
              <a:ea typeface="標楷體" panose="03000509000000000000" pitchFamily="65" charset="-120"/>
            </a:rPr>
            <a:t>(</a:t>
          </a:r>
          <a:r>
            <a:rPr lang="zh-TW" altLang="en-US" sz="2400" b="1" kern="1200" dirty="0" smtClean="0">
              <a:solidFill>
                <a:srgbClr val="FF0000"/>
              </a:solidFill>
              <a:latin typeface="標楷體" panose="03000509000000000000" pitchFamily="65" charset="-120"/>
              <a:ea typeface="標楷體" panose="03000509000000000000" pitchFamily="65" charset="-120"/>
            </a:rPr>
            <a:t>日</a:t>
          </a:r>
          <a:r>
            <a:rPr lang="en-US" sz="2400" b="1" kern="1200" dirty="0" smtClean="0">
              <a:solidFill>
                <a:srgbClr val="FF0000"/>
              </a:solidFill>
              <a:latin typeface="標楷體" panose="03000509000000000000" pitchFamily="65" charset="-120"/>
              <a:ea typeface="標楷體" panose="03000509000000000000" pitchFamily="65" charset="-120"/>
            </a:rPr>
            <a:t>)</a:t>
          </a:r>
          <a:endParaRPr lang="zh-TW" altLang="en-US" sz="2400" b="1" kern="1200" dirty="0">
            <a:solidFill>
              <a:srgbClr val="FF0000"/>
            </a:solidFill>
            <a:latin typeface="標楷體" panose="03000509000000000000" pitchFamily="65" charset="-120"/>
            <a:ea typeface="標楷體" panose="03000509000000000000" pitchFamily="65" charset="-120"/>
          </a:endParaRPr>
        </a:p>
      </dsp:txBody>
      <dsp:txXfrm>
        <a:off x="6159" y="1724665"/>
        <a:ext cx="1908778" cy="1145266"/>
      </dsp:txXfrm>
    </dsp:sp>
    <dsp:sp modelId="{172C2F38-E87D-4DC6-AEB9-7DAAA613A79A}">
      <dsp:nvSpPr>
        <dsp:cNvPr id="0" name=""/>
        <dsp:cNvSpPr/>
      </dsp:nvSpPr>
      <dsp:spPr>
        <a:xfrm>
          <a:off x="4260934" y="2251578"/>
          <a:ext cx="408418" cy="91440"/>
        </a:xfrm>
        <a:custGeom>
          <a:avLst/>
          <a:gdLst/>
          <a:ahLst/>
          <a:cxnLst/>
          <a:rect l="0" t="0" r="0" b="0"/>
          <a:pathLst>
            <a:path>
              <a:moveTo>
                <a:pt x="0" y="45720"/>
              </a:moveTo>
              <a:lnTo>
                <a:pt x="408418" y="45720"/>
              </a:lnTo>
            </a:path>
          </a:pathLst>
        </a:custGeom>
        <a:noFill/>
        <a:ln w="38100" cap="rnd" cmpd="sng" algn="ctr">
          <a:solidFill>
            <a:scrgbClr r="0" g="0" b="0">
              <a:shade val="9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標楷體" panose="03000509000000000000" pitchFamily="65" charset="-120"/>
            <a:ea typeface="標楷體" panose="03000509000000000000" pitchFamily="65" charset="-120"/>
          </a:endParaRPr>
        </a:p>
      </dsp:txBody>
      <dsp:txXfrm>
        <a:off x="4454168" y="2295101"/>
        <a:ext cx="21950" cy="4394"/>
      </dsp:txXfrm>
    </dsp:sp>
    <dsp:sp modelId="{8F075612-7279-4DBB-942A-9925E8019474}">
      <dsp:nvSpPr>
        <dsp:cNvPr id="0" name=""/>
        <dsp:cNvSpPr/>
      </dsp:nvSpPr>
      <dsp:spPr>
        <a:xfrm>
          <a:off x="2353956" y="1724665"/>
          <a:ext cx="1908778" cy="1145266"/>
        </a:xfrm>
        <a:prstGeom prst="rect">
          <a:avLst/>
        </a:prstGeom>
        <a:solidFill>
          <a:schemeClr val="accent6">
            <a:alpha val="90000"/>
            <a:hueOff val="0"/>
            <a:satOff val="0"/>
            <a:lumOff val="0"/>
            <a:alphaOff val="-18182"/>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sz="2000" b="1" kern="1200" dirty="0" smtClean="0">
              <a:latin typeface="標楷體" panose="03000509000000000000" pitchFamily="65" charset="-120"/>
              <a:ea typeface="標楷體" panose="03000509000000000000" pitchFamily="65" charset="-120"/>
            </a:rPr>
            <a:t>寄發評量測驗 結果通知單</a:t>
          </a:r>
          <a:r>
            <a:rPr lang="en-US" altLang="zh-TW" sz="2000" b="1" kern="1200" dirty="0" smtClean="0">
              <a:latin typeface="標楷體" panose="03000509000000000000" pitchFamily="65" charset="-120"/>
              <a:ea typeface="標楷體" panose="03000509000000000000" pitchFamily="65" charset="-120"/>
            </a:rPr>
            <a:t/>
          </a:r>
          <a:br>
            <a:rPr lang="en-US" altLang="zh-TW" sz="2000" b="1" kern="1200" dirty="0" smtClean="0">
              <a:latin typeface="標楷體" panose="03000509000000000000" pitchFamily="65" charset="-120"/>
              <a:ea typeface="標楷體" panose="03000509000000000000" pitchFamily="65" charset="-120"/>
            </a:rPr>
          </a:br>
          <a:r>
            <a:rPr lang="en-US" altLang="zh-TW" sz="2400" b="1" kern="1200" dirty="0" smtClean="0">
              <a:solidFill>
                <a:srgbClr val="FF0000"/>
              </a:solidFill>
              <a:latin typeface="標楷體" panose="03000509000000000000" pitchFamily="65" charset="-120"/>
              <a:ea typeface="標楷體" panose="03000509000000000000" pitchFamily="65" charset="-120"/>
            </a:rPr>
            <a:t>3</a:t>
          </a:r>
          <a:r>
            <a:rPr lang="en-US" sz="2400" b="1" kern="1200" dirty="0" smtClean="0">
              <a:solidFill>
                <a:srgbClr val="FF0000"/>
              </a:solidFill>
              <a:latin typeface="標楷體" panose="03000509000000000000" pitchFamily="65" charset="-120"/>
              <a:ea typeface="標楷體" panose="03000509000000000000" pitchFamily="65" charset="-120"/>
            </a:rPr>
            <a:t>/</a:t>
          </a:r>
          <a:r>
            <a:rPr lang="en-US" altLang="zh-TW" sz="2400" b="1" kern="1200" dirty="0" smtClean="0">
              <a:solidFill>
                <a:srgbClr val="FF0000"/>
              </a:solidFill>
              <a:latin typeface="標楷體" panose="03000509000000000000" pitchFamily="65" charset="-120"/>
              <a:ea typeface="標楷體" panose="03000509000000000000" pitchFamily="65" charset="-120"/>
            </a:rPr>
            <a:t>20</a:t>
          </a:r>
          <a:r>
            <a:rPr lang="en-US" sz="2400" b="1" kern="1200" dirty="0" smtClean="0">
              <a:solidFill>
                <a:srgbClr val="FF0000"/>
              </a:solidFill>
              <a:latin typeface="標楷體" panose="03000509000000000000" pitchFamily="65" charset="-120"/>
              <a:ea typeface="標楷體" panose="03000509000000000000" pitchFamily="65" charset="-120"/>
            </a:rPr>
            <a:t>(</a:t>
          </a:r>
          <a:r>
            <a:rPr lang="zh-TW" altLang="en-US" sz="2400" b="1" kern="1200" dirty="0" smtClean="0">
              <a:solidFill>
                <a:srgbClr val="FF0000"/>
              </a:solidFill>
              <a:latin typeface="標楷體" panose="03000509000000000000" pitchFamily="65" charset="-120"/>
              <a:ea typeface="標楷體" panose="03000509000000000000" pitchFamily="65" charset="-120"/>
            </a:rPr>
            <a:t>三</a:t>
          </a:r>
          <a:r>
            <a:rPr lang="en-US" sz="2400" b="1" kern="1200" dirty="0" smtClean="0">
              <a:solidFill>
                <a:srgbClr val="FF0000"/>
              </a:solidFill>
              <a:latin typeface="標楷體" panose="03000509000000000000" pitchFamily="65" charset="-120"/>
              <a:ea typeface="標楷體" panose="03000509000000000000" pitchFamily="65" charset="-120"/>
            </a:rPr>
            <a:t>)</a:t>
          </a:r>
          <a:endParaRPr lang="zh-TW" altLang="en-US" sz="2000" b="1" kern="1200" dirty="0">
            <a:solidFill>
              <a:srgbClr val="FF0000"/>
            </a:solidFill>
            <a:latin typeface="標楷體" panose="03000509000000000000" pitchFamily="65" charset="-120"/>
            <a:ea typeface="標楷體" panose="03000509000000000000" pitchFamily="65" charset="-120"/>
          </a:endParaRPr>
        </a:p>
      </dsp:txBody>
      <dsp:txXfrm>
        <a:off x="2353956" y="1724665"/>
        <a:ext cx="1908778" cy="1145266"/>
      </dsp:txXfrm>
    </dsp:sp>
    <dsp:sp modelId="{6AA775AF-2C13-4A42-A14E-BAEE997699EC}">
      <dsp:nvSpPr>
        <dsp:cNvPr id="0" name=""/>
        <dsp:cNvSpPr/>
      </dsp:nvSpPr>
      <dsp:spPr>
        <a:xfrm>
          <a:off x="6608731" y="2228535"/>
          <a:ext cx="414578" cy="91440"/>
        </a:xfrm>
        <a:custGeom>
          <a:avLst/>
          <a:gdLst/>
          <a:ahLst/>
          <a:cxnLst/>
          <a:rect l="0" t="0" r="0" b="0"/>
          <a:pathLst>
            <a:path>
              <a:moveTo>
                <a:pt x="0" y="68762"/>
              </a:moveTo>
              <a:lnTo>
                <a:pt x="224389" y="68762"/>
              </a:lnTo>
              <a:lnTo>
                <a:pt x="224389" y="45720"/>
              </a:lnTo>
              <a:lnTo>
                <a:pt x="414578" y="45720"/>
              </a:lnTo>
            </a:path>
          </a:pathLst>
        </a:custGeom>
        <a:noFill/>
        <a:ln w="38100" cap="rnd" cmpd="sng" algn="ctr">
          <a:solidFill>
            <a:scrgbClr r="0" g="0" b="0">
              <a:shade val="9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標楷體" panose="03000509000000000000" pitchFamily="65" charset="-120"/>
            <a:ea typeface="標楷體" panose="03000509000000000000" pitchFamily="65" charset="-120"/>
          </a:endParaRPr>
        </a:p>
      </dsp:txBody>
      <dsp:txXfrm>
        <a:off x="6804876" y="2272058"/>
        <a:ext cx="22288" cy="4394"/>
      </dsp:txXfrm>
    </dsp:sp>
    <dsp:sp modelId="{C48BEE47-4D7D-4296-BFD8-E3E2B429434B}">
      <dsp:nvSpPr>
        <dsp:cNvPr id="0" name=""/>
        <dsp:cNvSpPr/>
      </dsp:nvSpPr>
      <dsp:spPr>
        <a:xfrm>
          <a:off x="4701753" y="1724665"/>
          <a:ext cx="1908778" cy="1145266"/>
        </a:xfrm>
        <a:prstGeom prst="rect">
          <a:avLst/>
        </a:prstGeom>
        <a:solidFill>
          <a:schemeClr val="accent6">
            <a:alpha val="90000"/>
            <a:hueOff val="0"/>
            <a:satOff val="0"/>
            <a:lumOff val="0"/>
            <a:alphaOff val="-21818"/>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sz="2000" b="1" kern="1200" dirty="0" smtClean="0">
              <a:latin typeface="標楷體" panose="03000509000000000000" pitchFamily="65" charset="-120"/>
              <a:ea typeface="標楷體" panose="03000509000000000000" pitchFamily="65" charset="-120"/>
            </a:rPr>
            <a:t>初選結果複查</a:t>
          </a:r>
          <a:r>
            <a:rPr lang="en-US" altLang="zh-TW" sz="2000" b="1" kern="1200" dirty="0" smtClean="0">
              <a:latin typeface="標楷體" panose="03000509000000000000" pitchFamily="65" charset="-120"/>
              <a:ea typeface="標楷體" panose="03000509000000000000" pitchFamily="65" charset="-120"/>
            </a:rPr>
            <a:t/>
          </a:r>
          <a:br>
            <a:rPr lang="en-US" altLang="zh-TW" sz="2000" b="1" kern="1200" dirty="0" smtClean="0">
              <a:latin typeface="標楷體" panose="03000509000000000000" pitchFamily="65" charset="-120"/>
              <a:ea typeface="標楷體" panose="03000509000000000000" pitchFamily="65" charset="-120"/>
            </a:rPr>
          </a:br>
          <a:r>
            <a:rPr lang="en-US" altLang="zh-TW" sz="2400" b="1" kern="1200" dirty="0" smtClean="0">
              <a:solidFill>
                <a:srgbClr val="FF0000"/>
              </a:solidFill>
              <a:latin typeface="標楷體" panose="03000509000000000000" pitchFamily="65" charset="-120"/>
              <a:ea typeface="標楷體" panose="03000509000000000000" pitchFamily="65" charset="-120"/>
            </a:rPr>
            <a:t>3</a:t>
          </a:r>
          <a:r>
            <a:rPr lang="en-US" sz="2400" b="1" kern="1200" dirty="0" smtClean="0">
              <a:solidFill>
                <a:srgbClr val="FF0000"/>
              </a:solidFill>
              <a:latin typeface="標楷體" panose="03000509000000000000" pitchFamily="65" charset="-120"/>
              <a:ea typeface="標楷體" panose="03000509000000000000" pitchFamily="65" charset="-120"/>
            </a:rPr>
            <a:t>/</a:t>
          </a:r>
          <a:r>
            <a:rPr lang="en-US" altLang="zh-TW" sz="2400" b="1" kern="1200" dirty="0" smtClean="0">
              <a:solidFill>
                <a:srgbClr val="FF0000"/>
              </a:solidFill>
              <a:latin typeface="標楷體" panose="03000509000000000000" pitchFamily="65" charset="-120"/>
              <a:ea typeface="標楷體" panose="03000509000000000000" pitchFamily="65" charset="-120"/>
            </a:rPr>
            <a:t>22</a:t>
          </a:r>
          <a:r>
            <a:rPr lang="en-US" sz="2400" b="1" kern="1200" dirty="0" smtClean="0">
              <a:solidFill>
                <a:srgbClr val="FF0000"/>
              </a:solidFill>
              <a:latin typeface="標楷體" panose="03000509000000000000" pitchFamily="65" charset="-120"/>
              <a:ea typeface="標楷體" panose="03000509000000000000" pitchFamily="65" charset="-120"/>
            </a:rPr>
            <a:t>(</a:t>
          </a:r>
          <a:r>
            <a:rPr lang="zh-TW" altLang="en-US" sz="2400" b="1" kern="1200" dirty="0" smtClean="0">
              <a:solidFill>
                <a:srgbClr val="FF0000"/>
              </a:solidFill>
              <a:latin typeface="標楷體" panose="03000509000000000000" pitchFamily="65" charset="-120"/>
              <a:ea typeface="標楷體" panose="03000509000000000000" pitchFamily="65" charset="-120"/>
            </a:rPr>
            <a:t>五</a:t>
          </a:r>
          <a:r>
            <a:rPr lang="en-US" sz="2400" b="1" kern="1200" dirty="0" smtClean="0">
              <a:solidFill>
                <a:srgbClr val="FF0000"/>
              </a:solidFill>
              <a:latin typeface="標楷體" panose="03000509000000000000" pitchFamily="65" charset="-120"/>
              <a:ea typeface="標楷體" panose="03000509000000000000" pitchFamily="65" charset="-120"/>
            </a:rPr>
            <a:t>)</a:t>
          </a:r>
          <a:endParaRPr lang="zh-TW" altLang="en-US" sz="2000" b="1" kern="1200" dirty="0">
            <a:solidFill>
              <a:srgbClr val="FF0000"/>
            </a:solidFill>
            <a:latin typeface="標楷體" panose="03000509000000000000" pitchFamily="65" charset="-120"/>
            <a:ea typeface="標楷體" panose="03000509000000000000" pitchFamily="65" charset="-120"/>
          </a:endParaRPr>
        </a:p>
      </dsp:txBody>
      <dsp:txXfrm>
        <a:off x="4701753" y="1724665"/>
        <a:ext cx="1908778" cy="1145266"/>
      </dsp:txXfrm>
    </dsp:sp>
    <dsp:sp modelId="{D1B597C6-AEDC-4604-B598-297B88022CBB}">
      <dsp:nvSpPr>
        <dsp:cNvPr id="0" name=""/>
        <dsp:cNvSpPr/>
      </dsp:nvSpPr>
      <dsp:spPr>
        <a:xfrm>
          <a:off x="960548" y="2845089"/>
          <a:ext cx="7049550" cy="676755"/>
        </a:xfrm>
        <a:custGeom>
          <a:avLst/>
          <a:gdLst/>
          <a:ahLst/>
          <a:cxnLst/>
          <a:rect l="0" t="0" r="0" b="0"/>
          <a:pathLst>
            <a:path>
              <a:moveTo>
                <a:pt x="7049550" y="0"/>
              </a:moveTo>
              <a:lnTo>
                <a:pt x="7049550" y="355477"/>
              </a:lnTo>
              <a:lnTo>
                <a:pt x="0" y="355477"/>
              </a:lnTo>
              <a:lnTo>
                <a:pt x="0" y="676755"/>
              </a:lnTo>
            </a:path>
          </a:pathLst>
        </a:custGeom>
        <a:noFill/>
        <a:ln w="38100" cap="rnd" cmpd="sng" algn="ctr">
          <a:solidFill>
            <a:scrgbClr r="0" g="0" b="0">
              <a:shade val="9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標楷體" panose="03000509000000000000" pitchFamily="65" charset="-120"/>
            <a:ea typeface="標楷體" panose="03000509000000000000" pitchFamily="65" charset="-120"/>
          </a:endParaRPr>
        </a:p>
      </dsp:txBody>
      <dsp:txXfrm>
        <a:off x="4308199" y="3181269"/>
        <a:ext cx="354247" cy="4394"/>
      </dsp:txXfrm>
    </dsp:sp>
    <dsp:sp modelId="{00617022-C9D0-499D-B9E1-1BA0FD3D4FCA}">
      <dsp:nvSpPr>
        <dsp:cNvPr id="0" name=""/>
        <dsp:cNvSpPr/>
      </dsp:nvSpPr>
      <dsp:spPr>
        <a:xfrm>
          <a:off x="7055709" y="1701622"/>
          <a:ext cx="1908778" cy="1145266"/>
        </a:xfrm>
        <a:prstGeom prst="rect">
          <a:avLst/>
        </a:prstGeom>
        <a:solidFill>
          <a:schemeClr val="accent6">
            <a:alpha val="90000"/>
            <a:hueOff val="0"/>
            <a:satOff val="0"/>
            <a:lumOff val="0"/>
            <a:alphaOff val="-25455"/>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altLang="zh-TW" sz="1800" b="1" kern="1200" dirty="0" smtClean="0">
            <a:latin typeface="標楷體" panose="03000509000000000000" pitchFamily="65" charset="-120"/>
            <a:ea typeface="標楷體" panose="03000509000000000000" pitchFamily="65" charset="-120"/>
          </a:endParaRPr>
        </a:p>
        <a:p>
          <a:pPr lvl="0" algn="ctr" defTabSz="800100">
            <a:lnSpc>
              <a:spcPct val="90000"/>
            </a:lnSpc>
            <a:spcBef>
              <a:spcPct val="0"/>
            </a:spcBef>
            <a:spcAft>
              <a:spcPct val="35000"/>
            </a:spcAft>
          </a:pPr>
          <a:r>
            <a:rPr lang="zh-TW" sz="1800" b="1" kern="1200" dirty="0" smtClean="0">
              <a:latin typeface="標楷體" panose="03000509000000000000" pitchFamily="65" charset="-120"/>
              <a:ea typeface="標楷體" panose="03000509000000000000" pitchFamily="65" charset="-120"/>
            </a:rPr>
            <a:t>複選報名</a:t>
          </a:r>
          <a:r>
            <a:rPr lang="en-US" altLang="zh-TW" sz="1800" b="1" kern="1200" dirty="0" smtClean="0">
              <a:latin typeface="標楷體" panose="03000509000000000000" pitchFamily="65" charset="-120"/>
              <a:ea typeface="標楷體" panose="03000509000000000000" pitchFamily="65" charset="-120"/>
            </a:rPr>
            <a:t/>
          </a:r>
          <a:br>
            <a:rPr lang="en-US" altLang="zh-TW" sz="1800" b="1" kern="1200" dirty="0" smtClean="0">
              <a:latin typeface="標楷體" panose="03000509000000000000" pitchFamily="65" charset="-120"/>
              <a:ea typeface="標楷體" panose="03000509000000000000" pitchFamily="65" charset="-120"/>
            </a:rPr>
          </a:br>
          <a:r>
            <a:rPr lang="en-US" altLang="zh-TW" sz="1800" b="1" kern="1200" dirty="0" smtClean="0">
              <a:solidFill>
                <a:srgbClr val="FF0000"/>
              </a:solidFill>
              <a:latin typeface="標楷體" panose="03000509000000000000" pitchFamily="65" charset="-120"/>
              <a:ea typeface="標楷體" panose="03000509000000000000" pitchFamily="65" charset="-120"/>
            </a:rPr>
            <a:t>3/24(</a:t>
          </a:r>
          <a:r>
            <a:rPr lang="zh-TW" altLang="en-US" sz="1800" b="1" kern="1200" dirty="0" smtClean="0">
              <a:solidFill>
                <a:srgbClr val="FF0000"/>
              </a:solidFill>
              <a:latin typeface="標楷體" panose="03000509000000000000" pitchFamily="65" charset="-120"/>
              <a:ea typeface="標楷體" panose="03000509000000000000" pitchFamily="65" charset="-120"/>
            </a:rPr>
            <a:t>日</a:t>
          </a:r>
          <a:r>
            <a:rPr lang="en-US" altLang="zh-TW" sz="1800" b="1" kern="1200" dirty="0" smtClean="0">
              <a:solidFill>
                <a:srgbClr val="FF0000"/>
              </a:solidFill>
              <a:latin typeface="標楷體" panose="03000509000000000000" pitchFamily="65" charset="-120"/>
              <a:ea typeface="標楷體" panose="03000509000000000000" pitchFamily="65" charset="-120"/>
            </a:rPr>
            <a:t>)~3/25(</a:t>
          </a:r>
          <a:r>
            <a:rPr lang="zh-TW" altLang="en-US" sz="1800" b="1" kern="1200" dirty="0" smtClean="0">
              <a:solidFill>
                <a:srgbClr val="FF0000"/>
              </a:solidFill>
              <a:latin typeface="標楷體" panose="03000509000000000000" pitchFamily="65" charset="-120"/>
              <a:ea typeface="標楷體" panose="03000509000000000000" pitchFamily="65" charset="-120"/>
            </a:rPr>
            <a:t>一</a:t>
          </a:r>
          <a:r>
            <a:rPr lang="en-US" altLang="zh-TW" sz="1800" b="1" kern="1200" dirty="0" smtClean="0">
              <a:solidFill>
                <a:srgbClr val="FF0000"/>
              </a:solidFill>
              <a:latin typeface="標楷體" panose="03000509000000000000" pitchFamily="65" charset="-120"/>
              <a:ea typeface="標楷體" panose="03000509000000000000" pitchFamily="65" charset="-120"/>
            </a:rPr>
            <a:t>)</a:t>
          </a:r>
          <a:br>
            <a:rPr lang="en-US" altLang="zh-TW" sz="1800" b="1" kern="1200" dirty="0" smtClean="0">
              <a:solidFill>
                <a:srgbClr val="FF0000"/>
              </a:solidFill>
              <a:latin typeface="標楷體" panose="03000509000000000000" pitchFamily="65" charset="-120"/>
              <a:ea typeface="標楷體" panose="03000509000000000000" pitchFamily="65" charset="-120"/>
            </a:rPr>
          </a:br>
          <a:endParaRPr lang="zh-TW" altLang="en-US" sz="1800" b="1" kern="1200" dirty="0">
            <a:solidFill>
              <a:srgbClr val="FF0000"/>
            </a:solidFill>
            <a:latin typeface="標楷體" panose="03000509000000000000" pitchFamily="65" charset="-120"/>
            <a:ea typeface="標楷體" panose="03000509000000000000" pitchFamily="65" charset="-120"/>
          </a:endParaRPr>
        </a:p>
      </dsp:txBody>
      <dsp:txXfrm>
        <a:off x="7055709" y="1701622"/>
        <a:ext cx="1908778" cy="1145266"/>
      </dsp:txXfrm>
    </dsp:sp>
    <dsp:sp modelId="{68A5B386-BD1B-4379-BD9B-DE43E9E56640}">
      <dsp:nvSpPr>
        <dsp:cNvPr id="0" name=""/>
        <dsp:cNvSpPr/>
      </dsp:nvSpPr>
      <dsp:spPr>
        <a:xfrm>
          <a:off x="1913137" y="4081157"/>
          <a:ext cx="408418" cy="91440"/>
        </a:xfrm>
        <a:custGeom>
          <a:avLst/>
          <a:gdLst/>
          <a:ahLst/>
          <a:cxnLst/>
          <a:rect l="0" t="0" r="0" b="0"/>
          <a:pathLst>
            <a:path>
              <a:moveTo>
                <a:pt x="0" y="45720"/>
              </a:moveTo>
              <a:lnTo>
                <a:pt x="408418" y="45720"/>
              </a:lnTo>
            </a:path>
          </a:pathLst>
        </a:custGeom>
        <a:noFill/>
        <a:ln w="38100" cap="rnd" cmpd="sng" algn="ctr">
          <a:solidFill>
            <a:scrgbClr r="0" g="0" b="0">
              <a:shade val="9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標楷體" panose="03000509000000000000" pitchFamily="65" charset="-120"/>
            <a:ea typeface="標楷體" panose="03000509000000000000" pitchFamily="65" charset="-120"/>
          </a:endParaRPr>
        </a:p>
      </dsp:txBody>
      <dsp:txXfrm>
        <a:off x="2106371" y="4124680"/>
        <a:ext cx="21950" cy="4394"/>
      </dsp:txXfrm>
    </dsp:sp>
    <dsp:sp modelId="{13BAD741-AE60-4B98-A7AE-1F931181CF9D}">
      <dsp:nvSpPr>
        <dsp:cNvPr id="0" name=""/>
        <dsp:cNvSpPr/>
      </dsp:nvSpPr>
      <dsp:spPr>
        <a:xfrm>
          <a:off x="6159" y="3554244"/>
          <a:ext cx="1908778" cy="1145266"/>
        </a:xfrm>
        <a:prstGeom prst="rect">
          <a:avLst/>
        </a:prstGeom>
        <a:gradFill rotWithShape="0">
          <a:gsLst>
            <a:gs pos="0">
              <a:srgbClr val="FF0000"/>
            </a:gs>
            <a:gs pos="17999">
              <a:srgbClr val="FEE7F2"/>
            </a:gs>
            <a:gs pos="36000">
              <a:srgbClr val="FAC77D"/>
            </a:gs>
            <a:gs pos="61000">
              <a:srgbClr val="FBA97D"/>
            </a:gs>
            <a:gs pos="82001">
              <a:srgbClr val="FBD49C"/>
            </a:gs>
            <a:gs pos="100000">
              <a:srgbClr val="FEE7F2"/>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sz="2400" b="1" kern="1200" dirty="0" smtClean="0">
              <a:latin typeface="標楷體" panose="03000509000000000000" pitchFamily="65" charset="-120"/>
              <a:ea typeface="標楷體" panose="03000509000000000000" pitchFamily="65" charset="-120"/>
            </a:rPr>
            <a:t>複選：創造能力評量</a:t>
          </a:r>
          <a:r>
            <a:rPr lang="en-US" sz="2400" b="1" kern="1200" dirty="0" smtClean="0">
              <a:latin typeface="標楷體" panose="03000509000000000000" pitchFamily="65" charset="-120"/>
              <a:ea typeface="標楷體" panose="03000509000000000000" pitchFamily="65" charset="-120"/>
            </a:rPr>
            <a:t>II</a:t>
          </a:r>
          <a:br>
            <a:rPr lang="en-US" sz="2400" b="1" kern="1200" dirty="0" smtClean="0">
              <a:latin typeface="標楷體" panose="03000509000000000000" pitchFamily="65" charset="-120"/>
              <a:ea typeface="標楷體" panose="03000509000000000000" pitchFamily="65" charset="-120"/>
            </a:rPr>
          </a:br>
          <a:r>
            <a:rPr lang="en-US" altLang="zh-TW" sz="2400" b="1" kern="1200" dirty="0" smtClean="0">
              <a:solidFill>
                <a:srgbClr val="FF0000"/>
              </a:solidFill>
              <a:latin typeface="標楷體" panose="03000509000000000000" pitchFamily="65" charset="-120"/>
              <a:ea typeface="標楷體" panose="03000509000000000000" pitchFamily="65" charset="-120"/>
            </a:rPr>
            <a:t>3</a:t>
          </a:r>
          <a:r>
            <a:rPr lang="en-US" sz="2400" b="1" kern="1200" dirty="0" smtClean="0">
              <a:solidFill>
                <a:srgbClr val="FF0000"/>
              </a:solidFill>
              <a:latin typeface="標楷體" panose="03000509000000000000" pitchFamily="65" charset="-120"/>
              <a:ea typeface="標楷體" panose="03000509000000000000" pitchFamily="65" charset="-120"/>
            </a:rPr>
            <a:t>/</a:t>
          </a:r>
          <a:r>
            <a:rPr lang="en-US" altLang="zh-TW" sz="2400" b="1" kern="1200" dirty="0" smtClean="0">
              <a:solidFill>
                <a:srgbClr val="FF0000"/>
              </a:solidFill>
              <a:latin typeface="標楷體" panose="03000509000000000000" pitchFamily="65" charset="-120"/>
              <a:ea typeface="標楷體" panose="03000509000000000000" pitchFamily="65" charset="-120"/>
            </a:rPr>
            <a:t>31</a:t>
          </a:r>
          <a:r>
            <a:rPr lang="en-US" sz="2400" b="1" kern="1200" dirty="0" smtClean="0">
              <a:solidFill>
                <a:srgbClr val="FF0000"/>
              </a:solidFill>
              <a:latin typeface="標楷體" panose="03000509000000000000" pitchFamily="65" charset="-120"/>
              <a:ea typeface="標楷體" panose="03000509000000000000" pitchFamily="65" charset="-120"/>
            </a:rPr>
            <a:t>(</a:t>
          </a:r>
          <a:r>
            <a:rPr lang="zh-TW" altLang="en-US" sz="2400" b="1" kern="1200" dirty="0" smtClean="0">
              <a:solidFill>
                <a:srgbClr val="FF0000"/>
              </a:solidFill>
              <a:latin typeface="標楷體" panose="03000509000000000000" pitchFamily="65" charset="-120"/>
              <a:ea typeface="標楷體" panose="03000509000000000000" pitchFamily="65" charset="-120"/>
            </a:rPr>
            <a:t>日</a:t>
          </a:r>
          <a:r>
            <a:rPr lang="en-US" sz="2400" b="1" kern="1200" dirty="0" smtClean="0">
              <a:solidFill>
                <a:srgbClr val="FF0000"/>
              </a:solidFill>
              <a:latin typeface="標楷體" panose="03000509000000000000" pitchFamily="65" charset="-120"/>
              <a:ea typeface="標楷體" panose="03000509000000000000" pitchFamily="65" charset="-120"/>
            </a:rPr>
            <a:t>)</a:t>
          </a:r>
          <a:endParaRPr lang="zh-TW" altLang="en-US" sz="2400" b="1" kern="1200" dirty="0">
            <a:solidFill>
              <a:srgbClr val="FF0000"/>
            </a:solidFill>
            <a:latin typeface="標楷體" panose="03000509000000000000" pitchFamily="65" charset="-120"/>
            <a:ea typeface="標楷體" panose="03000509000000000000" pitchFamily="65" charset="-120"/>
          </a:endParaRPr>
        </a:p>
      </dsp:txBody>
      <dsp:txXfrm>
        <a:off x="6159" y="3554244"/>
        <a:ext cx="1908778" cy="1145266"/>
      </dsp:txXfrm>
    </dsp:sp>
    <dsp:sp modelId="{B2667B6D-63D5-4596-950F-F459E102884C}">
      <dsp:nvSpPr>
        <dsp:cNvPr id="0" name=""/>
        <dsp:cNvSpPr/>
      </dsp:nvSpPr>
      <dsp:spPr>
        <a:xfrm>
          <a:off x="4260934" y="4081157"/>
          <a:ext cx="408418" cy="91440"/>
        </a:xfrm>
        <a:custGeom>
          <a:avLst/>
          <a:gdLst/>
          <a:ahLst/>
          <a:cxnLst/>
          <a:rect l="0" t="0" r="0" b="0"/>
          <a:pathLst>
            <a:path>
              <a:moveTo>
                <a:pt x="0" y="45720"/>
              </a:moveTo>
              <a:lnTo>
                <a:pt x="408418" y="45720"/>
              </a:lnTo>
            </a:path>
          </a:pathLst>
        </a:custGeom>
        <a:noFill/>
        <a:ln w="38100" cap="rnd" cmpd="sng" algn="ctr">
          <a:solidFill>
            <a:scrgbClr r="0" g="0" b="0">
              <a:shade val="9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標楷體" panose="03000509000000000000" pitchFamily="65" charset="-120"/>
            <a:ea typeface="標楷體" panose="03000509000000000000" pitchFamily="65" charset="-120"/>
          </a:endParaRPr>
        </a:p>
      </dsp:txBody>
      <dsp:txXfrm>
        <a:off x="4454168" y="4124680"/>
        <a:ext cx="21950" cy="4394"/>
      </dsp:txXfrm>
    </dsp:sp>
    <dsp:sp modelId="{A1A081D6-5461-4CFF-AF7B-0C0A28DF4936}">
      <dsp:nvSpPr>
        <dsp:cNvPr id="0" name=""/>
        <dsp:cNvSpPr/>
      </dsp:nvSpPr>
      <dsp:spPr>
        <a:xfrm>
          <a:off x="2353956" y="3554244"/>
          <a:ext cx="1908778" cy="1145266"/>
        </a:xfrm>
        <a:prstGeom prst="rect">
          <a:avLst/>
        </a:prstGeom>
        <a:solidFill>
          <a:schemeClr val="accent6">
            <a:alpha val="90000"/>
            <a:hueOff val="0"/>
            <a:satOff val="0"/>
            <a:lumOff val="0"/>
            <a:alphaOff val="-32727"/>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sz="2000" b="1" kern="1200" dirty="0" smtClean="0">
              <a:latin typeface="標楷體" panose="03000509000000000000" pitchFamily="65" charset="-120"/>
              <a:ea typeface="標楷體" panose="03000509000000000000" pitchFamily="65" charset="-120"/>
            </a:rPr>
            <a:t>鑑定結果公告</a:t>
          </a:r>
          <a:r>
            <a:rPr lang="en-US" altLang="zh-TW" sz="2000" b="1" kern="1200" dirty="0" smtClean="0">
              <a:latin typeface="標楷體" panose="03000509000000000000" pitchFamily="65" charset="-120"/>
              <a:ea typeface="標楷體" panose="03000509000000000000" pitchFamily="65" charset="-120"/>
            </a:rPr>
            <a:t/>
          </a:r>
          <a:br>
            <a:rPr lang="en-US" altLang="zh-TW" sz="2000" b="1" kern="1200" dirty="0" smtClean="0">
              <a:latin typeface="標楷體" panose="03000509000000000000" pitchFamily="65" charset="-120"/>
              <a:ea typeface="標楷體" panose="03000509000000000000" pitchFamily="65" charset="-120"/>
            </a:rPr>
          </a:br>
          <a:r>
            <a:rPr lang="en-US" altLang="zh-TW" sz="2400" b="1" kern="1200" dirty="0" smtClean="0">
              <a:solidFill>
                <a:srgbClr val="FF0000"/>
              </a:solidFill>
              <a:latin typeface="標楷體" panose="03000509000000000000" pitchFamily="65" charset="-120"/>
              <a:ea typeface="標楷體" panose="03000509000000000000" pitchFamily="65" charset="-120"/>
            </a:rPr>
            <a:t>4</a:t>
          </a:r>
          <a:r>
            <a:rPr lang="en-US" sz="2400" b="1" kern="1200" dirty="0" smtClean="0">
              <a:solidFill>
                <a:srgbClr val="FF0000"/>
              </a:solidFill>
              <a:latin typeface="標楷體" panose="03000509000000000000" pitchFamily="65" charset="-120"/>
              <a:ea typeface="標楷體" panose="03000509000000000000" pitchFamily="65" charset="-120"/>
            </a:rPr>
            <a:t>/</a:t>
          </a:r>
          <a:r>
            <a:rPr lang="en-US" altLang="zh-TW" sz="2400" b="1" kern="1200" dirty="0" smtClean="0">
              <a:solidFill>
                <a:srgbClr val="FF0000"/>
              </a:solidFill>
              <a:latin typeface="標楷體" panose="03000509000000000000" pitchFamily="65" charset="-120"/>
              <a:ea typeface="標楷體" panose="03000509000000000000" pitchFamily="65" charset="-120"/>
            </a:rPr>
            <a:t>10</a:t>
          </a:r>
          <a:r>
            <a:rPr lang="en-US" sz="2400" b="1" kern="1200" dirty="0" smtClean="0">
              <a:solidFill>
                <a:srgbClr val="FF0000"/>
              </a:solidFill>
              <a:latin typeface="標楷體" panose="03000509000000000000" pitchFamily="65" charset="-120"/>
              <a:ea typeface="標楷體" panose="03000509000000000000" pitchFamily="65" charset="-120"/>
            </a:rPr>
            <a:t>(</a:t>
          </a:r>
          <a:r>
            <a:rPr lang="zh-TW" altLang="en-US" sz="2400" b="1" kern="1200" dirty="0" smtClean="0">
              <a:solidFill>
                <a:srgbClr val="FF0000"/>
              </a:solidFill>
              <a:latin typeface="標楷體" panose="03000509000000000000" pitchFamily="65" charset="-120"/>
              <a:ea typeface="標楷體" panose="03000509000000000000" pitchFamily="65" charset="-120"/>
            </a:rPr>
            <a:t>三</a:t>
          </a:r>
          <a:r>
            <a:rPr lang="en-US" sz="2400" b="1" kern="1200" dirty="0" smtClean="0">
              <a:solidFill>
                <a:srgbClr val="FF0000"/>
              </a:solidFill>
              <a:latin typeface="標楷體" panose="03000509000000000000" pitchFamily="65" charset="-120"/>
              <a:ea typeface="標楷體" panose="03000509000000000000" pitchFamily="65" charset="-120"/>
            </a:rPr>
            <a:t>)</a:t>
          </a:r>
          <a:endParaRPr lang="zh-TW" altLang="en-US" sz="2000" b="1" kern="1200" dirty="0">
            <a:solidFill>
              <a:srgbClr val="FF0000"/>
            </a:solidFill>
            <a:latin typeface="標楷體" panose="03000509000000000000" pitchFamily="65" charset="-120"/>
            <a:ea typeface="標楷體" panose="03000509000000000000" pitchFamily="65" charset="-120"/>
          </a:endParaRPr>
        </a:p>
      </dsp:txBody>
      <dsp:txXfrm>
        <a:off x="2353956" y="3554244"/>
        <a:ext cx="1908778" cy="1145266"/>
      </dsp:txXfrm>
    </dsp:sp>
    <dsp:sp modelId="{C0055C9E-59E3-4B05-8065-4B7FA12F50C0}">
      <dsp:nvSpPr>
        <dsp:cNvPr id="0" name=""/>
        <dsp:cNvSpPr/>
      </dsp:nvSpPr>
      <dsp:spPr>
        <a:xfrm>
          <a:off x="6608731" y="4081157"/>
          <a:ext cx="408418" cy="91440"/>
        </a:xfrm>
        <a:custGeom>
          <a:avLst/>
          <a:gdLst/>
          <a:ahLst/>
          <a:cxnLst/>
          <a:rect l="0" t="0" r="0" b="0"/>
          <a:pathLst>
            <a:path>
              <a:moveTo>
                <a:pt x="0" y="45720"/>
              </a:moveTo>
              <a:lnTo>
                <a:pt x="408418" y="45720"/>
              </a:lnTo>
            </a:path>
          </a:pathLst>
        </a:custGeom>
        <a:noFill/>
        <a:ln w="38100" cap="rnd" cmpd="sng" algn="ctr">
          <a:solidFill>
            <a:scrgbClr r="0" g="0" b="0">
              <a:shade val="9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標楷體" panose="03000509000000000000" pitchFamily="65" charset="-120"/>
            <a:ea typeface="標楷體" panose="03000509000000000000" pitchFamily="65" charset="-120"/>
          </a:endParaRPr>
        </a:p>
      </dsp:txBody>
      <dsp:txXfrm>
        <a:off x="6801965" y="4124680"/>
        <a:ext cx="21950" cy="4394"/>
      </dsp:txXfrm>
    </dsp:sp>
    <dsp:sp modelId="{6D3199AD-16E0-4160-9FE5-3CC7C8610A48}">
      <dsp:nvSpPr>
        <dsp:cNvPr id="0" name=""/>
        <dsp:cNvSpPr/>
      </dsp:nvSpPr>
      <dsp:spPr>
        <a:xfrm>
          <a:off x="4701753" y="3554244"/>
          <a:ext cx="1908778" cy="1145266"/>
        </a:xfrm>
        <a:prstGeom prst="rect">
          <a:avLst/>
        </a:prstGeom>
        <a:solidFill>
          <a:schemeClr val="accent6">
            <a:alpha val="90000"/>
            <a:hueOff val="0"/>
            <a:satOff val="0"/>
            <a:lumOff val="0"/>
            <a:alphaOff val="-36364"/>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sz="2000" b="1" kern="1200" dirty="0" smtClean="0">
              <a:latin typeface="標楷體" panose="03000509000000000000" pitchFamily="65" charset="-120"/>
              <a:ea typeface="標楷體" panose="03000509000000000000" pitchFamily="65" charset="-120"/>
            </a:rPr>
            <a:t>複選結果複查</a:t>
          </a:r>
          <a:r>
            <a:rPr lang="en-US" altLang="zh-TW" sz="2000" b="1" kern="1200" dirty="0" smtClean="0">
              <a:latin typeface="標楷體" panose="03000509000000000000" pitchFamily="65" charset="-120"/>
              <a:ea typeface="標楷體" panose="03000509000000000000" pitchFamily="65" charset="-120"/>
            </a:rPr>
            <a:t/>
          </a:r>
          <a:br>
            <a:rPr lang="en-US" altLang="zh-TW" sz="2000" b="1" kern="1200" dirty="0" smtClean="0">
              <a:latin typeface="標楷體" panose="03000509000000000000" pitchFamily="65" charset="-120"/>
              <a:ea typeface="標楷體" panose="03000509000000000000" pitchFamily="65" charset="-120"/>
            </a:rPr>
          </a:br>
          <a:r>
            <a:rPr lang="en-US" altLang="zh-TW" sz="2400" b="1" kern="1200" dirty="0" smtClean="0">
              <a:solidFill>
                <a:srgbClr val="FF0000"/>
              </a:solidFill>
              <a:latin typeface="標楷體" panose="03000509000000000000" pitchFamily="65" charset="-120"/>
              <a:ea typeface="標楷體" panose="03000509000000000000" pitchFamily="65" charset="-120"/>
            </a:rPr>
            <a:t>4</a:t>
          </a:r>
          <a:r>
            <a:rPr lang="en-US" sz="2400" b="1" kern="1200" dirty="0" smtClean="0">
              <a:solidFill>
                <a:srgbClr val="FF0000"/>
              </a:solidFill>
              <a:latin typeface="標楷體" panose="03000509000000000000" pitchFamily="65" charset="-120"/>
              <a:ea typeface="標楷體" panose="03000509000000000000" pitchFamily="65" charset="-120"/>
            </a:rPr>
            <a:t>/</a:t>
          </a:r>
          <a:r>
            <a:rPr lang="en-US" altLang="zh-TW" sz="2400" b="1" kern="1200" dirty="0" smtClean="0">
              <a:solidFill>
                <a:srgbClr val="FF0000"/>
              </a:solidFill>
              <a:latin typeface="標楷體" panose="03000509000000000000" pitchFamily="65" charset="-120"/>
              <a:ea typeface="標楷體" panose="03000509000000000000" pitchFamily="65" charset="-120"/>
            </a:rPr>
            <a:t>15</a:t>
          </a:r>
          <a:r>
            <a:rPr lang="en-US" sz="2400" b="1" kern="1200" dirty="0" smtClean="0">
              <a:solidFill>
                <a:srgbClr val="FF0000"/>
              </a:solidFill>
              <a:latin typeface="標楷體" panose="03000509000000000000" pitchFamily="65" charset="-120"/>
              <a:ea typeface="標楷體" panose="03000509000000000000" pitchFamily="65" charset="-120"/>
            </a:rPr>
            <a:t>(</a:t>
          </a:r>
          <a:r>
            <a:rPr lang="zh-TW" altLang="en-US" sz="2400" b="1" kern="1200" dirty="0" smtClean="0">
              <a:solidFill>
                <a:srgbClr val="FF0000"/>
              </a:solidFill>
              <a:latin typeface="標楷體" panose="03000509000000000000" pitchFamily="65" charset="-120"/>
              <a:ea typeface="標楷體" panose="03000509000000000000" pitchFamily="65" charset="-120"/>
            </a:rPr>
            <a:t>一</a:t>
          </a:r>
          <a:r>
            <a:rPr lang="en-US" sz="2400" b="1" kern="1200" dirty="0" smtClean="0">
              <a:solidFill>
                <a:srgbClr val="FF0000"/>
              </a:solidFill>
              <a:latin typeface="標楷體" panose="03000509000000000000" pitchFamily="65" charset="-120"/>
              <a:ea typeface="標楷體" panose="03000509000000000000" pitchFamily="65" charset="-120"/>
            </a:rPr>
            <a:t>)</a:t>
          </a:r>
          <a:endParaRPr lang="zh-TW" altLang="en-US" sz="2000" b="1" kern="1200" dirty="0">
            <a:solidFill>
              <a:srgbClr val="FF0000"/>
            </a:solidFill>
            <a:latin typeface="標楷體" panose="03000509000000000000" pitchFamily="65" charset="-120"/>
            <a:ea typeface="標楷體" panose="03000509000000000000" pitchFamily="65" charset="-120"/>
          </a:endParaRPr>
        </a:p>
      </dsp:txBody>
      <dsp:txXfrm>
        <a:off x="4701753" y="3554244"/>
        <a:ext cx="1908778" cy="1145266"/>
      </dsp:txXfrm>
    </dsp:sp>
    <dsp:sp modelId="{B88689D7-CC3A-4FE1-95C5-E1554A97F2BA}">
      <dsp:nvSpPr>
        <dsp:cNvPr id="0" name=""/>
        <dsp:cNvSpPr/>
      </dsp:nvSpPr>
      <dsp:spPr>
        <a:xfrm>
          <a:off x="7049550" y="3308951"/>
          <a:ext cx="1908778" cy="1635853"/>
        </a:xfrm>
        <a:prstGeom prst="rect">
          <a:avLst/>
        </a:prstGeom>
        <a:solidFill>
          <a:schemeClr val="accent6">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sz="2400" b="1" kern="1200" dirty="0" smtClean="0">
              <a:latin typeface="標楷體" panose="03000509000000000000" pitchFamily="65" charset="-120"/>
              <a:ea typeface="標楷體" panose="03000509000000000000" pitchFamily="65" charset="-120"/>
            </a:rPr>
            <a:t>安置服務</a:t>
          </a:r>
          <a:endParaRPr lang="en-US" altLang="zh-TW" sz="900" b="1" kern="1200" dirty="0" smtClean="0">
            <a:latin typeface="標楷體" panose="03000509000000000000" pitchFamily="65" charset="-120"/>
            <a:ea typeface="標楷體" panose="03000509000000000000" pitchFamily="65" charset="-120"/>
          </a:endParaRPr>
        </a:p>
        <a:p>
          <a:pPr lvl="0" algn="ctr" defTabSz="1066800">
            <a:lnSpc>
              <a:spcPct val="90000"/>
            </a:lnSpc>
            <a:spcBef>
              <a:spcPct val="0"/>
            </a:spcBef>
            <a:spcAft>
              <a:spcPct val="35000"/>
            </a:spcAft>
          </a:pPr>
          <a:r>
            <a:rPr lang="en-US" altLang="zh-TW" sz="2400" b="1" kern="1200" dirty="0" smtClean="0">
              <a:solidFill>
                <a:srgbClr val="FF0000"/>
              </a:solidFill>
              <a:latin typeface="標楷體" panose="03000509000000000000" pitchFamily="65" charset="-120"/>
              <a:ea typeface="標楷體" panose="03000509000000000000" pitchFamily="65" charset="-120"/>
            </a:rPr>
            <a:t>4</a:t>
          </a:r>
          <a:r>
            <a:rPr lang="en-US" sz="2400" b="1" kern="1200" dirty="0" smtClean="0">
              <a:solidFill>
                <a:srgbClr val="FF0000"/>
              </a:solidFill>
              <a:latin typeface="標楷體" panose="03000509000000000000" pitchFamily="65" charset="-120"/>
              <a:ea typeface="標楷體" panose="03000509000000000000" pitchFamily="65" charset="-120"/>
            </a:rPr>
            <a:t>/</a:t>
          </a:r>
          <a:r>
            <a:rPr lang="en-US" altLang="zh-TW" sz="2400" b="1" kern="1200" dirty="0" smtClean="0">
              <a:solidFill>
                <a:srgbClr val="FF0000"/>
              </a:solidFill>
              <a:latin typeface="標楷體" panose="03000509000000000000" pitchFamily="65" charset="-120"/>
              <a:ea typeface="標楷體" panose="03000509000000000000" pitchFamily="65" charset="-120"/>
            </a:rPr>
            <a:t>18</a:t>
          </a:r>
          <a:r>
            <a:rPr lang="en-US" sz="2400" b="1" kern="1200" dirty="0" smtClean="0">
              <a:solidFill>
                <a:srgbClr val="FF0000"/>
              </a:solidFill>
              <a:latin typeface="標楷體" panose="03000509000000000000" pitchFamily="65" charset="-120"/>
              <a:ea typeface="標楷體" panose="03000509000000000000" pitchFamily="65" charset="-120"/>
            </a:rPr>
            <a:t>~</a:t>
          </a:r>
          <a:r>
            <a:rPr lang="en-US" altLang="zh-TW" sz="2400" b="1" kern="1200" dirty="0" smtClean="0">
              <a:solidFill>
                <a:srgbClr val="FF0000"/>
              </a:solidFill>
              <a:latin typeface="標楷體" panose="03000509000000000000" pitchFamily="65" charset="-120"/>
              <a:ea typeface="標楷體" panose="03000509000000000000" pitchFamily="65" charset="-120"/>
            </a:rPr>
            <a:t>4</a:t>
          </a:r>
          <a:r>
            <a:rPr lang="en-US" sz="2400" b="1" kern="1200" dirty="0" smtClean="0">
              <a:solidFill>
                <a:srgbClr val="FF0000"/>
              </a:solidFill>
              <a:latin typeface="標楷體" panose="03000509000000000000" pitchFamily="65" charset="-120"/>
              <a:ea typeface="標楷體" panose="03000509000000000000" pitchFamily="65" charset="-120"/>
            </a:rPr>
            <a:t>/</a:t>
          </a:r>
          <a:r>
            <a:rPr lang="en-US" altLang="zh-TW" sz="2400" b="1" kern="1200" dirty="0" smtClean="0">
              <a:solidFill>
                <a:srgbClr val="FF0000"/>
              </a:solidFill>
              <a:latin typeface="標楷體" panose="03000509000000000000" pitchFamily="65" charset="-120"/>
              <a:ea typeface="標楷體" panose="03000509000000000000" pitchFamily="65" charset="-120"/>
            </a:rPr>
            <a:t>19</a:t>
          </a:r>
          <a:endParaRPr lang="en-US" sz="2400" b="1" kern="1200" dirty="0" smtClean="0">
            <a:solidFill>
              <a:srgbClr val="FF0000"/>
            </a:solidFill>
            <a:latin typeface="標楷體" panose="03000509000000000000" pitchFamily="65" charset="-120"/>
            <a:ea typeface="標楷體" panose="03000509000000000000" pitchFamily="65" charset="-120"/>
          </a:endParaRPr>
        </a:p>
        <a:p>
          <a:pPr lvl="0" algn="ctr" defTabSz="1066800">
            <a:lnSpc>
              <a:spcPct val="90000"/>
            </a:lnSpc>
            <a:spcBef>
              <a:spcPct val="0"/>
            </a:spcBef>
            <a:spcAft>
              <a:spcPct val="35000"/>
            </a:spcAft>
          </a:pPr>
          <a:r>
            <a:rPr lang="zh-TW" altLang="en-US" sz="2400" b="1" kern="1200" dirty="0" smtClean="0">
              <a:solidFill>
                <a:srgbClr val="FF0000"/>
              </a:solidFill>
              <a:latin typeface="標楷體" panose="03000509000000000000" pitchFamily="65" charset="-120"/>
              <a:ea typeface="標楷體" panose="03000509000000000000" pitchFamily="65" charset="-120"/>
            </a:rPr>
            <a:t>報到</a:t>
          </a:r>
          <a:r>
            <a:rPr lang="en-US" altLang="zh-TW" sz="1600" b="1" kern="1200" dirty="0" smtClean="0">
              <a:solidFill>
                <a:srgbClr val="FF0000"/>
              </a:solidFill>
              <a:latin typeface="標楷體" panose="03000509000000000000" pitchFamily="65" charset="-120"/>
              <a:ea typeface="標楷體" panose="03000509000000000000" pitchFamily="65" charset="-120"/>
            </a:rPr>
            <a:t>(</a:t>
          </a:r>
          <a:r>
            <a:rPr lang="en-US" sz="1600" b="1" kern="1200" dirty="0" smtClean="0">
              <a:solidFill>
                <a:srgbClr val="FF0000"/>
              </a:solidFill>
              <a:latin typeface="標楷體" panose="03000509000000000000" pitchFamily="65" charset="-120"/>
              <a:ea typeface="標楷體" panose="03000509000000000000" pitchFamily="65" charset="-120"/>
            </a:rPr>
            <a:t>10</a:t>
          </a:r>
          <a:r>
            <a:rPr lang="en-US" altLang="zh-TW" sz="1600" b="1" kern="1200" dirty="0" smtClean="0">
              <a:solidFill>
                <a:srgbClr val="FF0000"/>
              </a:solidFill>
              <a:latin typeface="標楷體" panose="03000509000000000000" pitchFamily="65" charset="-120"/>
              <a:ea typeface="標楷體" panose="03000509000000000000" pitchFamily="65" charset="-120"/>
            </a:rPr>
            <a:t>8</a:t>
          </a:r>
          <a:r>
            <a:rPr lang="zh-TW" sz="1600" b="1" kern="1200" dirty="0" smtClean="0">
              <a:solidFill>
                <a:srgbClr val="FF0000"/>
              </a:solidFill>
              <a:latin typeface="標楷體" panose="03000509000000000000" pitchFamily="65" charset="-120"/>
              <a:ea typeface="標楷體" panose="03000509000000000000" pitchFamily="65" charset="-120"/>
            </a:rPr>
            <a:t>學年度上學期</a:t>
          </a:r>
          <a:r>
            <a:rPr lang="zh-TW" altLang="en-US" sz="1600" b="1" kern="1200" dirty="0" smtClean="0">
              <a:solidFill>
                <a:srgbClr val="FF0000"/>
              </a:solidFill>
              <a:latin typeface="標楷體" panose="03000509000000000000" pitchFamily="65" charset="-120"/>
              <a:ea typeface="標楷體" panose="03000509000000000000" pitchFamily="65" charset="-120"/>
            </a:rPr>
            <a:t>起</a:t>
          </a:r>
          <a:r>
            <a:rPr lang="en-US" altLang="zh-TW" sz="1600" b="1" kern="1200" dirty="0" smtClean="0">
              <a:solidFill>
                <a:srgbClr val="FF0000"/>
              </a:solidFill>
              <a:latin typeface="標楷體" panose="03000509000000000000" pitchFamily="65" charset="-120"/>
              <a:ea typeface="標楷體" panose="03000509000000000000" pitchFamily="65" charset="-120"/>
            </a:rPr>
            <a:t>)</a:t>
          </a:r>
          <a:endParaRPr lang="zh-TW" altLang="en-US" sz="1600" b="1" kern="1200" dirty="0">
            <a:solidFill>
              <a:srgbClr val="FF0000"/>
            </a:solidFill>
            <a:latin typeface="標楷體" panose="03000509000000000000" pitchFamily="65" charset="-120"/>
            <a:ea typeface="標楷體" panose="03000509000000000000" pitchFamily="65" charset="-120"/>
          </a:endParaRPr>
        </a:p>
      </dsp:txBody>
      <dsp:txXfrm>
        <a:off x="7049550" y="3308951"/>
        <a:ext cx="1908778" cy="163585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1EF8D8B-DF22-4DCA-ADB9-187C3602C8B8}" type="datetimeFigureOut">
              <a:rPr lang="zh-TW" altLang="en-US" smtClean="0"/>
              <a:t>2019/1/3</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2CED8C8-1BDB-46C0-95AE-D023C1366745}" type="slidenum">
              <a:rPr lang="zh-TW" altLang="en-US" smtClean="0"/>
              <a:t>‹#›</a:t>
            </a:fld>
            <a:endParaRPr lang="zh-TW" altLang="en-US"/>
          </a:p>
        </p:txBody>
      </p:sp>
    </p:spTree>
    <p:extLst>
      <p:ext uri="{BB962C8B-B14F-4D97-AF65-F5344CB8AC3E}">
        <p14:creationId xmlns:p14="http://schemas.microsoft.com/office/powerpoint/2010/main" val="1312457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DF31BBC-A6FE-49BC-ABFA-8CA39579DBC1}" type="datetimeFigureOut">
              <a:rPr lang="en-US" smtClean="0"/>
              <a:pPr/>
              <a:t>1/3/2019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44D1A6E-7C18-4071-8382-0B4DDFC3D1D1}" type="slidenum">
              <a:rPr lang="en-US" smtClean="0"/>
              <a:pPr/>
              <a:t>‹#›</a:t>
            </a:fld>
            <a:endParaRPr lang="en-US"/>
          </a:p>
        </p:txBody>
      </p:sp>
    </p:spTree>
    <p:extLst>
      <p:ext uri="{BB962C8B-B14F-4D97-AF65-F5344CB8AC3E}">
        <p14:creationId xmlns:p14="http://schemas.microsoft.com/office/powerpoint/2010/main" val="3192939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HK" altLang="en-US" noProof="0" dirty="0">
              <a:latin typeface="+mn-ea"/>
              <a:ea typeface="+mn-ea"/>
            </a:endParaRPr>
          </a:p>
        </p:txBody>
      </p:sp>
      <p:sp>
        <p:nvSpPr>
          <p:cNvPr id="4" name="Slide Number Placeholder 3"/>
          <p:cNvSpPr>
            <a:spLocks noGrp="1"/>
          </p:cNvSpPr>
          <p:nvPr>
            <p:ph type="sldNum" sz="quarter" idx="10"/>
          </p:nvPr>
        </p:nvSpPr>
        <p:spPr/>
        <p:txBody>
          <a:bodyPr/>
          <a:lstStyle/>
          <a:p>
            <a:fld id="{A44D1A6E-7C18-4071-8382-0B4DDFC3D1D1}" type="slidenum">
              <a:rPr lang="en-US" smtClean="0"/>
              <a:pPr/>
              <a:t>1</a:t>
            </a:fld>
            <a:endParaRPr lang="en-US"/>
          </a:p>
        </p:txBody>
      </p:sp>
    </p:spTree>
    <p:extLst>
      <p:ext uri="{BB962C8B-B14F-4D97-AF65-F5344CB8AC3E}">
        <p14:creationId xmlns:p14="http://schemas.microsoft.com/office/powerpoint/2010/main" val="99239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40C6BC59-6758-4E30-BB31-19818DAEEE64}"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F670E81-14DE-40AB-8A3F-EE8E8E61794E}" type="slidenum">
              <a:rPr lang="en-US" smtClean="0"/>
              <a:pPr/>
              <a:t>‹#›</a:t>
            </a:fld>
            <a:endParaRPr lang="en-US"/>
          </a:p>
        </p:txBody>
      </p:sp>
    </p:spTree>
    <p:extLst>
      <p:ext uri="{BB962C8B-B14F-4D97-AF65-F5344CB8AC3E}">
        <p14:creationId xmlns:p14="http://schemas.microsoft.com/office/powerpoint/2010/main" val="3775478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0C6BC59-6758-4E30-BB31-19818DAEEE64}"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F670E81-14DE-40AB-8A3F-EE8E8E61794E}" type="slidenum">
              <a:rPr lang="en-US" smtClean="0"/>
              <a:pPr/>
              <a:t>‹#›</a:t>
            </a:fld>
            <a:endParaRPr lang="en-US" dirty="0"/>
          </a:p>
        </p:txBody>
      </p:sp>
    </p:spTree>
    <p:extLst>
      <p:ext uri="{BB962C8B-B14F-4D97-AF65-F5344CB8AC3E}">
        <p14:creationId xmlns:p14="http://schemas.microsoft.com/office/powerpoint/2010/main" val="89743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0C6BC59-6758-4E30-BB31-19818DAEEE64}"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F670E81-14DE-40AB-8A3F-EE8E8E61794E}"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569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40C6BC59-6758-4E30-BB31-19818DAEEE64}" type="datetimeFigureOut">
              <a:rPr lang="en-US" smtClean="0"/>
              <a:pPr/>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F670E81-14DE-40AB-8A3F-EE8E8E61794E}" type="slidenum">
              <a:rPr lang="en-US" smtClean="0"/>
              <a:pPr/>
              <a:t>‹#›</a:t>
            </a:fld>
            <a:endParaRPr lang="en-US" dirty="0"/>
          </a:p>
        </p:txBody>
      </p:sp>
    </p:spTree>
    <p:extLst>
      <p:ext uri="{BB962C8B-B14F-4D97-AF65-F5344CB8AC3E}">
        <p14:creationId xmlns:p14="http://schemas.microsoft.com/office/powerpoint/2010/main" val="918031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40C6BC59-6758-4E30-BB31-19818DAEEE64}" type="datetimeFigureOut">
              <a:rPr lang="en-US" smtClean="0"/>
              <a:pPr/>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F670E81-14DE-40AB-8A3F-EE8E8E61794E}"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6500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40C6BC59-6758-4E30-BB31-19818DAEEE64}" type="datetimeFigureOut">
              <a:rPr lang="en-US" smtClean="0"/>
              <a:pPr/>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F670E81-14DE-40AB-8A3F-EE8E8E61794E}" type="slidenum">
              <a:rPr lang="en-US" smtClean="0"/>
              <a:pPr/>
              <a:t>‹#›</a:t>
            </a:fld>
            <a:endParaRPr lang="en-US" dirty="0"/>
          </a:p>
        </p:txBody>
      </p:sp>
    </p:spTree>
    <p:extLst>
      <p:ext uri="{BB962C8B-B14F-4D97-AF65-F5344CB8AC3E}">
        <p14:creationId xmlns:p14="http://schemas.microsoft.com/office/powerpoint/2010/main" val="4260759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0C6BC59-6758-4E30-BB31-19818DAEEE64}"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670E81-14DE-40AB-8A3F-EE8E8E61794E}" type="slidenum">
              <a:rPr lang="en-US" smtClean="0"/>
              <a:pPr/>
              <a:t>‹#›</a:t>
            </a:fld>
            <a:endParaRPr lang="en-US"/>
          </a:p>
        </p:txBody>
      </p:sp>
    </p:spTree>
    <p:extLst>
      <p:ext uri="{BB962C8B-B14F-4D97-AF65-F5344CB8AC3E}">
        <p14:creationId xmlns:p14="http://schemas.microsoft.com/office/powerpoint/2010/main" val="167520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0C6BC59-6758-4E30-BB31-19818DAEEE64}"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670E81-14DE-40AB-8A3F-EE8E8E61794E}" type="slidenum">
              <a:rPr lang="en-US" smtClean="0"/>
              <a:pPr/>
              <a:t>‹#›</a:t>
            </a:fld>
            <a:endParaRPr lang="en-US"/>
          </a:p>
        </p:txBody>
      </p:sp>
    </p:spTree>
    <p:extLst>
      <p:ext uri="{BB962C8B-B14F-4D97-AF65-F5344CB8AC3E}">
        <p14:creationId xmlns:p14="http://schemas.microsoft.com/office/powerpoint/2010/main" val="183745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0C6BC59-6758-4E30-BB31-19818DAEEE64}"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670E81-14DE-40AB-8A3F-EE8E8E61794E}" type="slidenum">
              <a:rPr lang="en-US" smtClean="0"/>
              <a:pPr/>
              <a:t>‹#›</a:t>
            </a:fld>
            <a:endParaRPr lang="en-US"/>
          </a:p>
        </p:txBody>
      </p:sp>
    </p:spTree>
    <p:extLst>
      <p:ext uri="{BB962C8B-B14F-4D97-AF65-F5344CB8AC3E}">
        <p14:creationId xmlns:p14="http://schemas.microsoft.com/office/powerpoint/2010/main" val="213128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0C6BC59-6758-4E30-BB31-19818DAEEE64}"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F670E81-14DE-40AB-8A3F-EE8E8E61794E}" type="slidenum">
              <a:rPr lang="en-US" smtClean="0"/>
              <a:pPr/>
              <a:t>‹#›</a:t>
            </a:fld>
            <a:endParaRPr lang="en-US" dirty="0"/>
          </a:p>
        </p:txBody>
      </p:sp>
    </p:spTree>
    <p:extLst>
      <p:ext uri="{BB962C8B-B14F-4D97-AF65-F5344CB8AC3E}">
        <p14:creationId xmlns:p14="http://schemas.microsoft.com/office/powerpoint/2010/main" val="8409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0C6BC59-6758-4E30-BB31-19818DAEEE64}" type="datetimeFigureOut">
              <a:rPr lang="en-US" smtClean="0"/>
              <a:pPr/>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F670E81-14DE-40AB-8A3F-EE8E8E61794E}" type="slidenum">
              <a:rPr lang="en-US" smtClean="0"/>
              <a:pPr/>
              <a:t>‹#›</a:t>
            </a:fld>
            <a:endParaRPr lang="en-US" dirty="0"/>
          </a:p>
        </p:txBody>
      </p:sp>
    </p:spTree>
    <p:extLst>
      <p:ext uri="{BB962C8B-B14F-4D97-AF65-F5344CB8AC3E}">
        <p14:creationId xmlns:p14="http://schemas.microsoft.com/office/powerpoint/2010/main" val="249277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0C6BC59-6758-4E30-BB31-19818DAEEE64}" type="datetimeFigureOut">
              <a:rPr lang="en-US" smtClean="0"/>
              <a:pPr/>
              <a:t>1/3/2019</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F670E81-14DE-40AB-8A3F-EE8E8E61794E}" type="slidenum">
              <a:rPr lang="en-US" smtClean="0"/>
              <a:pPr/>
              <a:t>‹#›</a:t>
            </a:fld>
            <a:endParaRPr lang="en-US"/>
          </a:p>
        </p:txBody>
      </p:sp>
    </p:spTree>
    <p:extLst>
      <p:ext uri="{BB962C8B-B14F-4D97-AF65-F5344CB8AC3E}">
        <p14:creationId xmlns:p14="http://schemas.microsoft.com/office/powerpoint/2010/main" val="375277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40C6BC59-6758-4E30-BB31-19818DAEEE64}" type="datetimeFigureOut">
              <a:rPr lang="en-US" smtClean="0"/>
              <a:pPr/>
              <a:t>1/3/2019</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F670E81-14DE-40AB-8A3F-EE8E8E61794E}" type="slidenum">
              <a:rPr lang="en-US" smtClean="0"/>
              <a:pPr/>
              <a:t>‹#›</a:t>
            </a:fld>
            <a:endParaRPr lang="en-US"/>
          </a:p>
        </p:txBody>
      </p:sp>
    </p:spTree>
    <p:extLst>
      <p:ext uri="{BB962C8B-B14F-4D97-AF65-F5344CB8AC3E}">
        <p14:creationId xmlns:p14="http://schemas.microsoft.com/office/powerpoint/2010/main" val="213831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6BC59-6758-4E30-BB31-19818DAEEE64}" type="datetimeFigureOut">
              <a:rPr lang="en-US" smtClean="0"/>
              <a:pPr/>
              <a:t>1/3/2019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F670E81-14DE-40AB-8A3F-EE8E8E61794E}" type="slidenum">
              <a:rPr lang="en-US" smtClean="0"/>
              <a:pPr/>
              <a:t>‹#›</a:t>
            </a:fld>
            <a:endParaRPr lang="en-US"/>
          </a:p>
        </p:txBody>
      </p:sp>
    </p:spTree>
    <p:extLst>
      <p:ext uri="{BB962C8B-B14F-4D97-AF65-F5344CB8AC3E}">
        <p14:creationId xmlns:p14="http://schemas.microsoft.com/office/powerpoint/2010/main" val="100103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0C6BC59-6758-4E30-BB31-19818DAEEE64}" type="datetimeFigureOut">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F670E81-14DE-40AB-8A3F-EE8E8E61794E}" type="slidenum">
              <a:rPr lang="en-US" smtClean="0"/>
              <a:pPr/>
              <a:t>‹#›</a:t>
            </a:fld>
            <a:endParaRPr lang="en-US"/>
          </a:p>
        </p:txBody>
      </p:sp>
    </p:spTree>
    <p:extLst>
      <p:ext uri="{BB962C8B-B14F-4D97-AF65-F5344CB8AC3E}">
        <p14:creationId xmlns:p14="http://schemas.microsoft.com/office/powerpoint/2010/main" val="109764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0C6BC59-6758-4E30-BB31-19818DAEEE64}" type="datetimeFigureOut">
              <a:rPr lang="en-US" smtClean="0"/>
              <a:pPr/>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F670E81-14DE-40AB-8A3F-EE8E8E61794E}" type="slidenum">
              <a:rPr lang="en-US" smtClean="0"/>
              <a:pPr/>
              <a:t>‹#›</a:t>
            </a:fld>
            <a:endParaRPr lang="en-US" dirty="0"/>
          </a:p>
        </p:txBody>
      </p:sp>
    </p:spTree>
    <p:extLst>
      <p:ext uri="{BB962C8B-B14F-4D97-AF65-F5344CB8AC3E}">
        <p14:creationId xmlns:p14="http://schemas.microsoft.com/office/powerpoint/2010/main" val="121054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0C6BC59-6758-4E30-BB31-19818DAEEE64}" type="datetimeFigureOut">
              <a:rPr lang="en-US" smtClean="0"/>
              <a:pPr/>
              <a:t>1/3/2019</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F670E81-14DE-40AB-8A3F-EE8E8E61794E}" type="slidenum">
              <a:rPr lang="en-US" smtClean="0"/>
              <a:pPr/>
              <a:t>‹#›</a:t>
            </a:fld>
            <a:endParaRPr lang="en-US" dirty="0"/>
          </a:p>
        </p:txBody>
      </p:sp>
    </p:spTree>
    <p:extLst>
      <p:ext uri="{BB962C8B-B14F-4D97-AF65-F5344CB8AC3E}">
        <p14:creationId xmlns:p14="http://schemas.microsoft.com/office/powerpoint/2010/main" val="1910848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268760"/>
            <a:ext cx="7272808" cy="1470025"/>
          </a:xfrm>
        </p:spPr>
        <p:txBody>
          <a:bodyPr>
            <a:normAutofit/>
          </a:bodyPr>
          <a:lstStyle/>
          <a:p>
            <a:r>
              <a:rPr lang="zh-TW" altLang="en-US" sz="3600" dirty="0" smtClean="0">
                <a:latin typeface="標楷體" pitchFamily="65" charset="-120"/>
                <a:ea typeface="標楷體" pitchFamily="65" charset="-120"/>
              </a:rPr>
              <a:t>桃園市</a:t>
            </a:r>
            <a:r>
              <a:rPr lang="en-US" altLang="zh-TW" sz="3600" dirty="0" smtClean="0">
                <a:latin typeface="標楷體" pitchFamily="65" charset="-120"/>
                <a:ea typeface="標楷體" pitchFamily="65" charset="-120"/>
              </a:rPr>
              <a:t>108</a:t>
            </a:r>
            <a:r>
              <a:rPr lang="zh-TW" altLang="en-US" sz="3600" dirty="0" smtClean="0">
                <a:latin typeface="標楷體" pitchFamily="65" charset="-120"/>
                <a:ea typeface="標楷體" pitchFamily="65" charset="-120"/>
              </a:rPr>
              <a:t>學年度國民中學資賦優異學生鑑定家長說明會</a:t>
            </a:r>
            <a:endParaRPr lang="zh-HK" altLang="en-US" sz="3600" dirty="0">
              <a:latin typeface="+mj-ea"/>
            </a:endParaRPr>
          </a:p>
        </p:txBody>
      </p:sp>
      <p:sp>
        <p:nvSpPr>
          <p:cNvPr id="3" name="Subtitle 2"/>
          <p:cNvSpPr>
            <a:spLocks noGrp="1"/>
          </p:cNvSpPr>
          <p:nvPr>
            <p:ph type="subTitle" idx="1"/>
          </p:nvPr>
        </p:nvSpPr>
        <p:spPr>
          <a:xfrm>
            <a:off x="1547664" y="3212976"/>
            <a:ext cx="6000792" cy="2952328"/>
          </a:xfrm>
        </p:spPr>
        <p:txBody>
          <a:bodyPr>
            <a:noAutofit/>
          </a:bodyPr>
          <a:lstStyle/>
          <a:p>
            <a:pPr algn="l"/>
            <a:r>
              <a:rPr lang="zh-TW" altLang="en-US" sz="2800" dirty="0" smtClean="0">
                <a:latin typeface="標楷體" pitchFamily="65" charset="-120"/>
                <a:ea typeface="標楷體" pitchFamily="65" charset="-120"/>
              </a:rPr>
              <a:t>試務承辦單位：</a:t>
            </a:r>
          </a:p>
          <a:p>
            <a:r>
              <a:rPr lang="zh-TW" altLang="en-US" sz="2800" dirty="0">
                <a:latin typeface="標楷體" pitchFamily="65" charset="-120"/>
                <a:ea typeface="標楷體" pitchFamily="65" charset="-120"/>
              </a:rPr>
              <a:t>桃園市立慈</a:t>
            </a:r>
            <a:r>
              <a:rPr lang="zh-TW" altLang="en-US" sz="2800" dirty="0" smtClean="0">
                <a:latin typeface="標楷體" pitchFamily="65" charset="-120"/>
                <a:ea typeface="標楷體" pitchFamily="65" charset="-120"/>
              </a:rPr>
              <a:t>文國民</a:t>
            </a:r>
            <a:r>
              <a:rPr lang="zh-TW" altLang="en-US" sz="2800" dirty="0">
                <a:latin typeface="標楷體" pitchFamily="65" charset="-120"/>
                <a:ea typeface="標楷體" pitchFamily="65" charset="-120"/>
              </a:rPr>
              <a:t>中學</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英</a:t>
            </a:r>
            <a:r>
              <a:rPr lang="zh-TW" altLang="en-US" sz="2800" dirty="0">
                <a:latin typeface="標楷體" pitchFamily="65" charset="-120"/>
                <a:ea typeface="標楷體" pitchFamily="65" charset="-120"/>
              </a:rPr>
              <a:t>語</a:t>
            </a:r>
            <a:r>
              <a:rPr lang="en-US" altLang="zh-TW" sz="2800" dirty="0" smtClean="0">
                <a:latin typeface="標楷體" pitchFamily="65" charset="-120"/>
                <a:ea typeface="標楷體" pitchFamily="65" charset="-120"/>
              </a:rPr>
              <a:t>)</a:t>
            </a:r>
            <a:endParaRPr lang="en-US" altLang="zh-TW" sz="2800" dirty="0">
              <a:latin typeface="標楷體" pitchFamily="65" charset="-120"/>
              <a:ea typeface="標楷體" pitchFamily="65" charset="-120"/>
            </a:endParaRPr>
          </a:p>
          <a:p>
            <a:pPr algn="l"/>
            <a:r>
              <a:rPr lang="zh-TW" altLang="en-US" sz="2800" dirty="0" smtClean="0">
                <a:latin typeface="標楷體" pitchFamily="65" charset="-120"/>
                <a:ea typeface="標楷體" pitchFamily="65" charset="-120"/>
              </a:rPr>
              <a:t>桃園市立中興國民中學</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數理</a:t>
            </a:r>
            <a:r>
              <a:rPr lang="en-US" altLang="zh-TW" sz="2800" dirty="0" smtClean="0">
                <a:latin typeface="標楷體" pitchFamily="65" charset="-120"/>
                <a:ea typeface="標楷體" pitchFamily="65" charset="-120"/>
              </a:rPr>
              <a:t>)</a:t>
            </a:r>
          </a:p>
          <a:p>
            <a:pPr algn="l"/>
            <a:r>
              <a:rPr lang="zh-TW" altLang="en-US" sz="2800" dirty="0" smtClean="0">
                <a:latin typeface="標楷體" pitchFamily="65" charset="-120"/>
                <a:ea typeface="標楷體" pitchFamily="65" charset="-120"/>
              </a:rPr>
              <a:t>桃園市立會稽國民中學</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自然科學</a:t>
            </a:r>
            <a:r>
              <a:rPr lang="en-US" altLang="zh-TW" sz="2800" dirty="0" smtClean="0">
                <a:latin typeface="標楷體" pitchFamily="65" charset="-120"/>
                <a:ea typeface="標楷體" pitchFamily="65" charset="-120"/>
              </a:rPr>
              <a:t>)</a:t>
            </a:r>
          </a:p>
          <a:p>
            <a:pPr algn="l"/>
            <a:r>
              <a:rPr lang="zh-TW" altLang="en-US" sz="2800" dirty="0" smtClean="0">
                <a:latin typeface="標楷體" pitchFamily="65" charset="-120"/>
                <a:ea typeface="標楷體" pitchFamily="65" charset="-120"/>
              </a:rPr>
              <a:t>桃園市立經國國民中學</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創造能力</a:t>
            </a:r>
            <a:r>
              <a:rPr lang="en-US" altLang="zh-TW" sz="2800" dirty="0" smtClean="0">
                <a:latin typeface="標楷體" pitchFamily="65" charset="-120"/>
                <a:ea typeface="標楷體" pitchFamily="65" charset="-120"/>
              </a:rPr>
              <a:t>) </a:t>
            </a:r>
          </a:p>
          <a:p>
            <a:endParaRPr lang="zh-HK" altLang="en-US" sz="2400" dirty="0">
              <a:latin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624110"/>
            <a:ext cx="7344815" cy="860674"/>
          </a:xfrm>
        </p:spPr>
        <p:txBody>
          <a:bodyPr>
            <a:noAutofit/>
          </a:bodyPr>
          <a:lstStyle/>
          <a:p>
            <a:r>
              <a:rPr lang="zh-TW" altLang="en-US" sz="4200" dirty="0">
                <a:latin typeface="標楷體" panose="03000509000000000000" pitchFamily="65" charset="-120"/>
                <a:ea typeface="標楷體" panose="03000509000000000000" pitchFamily="65" charset="-120"/>
              </a:rPr>
              <a:t>創造能力資</a:t>
            </a:r>
            <a:r>
              <a:rPr lang="zh-TW" altLang="en-US" sz="4200" dirty="0" smtClean="0">
                <a:latin typeface="標楷體" panose="03000509000000000000" pitchFamily="65" charset="-120"/>
                <a:ea typeface="標楷體" panose="03000509000000000000" pitchFamily="65" charset="-120"/>
              </a:rPr>
              <a:t>賦優異－鑑定標準</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3" y="1916832"/>
            <a:ext cx="7848873" cy="2952328"/>
          </a:xfrm>
        </p:spPr>
        <p:txBody>
          <a:bodyPr>
            <a:normAutofit/>
          </a:bodyPr>
          <a:lstStyle/>
          <a:p>
            <a:r>
              <a:rPr lang="zh-TW" altLang="en-US" sz="3200" dirty="0" smtClean="0">
                <a:solidFill>
                  <a:schemeClr val="tx1"/>
                </a:solidFill>
                <a:latin typeface="標楷體" panose="03000509000000000000" pitchFamily="65" charset="-120"/>
                <a:ea typeface="標楷體" panose="03000509000000000000" pitchFamily="65" charset="-120"/>
              </a:rPr>
              <a:t>依據</a:t>
            </a:r>
            <a:r>
              <a:rPr lang="zh-TW" altLang="en-US" sz="3200" u="sng" dirty="0" smtClean="0">
                <a:solidFill>
                  <a:schemeClr val="tx1"/>
                </a:solidFill>
                <a:latin typeface="標楷體" panose="03000509000000000000" pitchFamily="65" charset="-120"/>
                <a:ea typeface="標楷體" panose="03000509000000000000" pitchFamily="65" charset="-120"/>
              </a:rPr>
              <a:t>身心障礙及資賦優異學生鑑定辦法</a:t>
            </a:r>
            <a:r>
              <a:rPr lang="zh-TW" altLang="en-US" sz="3200" dirty="0" smtClean="0">
                <a:solidFill>
                  <a:schemeClr val="tx1"/>
                </a:solidFill>
                <a:latin typeface="標楷體" panose="03000509000000000000" pitchFamily="65" charset="-120"/>
                <a:ea typeface="標楷體" panose="03000509000000000000" pitchFamily="65" charset="-120"/>
              </a:rPr>
              <a:t>第</a:t>
            </a:r>
            <a:r>
              <a:rPr lang="en-US" altLang="zh-TW" sz="3200" dirty="0" smtClean="0">
                <a:solidFill>
                  <a:schemeClr val="tx1"/>
                </a:solidFill>
                <a:latin typeface="標楷體" panose="03000509000000000000" pitchFamily="65" charset="-120"/>
                <a:ea typeface="標楷體" panose="03000509000000000000" pitchFamily="65" charset="-120"/>
              </a:rPr>
              <a:t>18</a:t>
            </a:r>
            <a:r>
              <a:rPr lang="zh-TW" altLang="en-US" sz="3200" dirty="0" smtClean="0">
                <a:solidFill>
                  <a:schemeClr val="tx1"/>
                </a:solidFill>
                <a:latin typeface="標楷體" panose="03000509000000000000" pitchFamily="65" charset="-120"/>
                <a:ea typeface="標楷體" panose="03000509000000000000" pitchFamily="65" charset="-120"/>
              </a:rPr>
              <a:t>條：</a:t>
            </a:r>
            <a:endParaRPr lang="en-US" altLang="zh-TW" sz="3200" dirty="0" smtClean="0">
              <a:solidFill>
                <a:schemeClr val="tx1"/>
              </a:solidFill>
              <a:latin typeface="標楷體" panose="03000509000000000000" pitchFamily="65" charset="-120"/>
              <a:ea typeface="標楷體" panose="03000509000000000000" pitchFamily="65" charset="-120"/>
            </a:endParaRPr>
          </a:p>
          <a:p>
            <a:pPr>
              <a:buNone/>
            </a:pPr>
            <a:r>
              <a:rPr lang="zh-TW" altLang="en-US" sz="3500" dirty="0" smtClean="0">
                <a:solidFill>
                  <a:srgbClr val="000000"/>
                </a:solidFill>
                <a:latin typeface="標楷體" panose="03000509000000000000" pitchFamily="65" charset="-120"/>
                <a:ea typeface="標楷體" panose="03000509000000000000" pitchFamily="65" charset="-120"/>
                <a:cs typeface="Courier New" panose="02070309020205020404" pitchFamily="49" charset="0"/>
              </a:rPr>
              <a:t>    </a:t>
            </a:r>
            <a:r>
              <a:rPr lang="zh-TW" altLang="zh-TW" sz="3200" dirty="0" smtClean="0">
                <a:solidFill>
                  <a:srgbClr val="000000"/>
                </a:solidFill>
                <a:latin typeface="標楷體" panose="03000509000000000000" pitchFamily="65" charset="-120"/>
                <a:ea typeface="標楷體" panose="03000509000000000000" pitchFamily="65" charset="-120"/>
                <a:cs typeface="Courier New" panose="02070309020205020404" pitchFamily="49" charset="0"/>
              </a:rPr>
              <a:t>創造</a:t>
            </a:r>
            <a:r>
              <a:rPr lang="zh-TW" altLang="zh-TW" sz="3200" dirty="0">
                <a:solidFill>
                  <a:srgbClr val="000000"/>
                </a:solidFill>
                <a:latin typeface="標楷體" panose="03000509000000000000" pitchFamily="65" charset="-120"/>
                <a:ea typeface="標楷體" panose="03000509000000000000" pitchFamily="65" charset="-120"/>
                <a:cs typeface="Courier New" panose="02070309020205020404" pitchFamily="49" charset="0"/>
              </a:rPr>
              <a:t>能力資賦優異，指運用心智能力產生創新及建設性之作品、發明或解決問題，具有卓越潛能或傑出表現者。</a:t>
            </a:r>
            <a:endParaRPr lang="en-US" altLang="zh-TW" sz="3200" dirty="0">
              <a:solidFill>
                <a:srgbClr val="000000"/>
              </a:solidFill>
              <a:latin typeface="標楷體" panose="03000509000000000000" pitchFamily="65" charset="-120"/>
              <a:ea typeface="標楷體" panose="03000509000000000000" pitchFamily="65" charset="-120"/>
              <a:cs typeface="Courier New" panose="02070309020205020404" pitchFamily="49" charset="0"/>
            </a:endParaRPr>
          </a:p>
          <a:p>
            <a:pPr>
              <a:buNone/>
            </a:pPr>
            <a:endParaRPr lang="en-US" altLang="zh-TW" sz="3200" b="0" dirty="0" smtClean="0">
              <a:latin typeface="標楷體" panose="03000509000000000000" pitchFamily="65" charset="-120"/>
              <a:ea typeface="標楷體" panose="03000509000000000000" pitchFamily="65" charset="-120"/>
            </a:endParaRPr>
          </a:p>
          <a:p>
            <a:endParaRPr lang="en-US" altLang="zh-TW" sz="3200" dirty="0" smtClean="0">
              <a:latin typeface="標楷體" panose="03000509000000000000" pitchFamily="65" charset="-120"/>
              <a:ea typeface="標楷體" panose="03000509000000000000" pitchFamily="65" charset="-120"/>
            </a:endParaRPr>
          </a:p>
          <a:p>
            <a:pPr>
              <a:buNone/>
            </a:pPr>
            <a:endParaRPr lang="zh-TW" altLang="en-US" sz="3200" dirty="0" smtClean="0">
              <a:latin typeface="標楷體" panose="03000509000000000000" pitchFamily="65" charset="-120"/>
              <a:ea typeface="標楷體" panose="03000509000000000000" pitchFamily="65" charset="-120"/>
            </a:endParaRPr>
          </a:p>
          <a:p>
            <a:endParaRPr lang="zh-TW" altLang="en-US" sz="3200" dirty="0" smtClean="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97205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35696" y="2708920"/>
            <a:ext cx="6589199" cy="1280890"/>
          </a:xfrm>
        </p:spPr>
        <p:txBody>
          <a:bodyPr>
            <a:normAutofit/>
          </a:bodyPr>
          <a:lstStyle/>
          <a:p>
            <a:r>
              <a:rPr lang="zh-TW" altLang="en-US" sz="4800" dirty="0">
                <a:latin typeface="標楷體" panose="03000509000000000000" pitchFamily="65" charset="-120"/>
                <a:ea typeface="標楷體" panose="03000509000000000000" pitchFamily="65" charset="-120"/>
              </a:rPr>
              <a:t>學術性向資賦優異鑑定</a:t>
            </a:r>
            <a:endParaRPr lang="zh-TW" altLang="en-US" sz="4800" dirty="0"/>
          </a:p>
        </p:txBody>
      </p:sp>
    </p:spTree>
    <p:extLst>
      <p:ext uri="{BB962C8B-B14F-4D97-AF65-F5344CB8AC3E}">
        <p14:creationId xmlns:p14="http://schemas.microsoft.com/office/powerpoint/2010/main" val="88241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23121" y="548680"/>
            <a:ext cx="7920879" cy="932682"/>
          </a:xfrm>
        </p:spPr>
        <p:txBody>
          <a:bodyPr>
            <a:normAutofit/>
          </a:bodyPr>
          <a:lstStyle/>
          <a:p>
            <a:r>
              <a:rPr lang="zh-TW" altLang="en-US" sz="4200" dirty="0" smtClean="0">
                <a:latin typeface="標楷體" panose="03000509000000000000" pitchFamily="65" charset="-120"/>
                <a:ea typeface="標楷體" panose="03000509000000000000" pitchFamily="65" charset="-120"/>
              </a:rPr>
              <a:t>申請資格</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1916832"/>
            <a:ext cx="8496944" cy="3960440"/>
          </a:xfrm>
        </p:spPr>
        <p:txBody>
          <a:bodyPr>
            <a:noAutofit/>
          </a:bodyPr>
          <a:lstStyle/>
          <a:p>
            <a:pPr lvl="0"/>
            <a:r>
              <a:rPr lang="zh-TW" altLang="zh-TW" sz="3200" dirty="0">
                <a:latin typeface="標楷體" panose="03000509000000000000" pitchFamily="65" charset="-120"/>
                <a:ea typeface="標楷體" panose="03000509000000000000" pitchFamily="65" charset="-120"/>
              </a:rPr>
              <a:t>戶籍設於</a:t>
            </a:r>
            <a:r>
              <a:rPr lang="zh-TW" altLang="zh-TW" sz="3200" dirty="0" smtClean="0">
                <a:latin typeface="標楷體" panose="03000509000000000000" pitchFamily="65" charset="-120"/>
                <a:ea typeface="標楷體" panose="03000509000000000000" pitchFamily="65" charset="-120"/>
              </a:rPr>
              <a:t>桃園市</a:t>
            </a:r>
            <a:r>
              <a:rPr lang="zh-TW" altLang="en-US" sz="3200" dirty="0" smtClean="0">
                <a:latin typeface="標楷體" panose="03000509000000000000" pitchFamily="65" charset="-120"/>
                <a:ea typeface="標楷體" panose="03000509000000000000" pitchFamily="65" charset="-120"/>
              </a:rPr>
              <a:t>之</a:t>
            </a:r>
            <a:r>
              <a:rPr lang="en-US" altLang="zh-TW" sz="3200" dirty="0" smtClean="0">
                <a:latin typeface="標楷體" panose="03000509000000000000" pitchFamily="65" charset="-120"/>
                <a:ea typeface="標楷體" panose="03000509000000000000" pitchFamily="65" charset="-120"/>
              </a:rPr>
              <a:t>107</a:t>
            </a:r>
            <a:r>
              <a:rPr lang="zh-TW" altLang="en-US" sz="3200" dirty="0" smtClean="0">
                <a:latin typeface="標楷體" panose="03000509000000000000" pitchFamily="65" charset="-120"/>
                <a:ea typeface="標楷體" panose="03000509000000000000" pitchFamily="65" charset="-120"/>
              </a:rPr>
              <a:t>學年度</a:t>
            </a:r>
            <a:r>
              <a:rPr lang="zh-TW" altLang="zh-TW" sz="3200" dirty="0" smtClean="0">
                <a:latin typeface="標楷體" panose="03000509000000000000" pitchFamily="65" charset="-120"/>
                <a:ea typeface="標楷體" panose="03000509000000000000" pitchFamily="65" charset="-120"/>
              </a:rPr>
              <a:t>公</a:t>
            </a:r>
            <a:r>
              <a:rPr lang="zh-TW" altLang="zh-TW" sz="3200" dirty="0">
                <a:latin typeface="標楷體" panose="03000509000000000000" pitchFamily="65" charset="-120"/>
                <a:ea typeface="標楷體" panose="03000509000000000000" pitchFamily="65" charset="-120"/>
              </a:rPr>
              <a:t>、私立國民小學六年級學生。</a:t>
            </a:r>
          </a:p>
          <a:p>
            <a:pPr lvl="0"/>
            <a:r>
              <a:rPr lang="zh-TW" altLang="zh-TW" sz="3200" dirty="0">
                <a:latin typeface="標楷體" panose="03000509000000000000" pitchFamily="65" charset="-120"/>
                <a:ea typeface="標楷體" panose="03000509000000000000" pitchFamily="65" charset="-120"/>
              </a:rPr>
              <a:t>具學術性向資優特質</a:t>
            </a:r>
            <a:r>
              <a:rPr lang="zh-TW"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並</a:t>
            </a:r>
            <a:r>
              <a:rPr lang="zh-TW" altLang="zh-TW" sz="3200" dirty="0" smtClean="0">
                <a:latin typeface="標楷體" panose="03000509000000000000" pitchFamily="65" charset="-120"/>
                <a:ea typeface="標楷體" panose="03000509000000000000" pitchFamily="65" charset="-120"/>
              </a:rPr>
              <a:t>於</a:t>
            </a:r>
            <a:r>
              <a:rPr lang="zh-TW" altLang="zh-TW" sz="3200" dirty="0">
                <a:latin typeface="標楷體" panose="03000509000000000000" pitchFamily="65" charset="-120"/>
                <a:ea typeface="標楷體" panose="03000509000000000000" pitchFamily="65" charset="-120"/>
              </a:rPr>
              <a:t>專長學科有優異表現者。</a:t>
            </a:r>
          </a:p>
          <a:p>
            <a:pPr lvl="0"/>
            <a:r>
              <a:rPr lang="zh-TW" altLang="en-US" sz="3200" b="1" dirty="0" smtClean="0">
                <a:latin typeface="標楷體" panose="03000509000000000000" pitchFamily="65" charset="-120"/>
                <a:ea typeface="標楷體" panose="03000509000000000000" pitchFamily="65" charset="-120"/>
              </a:rPr>
              <a:t>各類別資優鑑定可以同時報名，但因</a:t>
            </a:r>
            <a:r>
              <a:rPr lang="zh-TW" altLang="zh-TW" sz="3200" b="1" dirty="0" smtClean="0">
                <a:latin typeface="標楷體" panose="03000509000000000000" pitchFamily="65" charset="-120"/>
                <a:ea typeface="標楷體" panose="03000509000000000000" pitchFamily="65" charset="-120"/>
              </a:rPr>
              <a:t>數理</a:t>
            </a:r>
            <a:r>
              <a:rPr lang="zh-TW" altLang="zh-TW" sz="3200" b="1" dirty="0">
                <a:latin typeface="標楷體" panose="03000509000000000000" pitchFamily="65" charset="-120"/>
                <a:ea typeface="標楷體" panose="03000509000000000000" pitchFamily="65" charset="-120"/>
              </a:rPr>
              <a:t>資優類及自然科學資</a:t>
            </a:r>
            <a:r>
              <a:rPr lang="zh-TW" altLang="zh-TW" sz="3200" b="1" dirty="0" smtClean="0">
                <a:latin typeface="標楷體" panose="03000509000000000000" pitchFamily="65" charset="-120"/>
                <a:ea typeface="標楷體" panose="03000509000000000000" pitchFamily="65" charset="-120"/>
              </a:rPr>
              <a:t>優</a:t>
            </a:r>
            <a:r>
              <a:rPr lang="zh-TW" altLang="en-US" sz="3200" b="1" dirty="0" smtClean="0">
                <a:latin typeface="標楷體" panose="03000509000000000000" pitchFamily="65" charset="-120"/>
                <a:ea typeface="標楷體" panose="03000509000000000000" pitchFamily="65" charset="-120"/>
              </a:rPr>
              <a:t>類特質相近，故兩者</a:t>
            </a:r>
            <a:r>
              <a:rPr lang="zh-TW" altLang="zh-TW" sz="3200" b="1" dirty="0" smtClean="0">
                <a:latin typeface="標楷體" panose="03000509000000000000" pitchFamily="65" charset="-120"/>
                <a:ea typeface="標楷體" panose="03000509000000000000" pitchFamily="65" charset="-120"/>
              </a:rPr>
              <a:t>僅</a:t>
            </a:r>
            <a:r>
              <a:rPr lang="zh-TW" altLang="zh-TW" sz="3200" b="1" dirty="0">
                <a:latin typeface="標楷體" panose="03000509000000000000" pitchFamily="65" charset="-120"/>
                <a:ea typeface="標楷體" panose="03000509000000000000" pitchFamily="65" charset="-120"/>
              </a:rPr>
              <a:t>能擇一</a:t>
            </a:r>
            <a:r>
              <a:rPr lang="zh-TW" altLang="zh-TW" sz="3200" b="1" dirty="0" smtClean="0">
                <a:latin typeface="標楷體" panose="03000509000000000000" pitchFamily="65" charset="-120"/>
                <a:ea typeface="標楷體" panose="03000509000000000000" pitchFamily="65" charset="-120"/>
              </a:rPr>
              <a:t>類</a:t>
            </a:r>
            <a:r>
              <a:rPr lang="zh-TW" altLang="en-US" sz="3200" b="1" dirty="0" smtClean="0">
                <a:latin typeface="標楷體" panose="03000509000000000000" pitchFamily="65" charset="-120"/>
                <a:ea typeface="標楷體" panose="03000509000000000000" pitchFamily="65" charset="-120"/>
              </a:rPr>
              <a:t>報考。</a:t>
            </a:r>
            <a:r>
              <a:rPr lang="zh-TW" altLang="en-US" sz="3200" b="0" dirty="0" smtClean="0">
                <a:latin typeface="標楷體" panose="03000509000000000000" pitchFamily="65" charset="-120"/>
                <a:ea typeface="標楷體" panose="03000509000000000000" pitchFamily="65" charset="-120"/>
              </a:rPr>
              <a:t>   </a:t>
            </a:r>
            <a:endParaRPr lang="en-US" altLang="zh-TW" sz="3200" b="0" dirty="0" smtClean="0">
              <a:latin typeface="標楷體" panose="03000509000000000000" pitchFamily="65" charset="-120"/>
              <a:ea typeface="標楷體" panose="03000509000000000000" pitchFamily="65" charset="-120"/>
            </a:endParaRPr>
          </a:p>
          <a:p>
            <a:pPr>
              <a:buNone/>
            </a:pPr>
            <a:r>
              <a:rPr lang="zh-TW" altLang="en-US" sz="3200" b="0" dirty="0" smtClean="0">
                <a:latin typeface="標楷體" panose="03000509000000000000" pitchFamily="65" charset="-120"/>
                <a:ea typeface="標楷體" panose="03000509000000000000" pitchFamily="65" charset="-120"/>
              </a:rPr>
              <a:t>  </a:t>
            </a:r>
            <a:endParaRPr lang="en-US" altLang="zh-TW" sz="3200" dirty="0" smtClean="0">
              <a:latin typeface="標楷體" panose="03000509000000000000" pitchFamily="65" charset="-120"/>
              <a:ea typeface="標楷體" panose="03000509000000000000" pitchFamily="65" charset="-120"/>
            </a:endParaRPr>
          </a:p>
          <a:p>
            <a:pPr>
              <a:buNone/>
            </a:pPr>
            <a:endParaRPr lang="zh-TW" altLang="en-US" sz="3200" dirty="0" smtClean="0">
              <a:latin typeface="標楷體" panose="03000509000000000000" pitchFamily="65" charset="-120"/>
              <a:ea typeface="標楷體" panose="03000509000000000000" pitchFamily="65" charset="-120"/>
            </a:endParaRPr>
          </a:p>
          <a:p>
            <a:endParaRPr lang="zh-TW" altLang="en-US" sz="3200" dirty="0" smtClean="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9" y="624110"/>
            <a:ext cx="7992888" cy="1280890"/>
          </a:xfrm>
        </p:spPr>
        <p:txBody>
          <a:bodyPr>
            <a:noAutofit/>
          </a:bodyPr>
          <a:lstStyle/>
          <a:p>
            <a:r>
              <a:rPr lang="zh-TW" altLang="en-US" sz="4200" dirty="0" smtClean="0">
                <a:latin typeface="標楷體" panose="03000509000000000000" pitchFamily="65" charset="-120"/>
                <a:ea typeface="標楷體" panose="03000509000000000000" pitchFamily="65" charset="-120"/>
              </a:rPr>
              <a:t>鑑定流程</a:t>
            </a:r>
            <a:r>
              <a:rPr lang="en-US" altLang="zh-TW" sz="4200" dirty="0">
                <a:latin typeface="標楷體" panose="03000509000000000000" pitchFamily="65" charset="-120"/>
                <a:ea typeface="標楷體" panose="03000509000000000000" pitchFamily="65" charset="-120"/>
              </a:rPr>
              <a:t>1</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20570" y="1905000"/>
            <a:ext cx="7567854" cy="4335353"/>
          </a:xfrm>
        </p:spPr>
        <p:txBody>
          <a:bodyPr>
            <a:normAutofit/>
          </a:bodyPr>
          <a:lstStyle/>
          <a:p>
            <a:endParaRPr lang="en-US" altLang="zh-TW" b="0" dirty="0" smtClean="0">
              <a:latin typeface="微軟正黑體" pitchFamily="34" charset="-120"/>
              <a:ea typeface="微軟正黑體" pitchFamily="34" charset="-120"/>
            </a:endParaRPr>
          </a:p>
          <a:p>
            <a:pPr>
              <a:buNone/>
            </a:pPr>
            <a:r>
              <a:rPr lang="zh-TW" altLang="en-US" b="0" dirty="0" smtClean="0">
                <a:latin typeface="微軟正黑體" pitchFamily="34" charset="-120"/>
                <a:ea typeface="微軟正黑體" pitchFamily="34" charset="-120"/>
              </a:rPr>
              <a:t>   </a:t>
            </a:r>
            <a:endParaRPr lang="en-US" altLang="zh-TW" b="0"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pPr>
              <a:buNone/>
            </a:pPr>
            <a:endParaRPr lang="zh-TW" altLang="en-US" dirty="0" smtClean="0">
              <a:latin typeface="微軟正黑體" pitchFamily="34" charset="-120"/>
              <a:ea typeface="微軟正黑體" pitchFamily="34" charset="-120"/>
            </a:endParaRPr>
          </a:p>
          <a:p>
            <a:endParaRPr lang="zh-TW" altLang="en-US" dirty="0" smtClean="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p:txBody>
      </p:sp>
      <p:sp>
        <p:nvSpPr>
          <p:cNvPr id="9" name="Text Box 29"/>
          <p:cNvSpPr txBox="1">
            <a:spLocks noChangeArrowheads="1"/>
          </p:cNvSpPr>
          <p:nvPr/>
        </p:nvSpPr>
        <p:spPr bwMode="auto">
          <a:xfrm>
            <a:off x="4644008" y="1340768"/>
            <a:ext cx="4267200" cy="523220"/>
          </a:xfrm>
          <a:prstGeom prst="rect">
            <a:avLst/>
          </a:prstGeom>
          <a:noFill/>
          <a:ln w="9525">
            <a:noFill/>
            <a:miter lim="800000"/>
            <a:headEnd/>
            <a:tailEnd/>
          </a:ln>
          <a:effectLst/>
        </p:spPr>
        <p:txBody>
          <a:bodyPr>
            <a:spAutoFit/>
          </a:bodyPr>
          <a:lstStyle/>
          <a:p>
            <a:r>
              <a:rPr lang="zh-TW" altLang="en-US" sz="2800" b="1" dirty="0" smtClean="0">
                <a:solidFill>
                  <a:srgbClr val="232C12"/>
                </a:solidFill>
                <a:latin typeface="標楷體" pitchFamily="65" charset="-120"/>
                <a:ea typeface="標楷體" pitchFamily="65" charset="-120"/>
              </a:rPr>
              <a:t>管道一：書面審查</a:t>
            </a:r>
            <a:r>
              <a:rPr lang="zh-TW" altLang="en-US" sz="2400" b="1" dirty="0" smtClean="0">
                <a:solidFill>
                  <a:srgbClr val="232C12"/>
                </a:solidFill>
                <a:latin typeface="標楷體" pitchFamily="65" charset="-120"/>
                <a:ea typeface="標楷體" pitchFamily="65" charset="-120"/>
              </a:rPr>
              <a:t> </a:t>
            </a:r>
          </a:p>
        </p:txBody>
      </p:sp>
      <p:grpSp>
        <p:nvGrpSpPr>
          <p:cNvPr id="5" name="群組 4"/>
          <p:cNvGrpSpPr/>
          <p:nvPr/>
        </p:nvGrpSpPr>
        <p:grpSpPr>
          <a:xfrm>
            <a:off x="827584" y="2596242"/>
            <a:ext cx="7416823" cy="3271970"/>
            <a:chOff x="420902" y="1987810"/>
            <a:chExt cx="8639651" cy="4110207"/>
          </a:xfrm>
        </p:grpSpPr>
        <p:sp>
          <p:nvSpPr>
            <p:cNvPr id="6" name="手繪多邊形 5"/>
            <p:cNvSpPr/>
            <p:nvPr/>
          </p:nvSpPr>
          <p:spPr>
            <a:xfrm>
              <a:off x="420902" y="2027899"/>
              <a:ext cx="3164513" cy="1029714"/>
            </a:xfrm>
            <a:custGeom>
              <a:avLst/>
              <a:gdLst>
                <a:gd name="connsiteX0" fmla="*/ 0 w 2957005"/>
                <a:gd name="connsiteY0" fmla="*/ 102971 h 1029714"/>
                <a:gd name="connsiteX1" fmla="*/ 102971 w 2957005"/>
                <a:gd name="connsiteY1" fmla="*/ 0 h 1029714"/>
                <a:gd name="connsiteX2" fmla="*/ 2854034 w 2957005"/>
                <a:gd name="connsiteY2" fmla="*/ 0 h 1029714"/>
                <a:gd name="connsiteX3" fmla="*/ 2957005 w 2957005"/>
                <a:gd name="connsiteY3" fmla="*/ 102971 h 1029714"/>
                <a:gd name="connsiteX4" fmla="*/ 2957005 w 2957005"/>
                <a:gd name="connsiteY4" fmla="*/ 926743 h 1029714"/>
                <a:gd name="connsiteX5" fmla="*/ 2854034 w 2957005"/>
                <a:gd name="connsiteY5" fmla="*/ 1029714 h 1029714"/>
                <a:gd name="connsiteX6" fmla="*/ 102971 w 2957005"/>
                <a:gd name="connsiteY6" fmla="*/ 1029714 h 1029714"/>
                <a:gd name="connsiteX7" fmla="*/ 0 w 2957005"/>
                <a:gd name="connsiteY7" fmla="*/ 926743 h 1029714"/>
                <a:gd name="connsiteX8" fmla="*/ 0 w 2957005"/>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005" h="1029714">
                  <a:moveTo>
                    <a:pt x="0" y="102971"/>
                  </a:moveTo>
                  <a:cubicBezTo>
                    <a:pt x="0" y="46102"/>
                    <a:pt x="46102" y="0"/>
                    <a:pt x="102971" y="0"/>
                  </a:cubicBezTo>
                  <a:lnTo>
                    <a:pt x="2854034" y="0"/>
                  </a:lnTo>
                  <a:cubicBezTo>
                    <a:pt x="2910903" y="0"/>
                    <a:pt x="2957005" y="46102"/>
                    <a:pt x="2957005" y="102971"/>
                  </a:cubicBezTo>
                  <a:lnTo>
                    <a:pt x="2957005" y="926743"/>
                  </a:lnTo>
                  <a:cubicBezTo>
                    <a:pt x="2957005" y="983612"/>
                    <a:pt x="2910903" y="1029714"/>
                    <a:pt x="2854034" y="1029714"/>
                  </a:cubicBezTo>
                  <a:lnTo>
                    <a:pt x="102971" y="1029714"/>
                  </a:lnTo>
                  <a:cubicBezTo>
                    <a:pt x="46102" y="1029714"/>
                    <a:pt x="0" y="983612"/>
                    <a:pt x="0" y="926743"/>
                  </a:cubicBezTo>
                  <a:lnTo>
                    <a:pt x="0" y="10297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6839" tIns="136839" rIns="745239" bIns="136839"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標楷體" panose="03000509000000000000" pitchFamily="65" charset="-120"/>
                  <a:ea typeface="標楷體" panose="03000509000000000000" pitchFamily="65" charset="-120"/>
                </a:rPr>
                <a:t>書面審查</a:t>
              </a:r>
              <a:endParaRPr lang="zh-TW" altLang="en-US" sz="2800" b="1" kern="1200" dirty="0">
                <a:latin typeface="標楷體" panose="03000509000000000000" pitchFamily="65" charset="-120"/>
                <a:ea typeface="標楷體" panose="03000509000000000000" pitchFamily="65" charset="-120"/>
              </a:endParaRPr>
            </a:p>
          </p:txBody>
        </p:sp>
        <p:sp>
          <p:nvSpPr>
            <p:cNvPr id="7" name="手繪多邊形 6"/>
            <p:cNvSpPr/>
            <p:nvPr/>
          </p:nvSpPr>
          <p:spPr>
            <a:xfrm>
              <a:off x="582453" y="5068303"/>
              <a:ext cx="3002961" cy="1029714"/>
            </a:xfrm>
            <a:custGeom>
              <a:avLst/>
              <a:gdLst>
                <a:gd name="connsiteX0" fmla="*/ 0 w 3002961"/>
                <a:gd name="connsiteY0" fmla="*/ 102971 h 1029714"/>
                <a:gd name="connsiteX1" fmla="*/ 102971 w 3002961"/>
                <a:gd name="connsiteY1" fmla="*/ 0 h 1029714"/>
                <a:gd name="connsiteX2" fmla="*/ 2899990 w 3002961"/>
                <a:gd name="connsiteY2" fmla="*/ 0 h 1029714"/>
                <a:gd name="connsiteX3" fmla="*/ 3002961 w 3002961"/>
                <a:gd name="connsiteY3" fmla="*/ 102971 h 1029714"/>
                <a:gd name="connsiteX4" fmla="*/ 3002961 w 3002961"/>
                <a:gd name="connsiteY4" fmla="*/ 926743 h 1029714"/>
                <a:gd name="connsiteX5" fmla="*/ 2899990 w 3002961"/>
                <a:gd name="connsiteY5" fmla="*/ 1029714 h 1029714"/>
                <a:gd name="connsiteX6" fmla="*/ 102971 w 3002961"/>
                <a:gd name="connsiteY6" fmla="*/ 1029714 h 1029714"/>
                <a:gd name="connsiteX7" fmla="*/ 0 w 3002961"/>
                <a:gd name="connsiteY7" fmla="*/ 926743 h 1029714"/>
                <a:gd name="connsiteX8" fmla="*/ 0 w 3002961"/>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961" h="1029714">
                  <a:moveTo>
                    <a:pt x="0" y="102971"/>
                  </a:moveTo>
                  <a:cubicBezTo>
                    <a:pt x="0" y="46102"/>
                    <a:pt x="46102" y="0"/>
                    <a:pt x="102971" y="0"/>
                  </a:cubicBezTo>
                  <a:lnTo>
                    <a:pt x="2899990" y="0"/>
                  </a:lnTo>
                  <a:cubicBezTo>
                    <a:pt x="2956859" y="0"/>
                    <a:pt x="3002961" y="46102"/>
                    <a:pt x="3002961" y="102971"/>
                  </a:cubicBezTo>
                  <a:lnTo>
                    <a:pt x="3002961" y="926743"/>
                  </a:lnTo>
                  <a:cubicBezTo>
                    <a:pt x="3002961" y="983612"/>
                    <a:pt x="2956859" y="1029714"/>
                    <a:pt x="2899990" y="1029714"/>
                  </a:cubicBezTo>
                  <a:lnTo>
                    <a:pt x="102971" y="1029714"/>
                  </a:lnTo>
                  <a:cubicBezTo>
                    <a:pt x="46102" y="1029714"/>
                    <a:pt x="0" y="983612"/>
                    <a:pt x="0" y="926743"/>
                  </a:cubicBezTo>
                  <a:lnTo>
                    <a:pt x="0" y="102971"/>
                  </a:lnTo>
                  <a:close/>
                </a:path>
              </a:pathLst>
            </a:custGeom>
          </p:spPr>
          <p:style>
            <a:lnRef idx="2">
              <a:schemeClr val="lt1">
                <a:hueOff val="0"/>
                <a:satOff val="0"/>
                <a:lumOff val="0"/>
                <a:alphaOff val="0"/>
              </a:schemeClr>
            </a:lnRef>
            <a:fillRef idx="1">
              <a:schemeClr val="accent4">
                <a:hueOff val="-164204"/>
                <a:satOff val="4903"/>
                <a:lumOff val="1895"/>
                <a:alphaOff val="0"/>
              </a:schemeClr>
            </a:fillRef>
            <a:effectRef idx="0">
              <a:schemeClr val="accent4">
                <a:hueOff val="-164204"/>
                <a:satOff val="4903"/>
                <a:lumOff val="1895"/>
                <a:alphaOff val="0"/>
              </a:schemeClr>
            </a:effectRef>
            <a:fontRef idx="minor">
              <a:schemeClr val="lt1"/>
            </a:fontRef>
          </p:style>
          <p:txBody>
            <a:bodyPr spcFirstLastPara="0" vert="horz" wrap="square" lIns="136839" tIns="136839" rIns="751781" bIns="136839"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標楷體" panose="03000509000000000000" pitchFamily="65" charset="-120"/>
                  <a:ea typeface="標楷體" panose="03000509000000000000" pitchFamily="65" charset="-120"/>
                </a:rPr>
                <a:t>綜合研判</a:t>
              </a:r>
              <a:endParaRPr lang="zh-TW" altLang="en-US" sz="2800" b="1" kern="1200" dirty="0">
                <a:latin typeface="標楷體" panose="03000509000000000000" pitchFamily="65" charset="-120"/>
                <a:ea typeface="標楷體" panose="03000509000000000000" pitchFamily="65" charset="-120"/>
              </a:endParaRPr>
            </a:p>
          </p:txBody>
        </p:sp>
        <p:sp>
          <p:nvSpPr>
            <p:cNvPr id="10" name="手繪多邊形 9"/>
            <p:cNvSpPr/>
            <p:nvPr/>
          </p:nvSpPr>
          <p:spPr>
            <a:xfrm>
              <a:off x="4729450" y="1987810"/>
              <a:ext cx="4331103" cy="1029714"/>
            </a:xfrm>
            <a:custGeom>
              <a:avLst/>
              <a:gdLst>
                <a:gd name="connsiteX0" fmla="*/ 0 w 3078780"/>
                <a:gd name="connsiteY0" fmla="*/ 102971 h 1029714"/>
                <a:gd name="connsiteX1" fmla="*/ 102971 w 3078780"/>
                <a:gd name="connsiteY1" fmla="*/ 0 h 1029714"/>
                <a:gd name="connsiteX2" fmla="*/ 2975809 w 3078780"/>
                <a:gd name="connsiteY2" fmla="*/ 0 h 1029714"/>
                <a:gd name="connsiteX3" fmla="*/ 3078780 w 3078780"/>
                <a:gd name="connsiteY3" fmla="*/ 102971 h 1029714"/>
                <a:gd name="connsiteX4" fmla="*/ 3078780 w 3078780"/>
                <a:gd name="connsiteY4" fmla="*/ 926743 h 1029714"/>
                <a:gd name="connsiteX5" fmla="*/ 2975809 w 3078780"/>
                <a:gd name="connsiteY5" fmla="*/ 1029714 h 1029714"/>
                <a:gd name="connsiteX6" fmla="*/ 102971 w 3078780"/>
                <a:gd name="connsiteY6" fmla="*/ 1029714 h 1029714"/>
                <a:gd name="connsiteX7" fmla="*/ 0 w 3078780"/>
                <a:gd name="connsiteY7" fmla="*/ 926743 h 1029714"/>
                <a:gd name="connsiteX8" fmla="*/ 0 w 3078780"/>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8780" h="1029714">
                  <a:moveTo>
                    <a:pt x="0" y="102971"/>
                  </a:moveTo>
                  <a:cubicBezTo>
                    <a:pt x="0" y="46102"/>
                    <a:pt x="46102" y="0"/>
                    <a:pt x="102971" y="0"/>
                  </a:cubicBezTo>
                  <a:lnTo>
                    <a:pt x="2975809" y="0"/>
                  </a:lnTo>
                  <a:cubicBezTo>
                    <a:pt x="3032678" y="0"/>
                    <a:pt x="3078780" y="46102"/>
                    <a:pt x="3078780" y="102971"/>
                  </a:cubicBezTo>
                  <a:lnTo>
                    <a:pt x="3078780" y="926743"/>
                  </a:lnTo>
                  <a:cubicBezTo>
                    <a:pt x="3078780" y="983612"/>
                    <a:pt x="3032678" y="1029714"/>
                    <a:pt x="2975809" y="1029714"/>
                  </a:cubicBezTo>
                  <a:lnTo>
                    <a:pt x="102971" y="1029714"/>
                  </a:lnTo>
                  <a:cubicBezTo>
                    <a:pt x="46102" y="1029714"/>
                    <a:pt x="0" y="983612"/>
                    <a:pt x="0" y="926743"/>
                  </a:cubicBezTo>
                  <a:lnTo>
                    <a:pt x="0" y="102971"/>
                  </a:lnTo>
                  <a:close/>
                </a:path>
              </a:pathLst>
            </a:custGeom>
          </p:spPr>
          <p:style>
            <a:lnRef idx="2">
              <a:schemeClr val="lt1">
                <a:hueOff val="0"/>
                <a:satOff val="0"/>
                <a:lumOff val="0"/>
                <a:alphaOff val="0"/>
              </a:schemeClr>
            </a:lnRef>
            <a:fillRef idx="1">
              <a:schemeClr val="accent4">
                <a:hueOff val="-492612"/>
                <a:satOff val="14709"/>
                <a:lumOff val="5686"/>
                <a:alphaOff val="0"/>
              </a:schemeClr>
            </a:fillRef>
            <a:effectRef idx="0">
              <a:schemeClr val="accent4">
                <a:hueOff val="-492612"/>
                <a:satOff val="14709"/>
                <a:lumOff val="5686"/>
                <a:alphaOff val="0"/>
              </a:schemeClr>
            </a:effectRef>
            <a:fontRef idx="minor">
              <a:schemeClr val="lt1"/>
            </a:fontRef>
          </p:style>
          <p:txBody>
            <a:bodyPr spcFirstLastPara="0" vert="horz" wrap="square" lIns="136839" tIns="136839" rIns="767307" bIns="136839"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標楷體" panose="03000509000000000000" pitchFamily="65" charset="-120"/>
                  <a:ea typeface="標楷體" panose="03000509000000000000" pitchFamily="65" charset="-120"/>
                </a:rPr>
                <a:t>管道二：性向及成就測驗</a:t>
              </a:r>
              <a:endParaRPr lang="zh-TW" altLang="en-US" sz="2800" b="1" kern="1200" dirty="0">
                <a:latin typeface="標楷體" panose="03000509000000000000" pitchFamily="65" charset="-120"/>
                <a:ea typeface="標楷體" panose="03000509000000000000" pitchFamily="65" charset="-120"/>
              </a:endParaRPr>
            </a:p>
          </p:txBody>
        </p:sp>
        <p:sp>
          <p:nvSpPr>
            <p:cNvPr id="13" name="手繪多邊形 12"/>
            <p:cNvSpPr/>
            <p:nvPr/>
          </p:nvSpPr>
          <p:spPr>
            <a:xfrm>
              <a:off x="1638500" y="3057613"/>
              <a:ext cx="890864" cy="2026297"/>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6004" tIns="35560" rIns="236004" bIns="256049" numCol="1" spcCol="1270" anchor="ctr" anchorCtr="0">
              <a:noAutofit/>
            </a:bodyPr>
            <a:lstStyle/>
            <a:p>
              <a:pPr lvl="0" algn="ctr" defTabSz="1244600">
                <a:lnSpc>
                  <a:spcPct val="90000"/>
                </a:lnSpc>
                <a:spcBef>
                  <a:spcPct val="0"/>
                </a:spcBef>
                <a:spcAft>
                  <a:spcPct val="35000"/>
                </a:spcAft>
              </a:pPr>
              <a:endParaRPr lang="zh-TW" altLang="en-US" sz="2800" b="1" kern="1200">
                <a:latin typeface="微軟正黑體" pitchFamily="34" charset="-120"/>
                <a:ea typeface="微軟正黑體" pitchFamily="34" charset="-120"/>
              </a:endParaRPr>
            </a:p>
          </p:txBody>
        </p:sp>
        <p:sp>
          <p:nvSpPr>
            <p:cNvPr id="16" name="手繪多邊形 15"/>
            <p:cNvSpPr/>
            <p:nvPr/>
          </p:nvSpPr>
          <p:spPr>
            <a:xfrm rot="16200000">
              <a:off x="3786860" y="1720031"/>
              <a:ext cx="781524" cy="1689537"/>
            </a:xfrm>
            <a:custGeom>
              <a:avLst/>
              <a:gdLst>
                <a:gd name="connsiteX0" fmla="*/ 0 w 781524"/>
                <a:gd name="connsiteY0" fmla="*/ 491917 h 843603"/>
                <a:gd name="connsiteX1" fmla="*/ 175843 w 781524"/>
                <a:gd name="connsiteY1" fmla="*/ 491917 h 843603"/>
                <a:gd name="connsiteX2" fmla="*/ 175843 w 781524"/>
                <a:gd name="connsiteY2" fmla="*/ 0 h 843603"/>
                <a:gd name="connsiteX3" fmla="*/ 605681 w 781524"/>
                <a:gd name="connsiteY3" fmla="*/ 0 h 843603"/>
                <a:gd name="connsiteX4" fmla="*/ 605681 w 781524"/>
                <a:gd name="connsiteY4" fmla="*/ 491917 h 843603"/>
                <a:gd name="connsiteX5" fmla="*/ 781524 w 781524"/>
                <a:gd name="connsiteY5" fmla="*/ 491917 h 843603"/>
                <a:gd name="connsiteX6" fmla="*/ 390762 w 781524"/>
                <a:gd name="connsiteY6" fmla="*/ 843603 h 843603"/>
                <a:gd name="connsiteX7" fmla="*/ 0 w 781524"/>
                <a:gd name="connsiteY7" fmla="*/ 491917 h 8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524" h="843603">
                  <a:moveTo>
                    <a:pt x="0" y="491917"/>
                  </a:moveTo>
                  <a:lnTo>
                    <a:pt x="175843" y="491917"/>
                  </a:lnTo>
                  <a:lnTo>
                    <a:pt x="175843" y="0"/>
                  </a:lnTo>
                  <a:lnTo>
                    <a:pt x="605681" y="0"/>
                  </a:lnTo>
                  <a:lnTo>
                    <a:pt x="605681" y="491917"/>
                  </a:lnTo>
                  <a:lnTo>
                    <a:pt x="781524" y="491917"/>
                  </a:lnTo>
                  <a:lnTo>
                    <a:pt x="390762" y="843603"/>
                  </a:lnTo>
                  <a:lnTo>
                    <a:pt x="0" y="491917"/>
                  </a:lnTo>
                  <a:close/>
                </a:path>
              </a:pathLst>
            </a:custGeom>
          </p:spPr>
          <p:style>
            <a:lnRef idx="2">
              <a:schemeClr val="accent4">
                <a:tint val="40000"/>
                <a:alpha val="90000"/>
                <a:hueOff val="-432218"/>
                <a:satOff val="13750"/>
                <a:lumOff val="1568"/>
                <a:alphaOff val="0"/>
              </a:schemeClr>
            </a:lnRef>
            <a:fillRef idx="1">
              <a:schemeClr val="accent4">
                <a:tint val="40000"/>
                <a:alpha val="90000"/>
                <a:hueOff val="-432218"/>
                <a:satOff val="13750"/>
                <a:lumOff val="1568"/>
                <a:alphaOff val="0"/>
              </a:schemeClr>
            </a:fillRef>
            <a:effectRef idx="0">
              <a:schemeClr val="accent4">
                <a:tint val="40000"/>
                <a:alpha val="90000"/>
                <a:hueOff val="-432218"/>
                <a:satOff val="13750"/>
                <a:lumOff val="1568"/>
                <a:alphaOff val="0"/>
              </a:schemeClr>
            </a:effectRef>
            <a:fontRef idx="minor">
              <a:schemeClr val="dk1">
                <a:hueOff val="0"/>
                <a:satOff val="0"/>
                <a:lumOff val="0"/>
                <a:alphaOff val="0"/>
              </a:schemeClr>
            </a:fontRef>
          </p:style>
          <p:txBody>
            <a:bodyPr spcFirstLastPara="0" vert="horz" wrap="square" lIns="211402" tIns="35559" rIns="211403" bIns="228987" numCol="1" spcCol="1270" anchor="ctr" anchorCtr="0">
              <a:noAutofit/>
            </a:bodyPr>
            <a:lstStyle/>
            <a:p>
              <a:pPr lvl="0" algn="ctr" defTabSz="1244600">
                <a:lnSpc>
                  <a:spcPct val="90000"/>
                </a:lnSpc>
                <a:spcBef>
                  <a:spcPct val="0"/>
                </a:spcBef>
                <a:spcAft>
                  <a:spcPct val="35000"/>
                </a:spcAft>
              </a:pPr>
              <a:endParaRPr lang="zh-TW" altLang="en-US" sz="2800" b="1" kern="1200">
                <a:latin typeface="微軟正黑體" pitchFamily="34" charset="-120"/>
                <a:ea typeface="微軟正黑體" pitchFamily="34" charset="-120"/>
              </a:endParaRPr>
            </a:p>
          </p:txBody>
        </p:sp>
      </p:grpSp>
      <p:sp>
        <p:nvSpPr>
          <p:cNvPr id="12" name="文字方塊 11"/>
          <p:cNvSpPr txBox="1"/>
          <p:nvPr/>
        </p:nvSpPr>
        <p:spPr>
          <a:xfrm>
            <a:off x="1927732" y="3429000"/>
            <a:ext cx="615553" cy="1368152"/>
          </a:xfrm>
          <a:prstGeom prst="rect">
            <a:avLst/>
          </a:prstGeom>
          <a:noFill/>
        </p:spPr>
        <p:txBody>
          <a:bodyPr vert="eaVert" wrap="square" rtlCol="0">
            <a:spAutoFit/>
          </a:bodyPr>
          <a:lstStyle/>
          <a:p>
            <a:r>
              <a:rPr lang="zh-TW" altLang="en-US" sz="2800" dirty="0" smtClean="0">
                <a:latin typeface="標楷體" pitchFamily="65" charset="-120"/>
                <a:ea typeface="標楷體" pitchFamily="65" charset="-120"/>
              </a:rPr>
              <a:t>通  過</a:t>
            </a:r>
            <a:endParaRPr lang="zh-TW" altLang="en-US" sz="2800" dirty="0">
              <a:latin typeface="標楷體" pitchFamily="65" charset="-120"/>
              <a:ea typeface="標楷體" pitchFamily="65" charset="-120"/>
            </a:endParaRPr>
          </a:p>
        </p:txBody>
      </p:sp>
      <p:sp>
        <p:nvSpPr>
          <p:cNvPr id="14" name="文字方塊 13"/>
          <p:cNvSpPr txBox="1"/>
          <p:nvPr/>
        </p:nvSpPr>
        <p:spPr>
          <a:xfrm>
            <a:off x="3327387" y="2744489"/>
            <a:ext cx="1291223" cy="523220"/>
          </a:xfrm>
          <a:prstGeom prst="rect">
            <a:avLst/>
          </a:prstGeom>
          <a:noFill/>
        </p:spPr>
        <p:txBody>
          <a:bodyPr wrap="square" rtlCol="0">
            <a:spAutoFit/>
          </a:bodyPr>
          <a:lstStyle/>
          <a:p>
            <a:r>
              <a:rPr lang="zh-TW" altLang="en-US" sz="2800" dirty="0" smtClean="0">
                <a:latin typeface="標楷體" pitchFamily="65" charset="-120"/>
                <a:ea typeface="標楷體" pitchFamily="65" charset="-120"/>
              </a:rPr>
              <a:t>未通過</a:t>
            </a:r>
            <a:endParaRPr lang="zh-TW" altLang="en-US" sz="2800" dirty="0">
              <a:latin typeface="標楷體" pitchFamily="65" charset="-120"/>
              <a:ea typeface="標楷體" pitchFamily="65" charset="-120"/>
            </a:endParaRPr>
          </a:p>
        </p:txBody>
      </p:sp>
      <p:sp>
        <p:nvSpPr>
          <p:cNvPr id="15" name="手繪多邊形 14"/>
          <p:cNvSpPr/>
          <p:nvPr/>
        </p:nvSpPr>
        <p:spPr>
          <a:xfrm>
            <a:off x="827584" y="1489209"/>
            <a:ext cx="2716617" cy="819714"/>
          </a:xfrm>
          <a:custGeom>
            <a:avLst/>
            <a:gdLst>
              <a:gd name="connsiteX0" fmla="*/ 0 w 2957005"/>
              <a:gd name="connsiteY0" fmla="*/ 102971 h 1029714"/>
              <a:gd name="connsiteX1" fmla="*/ 102971 w 2957005"/>
              <a:gd name="connsiteY1" fmla="*/ 0 h 1029714"/>
              <a:gd name="connsiteX2" fmla="*/ 2854034 w 2957005"/>
              <a:gd name="connsiteY2" fmla="*/ 0 h 1029714"/>
              <a:gd name="connsiteX3" fmla="*/ 2957005 w 2957005"/>
              <a:gd name="connsiteY3" fmla="*/ 102971 h 1029714"/>
              <a:gd name="connsiteX4" fmla="*/ 2957005 w 2957005"/>
              <a:gd name="connsiteY4" fmla="*/ 926743 h 1029714"/>
              <a:gd name="connsiteX5" fmla="*/ 2854034 w 2957005"/>
              <a:gd name="connsiteY5" fmla="*/ 1029714 h 1029714"/>
              <a:gd name="connsiteX6" fmla="*/ 102971 w 2957005"/>
              <a:gd name="connsiteY6" fmla="*/ 1029714 h 1029714"/>
              <a:gd name="connsiteX7" fmla="*/ 0 w 2957005"/>
              <a:gd name="connsiteY7" fmla="*/ 926743 h 1029714"/>
              <a:gd name="connsiteX8" fmla="*/ 0 w 2957005"/>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005" h="1029714">
                <a:moveTo>
                  <a:pt x="0" y="102971"/>
                </a:moveTo>
                <a:cubicBezTo>
                  <a:pt x="0" y="46102"/>
                  <a:pt x="46102" y="0"/>
                  <a:pt x="102971" y="0"/>
                </a:cubicBezTo>
                <a:lnTo>
                  <a:pt x="2854034" y="0"/>
                </a:lnTo>
                <a:cubicBezTo>
                  <a:pt x="2910903" y="0"/>
                  <a:pt x="2957005" y="46102"/>
                  <a:pt x="2957005" y="102971"/>
                </a:cubicBezTo>
                <a:lnTo>
                  <a:pt x="2957005" y="926743"/>
                </a:lnTo>
                <a:cubicBezTo>
                  <a:pt x="2957005" y="983612"/>
                  <a:pt x="2910903" y="1029714"/>
                  <a:pt x="2854034" y="1029714"/>
                </a:cubicBezTo>
                <a:lnTo>
                  <a:pt x="102971" y="1029714"/>
                </a:lnTo>
                <a:cubicBezTo>
                  <a:pt x="46102" y="1029714"/>
                  <a:pt x="0" y="983612"/>
                  <a:pt x="0" y="926743"/>
                </a:cubicBezTo>
                <a:lnTo>
                  <a:pt x="0" y="10297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6839" tIns="136839" rIns="745239" bIns="136839"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標楷體" panose="03000509000000000000" pitchFamily="65" charset="-120"/>
                <a:ea typeface="標楷體" panose="03000509000000000000" pitchFamily="65" charset="-120"/>
              </a:rPr>
              <a:t>觀察、推薦</a:t>
            </a:r>
            <a:endParaRPr lang="zh-TW" altLang="en-US" sz="2800" b="1" kern="1200" dirty="0">
              <a:latin typeface="標楷體" panose="03000509000000000000" pitchFamily="65" charset="-120"/>
              <a:ea typeface="標楷體" panose="03000509000000000000" pitchFamily="65" charset="-120"/>
            </a:endParaRPr>
          </a:p>
        </p:txBody>
      </p:sp>
      <p:sp>
        <p:nvSpPr>
          <p:cNvPr id="18" name="手繪多邊形 17"/>
          <p:cNvSpPr/>
          <p:nvPr/>
        </p:nvSpPr>
        <p:spPr>
          <a:xfrm>
            <a:off x="1927732" y="2204864"/>
            <a:ext cx="615553" cy="539625"/>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6004" tIns="35560" rIns="236004" bIns="256049" numCol="1" spcCol="1270" anchor="ctr" anchorCtr="0">
            <a:noAutofit/>
          </a:bodyPr>
          <a:lstStyle/>
          <a:p>
            <a:pPr lvl="0" algn="ctr" defTabSz="1244600">
              <a:lnSpc>
                <a:spcPct val="90000"/>
              </a:lnSpc>
              <a:spcBef>
                <a:spcPct val="0"/>
              </a:spcBef>
              <a:spcAft>
                <a:spcPct val="35000"/>
              </a:spcAft>
            </a:pPr>
            <a:endParaRPr lang="zh-TW" altLang="en-US" sz="2800" b="1" kern="120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624110"/>
            <a:ext cx="7740353" cy="716658"/>
          </a:xfrm>
        </p:spPr>
        <p:txBody>
          <a:bodyPr>
            <a:noAutofit/>
          </a:bodyPr>
          <a:lstStyle/>
          <a:p>
            <a:r>
              <a:rPr lang="zh-TW" altLang="en-US" sz="4200" dirty="0" smtClean="0">
                <a:latin typeface="標楷體" panose="03000509000000000000" pitchFamily="65" charset="-120"/>
                <a:ea typeface="標楷體" panose="03000509000000000000" pitchFamily="65" charset="-120"/>
              </a:rPr>
              <a:t>鑑定流程</a:t>
            </a:r>
            <a:r>
              <a:rPr lang="en-US" altLang="zh-TW" sz="4200" dirty="0" smtClean="0">
                <a:latin typeface="標楷體" panose="03000509000000000000" pitchFamily="65" charset="-120"/>
                <a:ea typeface="標楷體" panose="03000509000000000000" pitchFamily="65" charset="-120"/>
              </a:rPr>
              <a:t>2</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1916832"/>
            <a:ext cx="7416824" cy="3312368"/>
          </a:xfrm>
        </p:spPr>
        <p:txBody>
          <a:bodyPr>
            <a:normAutofit/>
          </a:bodyPr>
          <a:lstStyle/>
          <a:p>
            <a:endParaRPr lang="en-US" altLang="zh-TW" b="0" dirty="0" smtClean="0">
              <a:latin typeface="微軟正黑體" pitchFamily="34" charset="-120"/>
              <a:ea typeface="微軟正黑體" pitchFamily="34" charset="-120"/>
            </a:endParaRPr>
          </a:p>
          <a:p>
            <a:pPr>
              <a:buNone/>
            </a:pPr>
            <a:r>
              <a:rPr lang="zh-TW" altLang="en-US" b="0" dirty="0" smtClean="0">
                <a:latin typeface="微軟正黑體" pitchFamily="34" charset="-120"/>
                <a:ea typeface="微軟正黑體" pitchFamily="34" charset="-120"/>
              </a:rPr>
              <a:t>   </a:t>
            </a:r>
            <a:endParaRPr lang="en-US" altLang="zh-TW" b="0"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pPr>
              <a:buNone/>
            </a:pPr>
            <a:endParaRPr lang="zh-TW" altLang="en-US" dirty="0" smtClean="0">
              <a:latin typeface="微軟正黑體" pitchFamily="34" charset="-120"/>
              <a:ea typeface="微軟正黑體" pitchFamily="34" charset="-120"/>
            </a:endParaRPr>
          </a:p>
          <a:p>
            <a:endParaRPr lang="zh-TW" altLang="en-US" dirty="0" smtClean="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p:txBody>
      </p:sp>
      <p:grpSp>
        <p:nvGrpSpPr>
          <p:cNvPr id="4" name="群組 3"/>
          <p:cNvGrpSpPr/>
          <p:nvPr/>
        </p:nvGrpSpPr>
        <p:grpSpPr>
          <a:xfrm>
            <a:off x="1979712" y="2664911"/>
            <a:ext cx="5976664" cy="3172806"/>
            <a:chOff x="395536" y="1916833"/>
            <a:chExt cx="5351025" cy="2410881"/>
          </a:xfrm>
        </p:grpSpPr>
        <p:sp>
          <p:nvSpPr>
            <p:cNvPr id="5" name="手繪多邊形 4"/>
            <p:cNvSpPr/>
            <p:nvPr/>
          </p:nvSpPr>
          <p:spPr>
            <a:xfrm>
              <a:off x="395536" y="1916833"/>
              <a:ext cx="3456387" cy="769408"/>
            </a:xfrm>
            <a:custGeom>
              <a:avLst/>
              <a:gdLst>
                <a:gd name="connsiteX0" fmla="*/ 0 w 3351554"/>
                <a:gd name="connsiteY0" fmla="*/ 75460 h 754603"/>
                <a:gd name="connsiteX1" fmla="*/ 75460 w 3351554"/>
                <a:gd name="connsiteY1" fmla="*/ 0 h 754603"/>
                <a:gd name="connsiteX2" fmla="*/ 3276094 w 3351554"/>
                <a:gd name="connsiteY2" fmla="*/ 0 h 754603"/>
                <a:gd name="connsiteX3" fmla="*/ 3351554 w 3351554"/>
                <a:gd name="connsiteY3" fmla="*/ 75460 h 754603"/>
                <a:gd name="connsiteX4" fmla="*/ 3351554 w 3351554"/>
                <a:gd name="connsiteY4" fmla="*/ 679143 h 754603"/>
                <a:gd name="connsiteX5" fmla="*/ 3276094 w 3351554"/>
                <a:gd name="connsiteY5" fmla="*/ 754603 h 754603"/>
                <a:gd name="connsiteX6" fmla="*/ 75460 w 3351554"/>
                <a:gd name="connsiteY6" fmla="*/ 754603 h 754603"/>
                <a:gd name="connsiteX7" fmla="*/ 0 w 3351554"/>
                <a:gd name="connsiteY7" fmla="*/ 679143 h 754603"/>
                <a:gd name="connsiteX8" fmla="*/ 0 w 3351554"/>
                <a:gd name="connsiteY8" fmla="*/ 75460 h 75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554" h="754603">
                  <a:moveTo>
                    <a:pt x="0" y="75460"/>
                  </a:moveTo>
                  <a:cubicBezTo>
                    <a:pt x="0" y="33785"/>
                    <a:pt x="33785" y="0"/>
                    <a:pt x="75460" y="0"/>
                  </a:cubicBezTo>
                  <a:lnTo>
                    <a:pt x="3276094" y="0"/>
                  </a:lnTo>
                  <a:cubicBezTo>
                    <a:pt x="3317769" y="0"/>
                    <a:pt x="3351554" y="33785"/>
                    <a:pt x="3351554" y="75460"/>
                  </a:cubicBezTo>
                  <a:lnTo>
                    <a:pt x="3351554" y="679143"/>
                  </a:lnTo>
                  <a:cubicBezTo>
                    <a:pt x="3351554" y="720818"/>
                    <a:pt x="3317769" y="754603"/>
                    <a:pt x="3276094" y="754603"/>
                  </a:cubicBezTo>
                  <a:lnTo>
                    <a:pt x="75460" y="754603"/>
                  </a:lnTo>
                  <a:cubicBezTo>
                    <a:pt x="33785" y="754603"/>
                    <a:pt x="0" y="720818"/>
                    <a:pt x="0" y="679143"/>
                  </a:cubicBezTo>
                  <a:lnTo>
                    <a:pt x="0" y="75460"/>
                  </a:lnTo>
                  <a:close/>
                </a:path>
              </a:pathLst>
            </a:cu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txBody>
            <a:bodyPr spcFirstLastPara="0" vert="horz" wrap="square" lIns="128782" tIns="128782" rIns="703188" bIns="128782"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標楷體" panose="03000509000000000000" pitchFamily="65" charset="-120"/>
                  <a:ea typeface="標楷體" panose="03000509000000000000" pitchFamily="65" charset="-120"/>
                </a:rPr>
                <a:t>觀察、推薦</a:t>
              </a:r>
              <a:endParaRPr lang="zh-TW" altLang="en-US" sz="2800" b="1" kern="1200" dirty="0">
                <a:solidFill>
                  <a:schemeClr val="tx1"/>
                </a:solidFill>
                <a:latin typeface="標楷體" panose="03000509000000000000" pitchFamily="65" charset="-120"/>
                <a:ea typeface="標楷體" panose="03000509000000000000" pitchFamily="65" charset="-120"/>
              </a:endParaRPr>
            </a:p>
          </p:txBody>
        </p:sp>
        <p:sp>
          <p:nvSpPr>
            <p:cNvPr id="6" name="手繪多邊形 5"/>
            <p:cNvSpPr/>
            <p:nvPr/>
          </p:nvSpPr>
          <p:spPr>
            <a:xfrm>
              <a:off x="782357" y="2780578"/>
              <a:ext cx="3974825" cy="754603"/>
            </a:xfrm>
            <a:custGeom>
              <a:avLst/>
              <a:gdLst>
                <a:gd name="connsiteX0" fmla="*/ 0 w 4608807"/>
                <a:gd name="connsiteY0" fmla="*/ 75460 h 754603"/>
                <a:gd name="connsiteX1" fmla="*/ 75460 w 4608807"/>
                <a:gd name="connsiteY1" fmla="*/ 0 h 754603"/>
                <a:gd name="connsiteX2" fmla="*/ 4533347 w 4608807"/>
                <a:gd name="connsiteY2" fmla="*/ 0 h 754603"/>
                <a:gd name="connsiteX3" fmla="*/ 4608807 w 4608807"/>
                <a:gd name="connsiteY3" fmla="*/ 75460 h 754603"/>
                <a:gd name="connsiteX4" fmla="*/ 4608807 w 4608807"/>
                <a:gd name="connsiteY4" fmla="*/ 679143 h 754603"/>
                <a:gd name="connsiteX5" fmla="*/ 4533347 w 4608807"/>
                <a:gd name="connsiteY5" fmla="*/ 754603 h 754603"/>
                <a:gd name="connsiteX6" fmla="*/ 75460 w 4608807"/>
                <a:gd name="connsiteY6" fmla="*/ 754603 h 754603"/>
                <a:gd name="connsiteX7" fmla="*/ 0 w 4608807"/>
                <a:gd name="connsiteY7" fmla="*/ 679143 h 754603"/>
                <a:gd name="connsiteX8" fmla="*/ 0 w 4608807"/>
                <a:gd name="connsiteY8" fmla="*/ 75460 h 75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8807" h="754603">
                  <a:moveTo>
                    <a:pt x="0" y="75460"/>
                  </a:moveTo>
                  <a:cubicBezTo>
                    <a:pt x="0" y="33785"/>
                    <a:pt x="33785" y="0"/>
                    <a:pt x="75460" y="0"/>
                  </a:cubicBezTo>
                  <a:lnTo>
                    <a:pt x="4533347" y="0"/>
                  </a:lnTo>
                  <a:cubicBezTo>
                    <a:pt x="4575022" y="0"/>
                    <a:pt x="4608807" y="33785"/>
                    <a:pt x="4608807" y="75460"/>
                  </a:cubicBezTo>
                  <a:lnTo>
                    <a:pt x="4608807" y="679143"/>
                  </a:lnTo>
                  <a:cubicBezTo>
                    <a:pt x="4608807" y="720818"/>
                    <a:pt x="4575022" y="754603"/>
                    <a:pt x="4533347" y="754603"/>
                  </a:cubicBezTo>
                  <a:lnTo>
                    <a:pt x="75460" y="754603"/>
                  </a:lnTo>
                  <a:cubicBezTo>
                    <a:pt x="33785" y="754603"/>
                    <a:pt x="0" y="720818"/>
                    <a:pt x="0" y="679143"/>
                  </a:cubicBezTo>
                  <a:lnTo>
                    <a:pt x="0" y="75460"/>
                  </a:lnTo>
                  <a:close/>
                </a:path>
              </a:pathLst>
            </a:custGeom>
          </p:spPr>
          <p:style>
            <a:lnRef idx="2">
              <a:schemeClr val="lt1">
                <a:hueOff val="0"/>
                <a:satOff val="0"/>
                <a:lumOff val="0"/>
                <a:alphaOff val="0"/>
              </a:schemeClr>
            </a:lnRef>
            <a:fillRef idx="1">
              <a:schemeClr val="accent3">
                <a:shade val="80000"/>
                <a:hueOff val="-57814"/>
                <a:satOff val="-2826"/>
                <a:lumOff val="6841"/>
                <a:alphaOff val="0"/>
              </a:schemeClr>
            </a:fillRef>
            <a:effectRef idx="0">
              <a:schemeClr val="accent3">
                <a:shade val="80000"/>
                <a:hueOff val="-57814"/>
                <a:satOff val="-2826"/>
                <a:lumOff val="6841"/>
                <a:alphaOff val="0"/>
              </a:schemeClr>
            </a:effectRef>
            <a:fontRef idx="minor">
              <a:schemeClr val="lt1"/>
            </a:fontRef>
          </p:style>
          <p:txBody>
            <a:bodyPr spcFirstLastPara="0" vert="horz" wrap="square" lIns="128782" tIns="128782" rIns="924307" bIns="128782"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標楷體" panose="03000509000000000000" pitchFamily="65" charset="-120"/>
                  <a:ea typeface="標楷體" panose="03000509000000000000" pitchFamily="65" charset="-120"/>
                </a:rPr>
                <a:t>性向測驗及成就測驗</a:t>
              </a:r>
              <a:endParaRPr lang="zh-TW" altLang="en-US" sz="2800" b="1" kern="1200" dirty="0">
                <a:solidFill>
                  <a:schemeClr val="tx1"/>
                </a:solidFill>
                <a:latin typeface="標楷體" panose="03000509000000000000" pitchFamily="65" charset="-120"/>
                <a:ea typeface="標楷體" panose="03000509000000000000" pitchFamily="65" charset="-120"/>
              </a:endParaRPr>
            </a:p>
          </p:txBody>
        </p:sp>
        <p:sp>
          <p:nvSpPr>
            <p:cNvPr id="10" name="手繪多邊形 9"/>
            <p:cNvSpPr/>
            <p:nvPr/>
          </p:nvSpPr>
          <p:spPr>
            <a:xfrm>
              <a:off x="2267744" y="3573111"/>
              <a:ext cx="3478817" cy="754603"/>
            </a:xfrm>
            <a:custGeom>
              <a:avLst/>
              <a:gdLst>
                <a:gd name="connsiteX0" fmla="*/ 0 w 3478817"/>
                <a:gd name="connsiteY0" fmla="*/ 75460 h 754603"/>
                <a:gd name="connsiteX1" fmla="*/ 75460 w 3478817"/>
                <a:gd name="connsiteY1" fmla="*/ 0 h 754603"/>
                <a:gd name="connsiteX2" fmla="*/ 3403357 w 3478817"/>
                <a:gd name="connsiteY2" fmla="*/ 0 h 754603"/>
                <a:gd name="connsiteX3" fmla="*/ 3478817 w 3478817"/>
                <a:gd name="connsiteY3" fmla="*/ 75460 h 754603"/>
                <a:gd name="connsiteX4" fmla="*/ 3478817 w 3478817"/>
                <a:gd name="connsiteY4" fmla="*/ 679143 h 754603"/>
                <a:gd name="connsiteX5" fmla="*/ 3403357 w 3478817"/>
                <a:gd name="connsiteY5" fmla="*/ 754603 h 754603"/>
                <a:gd name="connsiteX6" fmla="*/ 75460 w 3478817"/>
                <a:gd name="connsiteY6" fmla="*/ 754603 h 754603"/>
                <a:gd name="connsiteX7" fmla="*/ 0 w 3478817"/>
                <a:gd name="connsiteY7" fmla="*/ 679143 h 754603"/>
                <a:gd name="connsiteX8" fmla="*/ 0 w 3478817"/>
                <a:gd name="connsiteY8" fmla="*/ 75460 h 75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8817" h="754603">
                  <a:moveTo>
                    <a:pt x="0" y="75460"/>
                  </a:moveTo>
                  <a:cubicBezTo>
                    <a:pt x="0" y="33785"/>
                    <a:pt x="33785" y="0"/>
                    <a:pt x="75460" y="0"/>
                  </a:cubicBezTo>
                  <a:lnTo>
                    <a:pt x="3403357" y="0"/>
                  </a:lnTo>
                  <a:cubicBezTo>
                    <a:pt x="3445032" y="0"/>
                    <a:pt x="3478817" y="33785"/>
                    <a:pt x="3478817" y="75460"/>
                  </a:cubicBezTo>
                  <a:lnTo>
                    <a:pt x="3478817" y="679143"/>
                  </a:lnTo>
                  <a:cubicBezTo>
                    <a:pt x="3478817" y="720818"/>
                    <a:pt x="3445032" y="754603"/>
                    <a:pt x="3403357" y="754603"/>
                  </a:cubicBezTo>
                  <a:lnTo>
                    <a:pt x="75460" y="754603"/>
                  </a:lnTo>
                  <a:cubicBezTo>
                    <a:pt x="33785" y="754603"/>
                    <a:pt x="0" y="720818"/>
                    <a:pt x="0" y="679143"/>
                  </a:cubicBezTo>
                  <a:lnTo>
                    <a:pt x="0" y="75460"/>
                  </a:lnTo>
                  <a:close/>
                </a:path>
              </a:pathLst>
            </a:custGeom>
          </p:spPr>
          <p:style>
            <a:lnRef idx="2">
              <a:schemeClr val="lt1">
                <a:hueOff val="0"/>
                <a:satOff val="0"/>
                <a:lumOff val="0"/>
                <a:alphaOff val="0"/>
              </a:schemeClr>
            </a:lnRef>
            <a:fillRef idx="1">
              <a:schemeClr val="accent3">
                <a:shade val="80000"/>
                <a:hueOff val="-173442"/>
                <a:satOff val="-8479"/>
                <a:lumOff val="20524"/>
                <a:alphaOff val="0"/>
              </a:schemeClr>
            </a:fillRef>
            <a:effectRef idx="0">
              <a:schemeClr val="accent3">
                <a:shade val="80000"/>
                <a:hueOff val="-173442"/>
                <a:satOff val="-8479"/>
                <a:lumOff val="20524"/>
                <a:alphaOff val="0"/>
              </a:schemeClr>
            </a:effectRef>
            <a:fontRef idx="minor">
              <a:schemeClr val="lt1"/>
            </a:fontRef>
          </p:style>
          <p:txBody>
            <a:bodyPr spcFirstLastPara="0" vert="horz" wrap="square" lIns="128782" tIns="128782" rIns="729259" bIns="128782"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標楷體" panose="03000509000000000000" pitchFamily="65" charset="-120"/>
                  <a:ea typeface="標楷體" panose="03000509000000000000" pitchFamily="65" charset="-120"/>
                </a:rPr>
                <a:t>綜合研判</a:t>
              </a:r>
              <a:endParaRPr lang="zh-TW" altLang="en-US" sz="2800" b="1" kern="1200" dirty="0">
                <a:solidFill>
                  <a:schemeClr val="tx1"/>
                </a:solidFill>
                <a:latin typeface="標楷體" panose="03000509000000000000" pitchFamily="65" charset="-120"/>
                <a:ea typeface="標楷體" panose="03000509000000000000" pitchFamily="65" charset="-120"/>
              </a:endParaRPr>
            </a:p>
          </p:txBody>
        </p:sp>
        <p:sp>
          <p:nvSpPr>
            <p:cNvPr id="12" name="手繪多邊形 11"/>
            <p:cNvSpPr/>
            <p:nvPr/>
          </p:nvSpPr>
          <p:spPr>
            <a:xfrm>
              <a:off x="2915817" y="2492896"/>
              <a:ext cx="490492" cy="490492"/>
            </a:xfrm>
            <a:custGeom>
              <a:avLst/>
              <a:gdLst>
                <a:gd name="connsiteX0" fmla="*/ 0 w 490492"/>
                <a:gd name="connsiteY0" fmla="*/ 269771 h 490492"/>
                <a:gd name="connsiteX1" fmla="*/ 110361 w 490492"/>
                <a:gd name="connsiteY1" fmla="*/ 269771 h 490492"/>
                <a:gd name="connsiteX2" fmla="*/ 110361 w 490492"/>
                <a:gd name="connsiteY2" fmla="*/ 0 h 490492"/>
                <a:gd name="connsiteX3" fmla="*/ 380131 w 490492"/>
                <a:gd name="connsiteY3" fmla="*/ 0 h 490492"/>
                <a:gd name="connsiteX4" fmla="*/ 380131 w 490492"/>
                <a:gd name="connsiteY4" fmla="*/ 269771 h 490492"/>
                <a:gd name="connsiteX5" fmla="*/ 490492 w 490492"/>
                <a:gd name="connsiteY5" fmla="*/ 269771 h 490492"/>
                <a:gd name="connsiteX6" fmla="*/ 245246 w 490492"/>
                <a:gd name="connsiteY6" fmla="*/ 490492 h 490492"/>
                <a:gd name="connsiteX7" fmla="*/ 0 w 490492"/>
                <a:gd name="connsiteY7" fmla="*/ 269771 h 4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92" h="490492">
                  <a:moveTo>
                    <a:pt x="0" y="269771"/>
                  </a:moveTo>
                  <a:lnTo>
                    <a:pt x="110361" y="269771"/>
                  </a:lnTo>
                  <a:lnTo>
                    <a:pt x="110361" y="0"/>
                  </a:lnTo>
                  <a:lnTo>
                    <a:pt x="380131" y="0"/>
                  </a:lnTo>
                  <a:lnTo>
                    <a:pt x="380131" y="269771"/>
                  </a:lnTo>
                  <a:lnTo>
                    <a:pt x="490492" y="269771"/>
                  </a:lnTo>
                  <a:lnTo>
                    <a:pt x="245246" y="490492"/>
                  </a:lnTo>
                  <a:lnTo>
                    <a:pt x="0" y="269771"/>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681" tIns="20320" rIns="130681" bIns="141717" numCol="1" spcCol="1270" anchor="ctr" anchorCtr="0">
              <a:noAutofit/>
            </a:bodyPr>
            <a:lstStyle/>
            <a:p>
              <a:pPr lvl="0" algn="ctr" defTabSz="711200">
                <a:lnSpc>
                  <a:spcPct val="90000"/>
                </a:lnSpc>
                <a:spcBef>
                  <a:spcPct val="0"/>
                </a:spcBef>
                <a:spcAft>
                  <a:spcPct val="35000"/>
                </a:spcAft>
              </a:pPr>
              <a:endParaRPr lang="zh-TW" altLang="en-US" sz="1600" b="1" kern="1200">
                <a:solidFill>
                  <a:schemeClr val="tx1"/>
                </a:solidFill>
                <a:latin typeface="微軟正黑體" pitchFamily="34" charset="-120"/>
                <a:ea typeface="微軟正黑體" pitchFamily="34" charset="-120"/>
              </a:endParaRPr>
            </a:p>
          </p:txBody>
        </p:sp>
        <p:sp>
          <p:nvSpPr>
            <p:cNvPr id="13" name="手繪多邊形 12"/>
            <p:cNvSpPr/>
            <p:nvPr/>
          </p:nvSpPr>
          <p:spPr>
            <a:xfrm>
              <a:off x="3851923" y="3284985"/>
              <a:ext cx="490492" cy="490492"/>
            </a:xfrm>
            <a:custGeom>
              <a:avLst/>
              <a:gdLst>
                <a:gd name="connsiteX0" fmla="*/ 0 w 490492"/>
                <a:gd name="connsiteY0" fmla="*/ 269771 h 490492"/>
                <a:gd name="connsiteX1" fmla="*/ 110361 w 490492"/>
                <a:gd name="connsiteY1" fmla="*/ 269771 h 490492"/>
                <a:gd name="connsiteX2" fmla="*/ 110361 w 490492"/>
                <a:gd name="connsiteY2" fmla="*/ 0 h 490492"/>
                <a:gd name="connsiteX3" fmla="*/ 380131 w 490492"/>
                <a:gd name="connsiteY3" fmla="*/ 0 h 490492"/>
                <a:gd name="connsiteX4" fmla="*/ 380131 w 490492"/>
                <a:gd name="connsiteY4" fmla="*/ 269771 h 490492"/>
                <a:gd name="connsiteX5" fmla="*/ 490492 w 490492"/>
                <a:gd name="connsiteY5" fmla="*/ 269771 h 490492"/>
                <a:gd name="connsiteX6" fmla="*/ 245246 w 490492"/>
                <a:gd name="connsiteY6" fmla="*/ 490492 h 490492"/>
                <a:gd name="connsiteX7" fmla="*/ 0 w 490492"/>
                <a:gd name="connsiteY7" fmla="*/ 269771 h 4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92" h="490492">
                  <a:moveTo>
                    <a:pt x="0" y="269771"/>
                  </a:moveTo>
                  <a:lnTo>
                    <a:pt x="110361" y="269771"/>
                  </a:lnTo>
                  <a:lnTo>
                    <a:pt x="110361" y="0"/>
                  </a:lnTo>
                  <a:lnTo>
                    <a:pt x="380131" y="0"/>
                  </a:lnTo>
                  <a:lnTo>
                    <a:pt x="380131" y="269771"/>
                  </a:lnTo>
                  <a:lnTo>
                    <a:pt x="490492" y="269771"/>
                  </a:lnTo>
                  <a:lnTo>
                    <a:pt x="245246" y="490492"/>
                  </a:lnTo>
                  <a:lnTo>
                    <a:pt x="0" y="269771"/>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681" tIns="20320" rIns="130681" bIns="141717" numCol="1" spcCol="1270" anchor="ctr" anchorCtr="0">
              <a:noAutofit/>
            </a:bodyPr>
            <a:lstStyle/>
            <a:p>
              <a:pPr lvl="0" algn="ctr" defTabSz="711200">
                <a:lnSpc>
                  <a:spcPct val="90000"/>
                </a:lnSpc>
                <a:spcBef>
                  <a:spcPct val="0"/>
                </a:spcBef>
                <a:spcAft>
                  <a:spcPct val="35000"/>
                </a:spcAft>
              </a:pPr>
              <a:endParaRPr lang="zh-TW" altLang="en-US" sz="1600" b="1" kern="1200">
                <a:solidFill>
                  <a:schemeClr val="tx1"/>
                </a:solidFill>
                <a:latin typeface="微軟正黑體" pitchFamily="34" charset="-120"/>
                <a:ea typeface="微軟正黑體" pitchFamily="34" charset="-120"/>
              </a:endParaRPr>
            </a:p>
          </p:txBody>
        </p:sp>
      </p:grpSp>
      <p:sp>
        <p:nvSpPr>
          <p:cNvPr id="9" name="Text Box 29"/>
          <p:cNvSpPr txBox="1">
            <a:spLocks noChangeArrowheads="1"/>
          </p:cNvSpPr>
          <p:nvPr/>
        </p:nvSpPr>
        <p:spPr bwMode="auto">
          <a:xfrm>
            <a:off x="4572000" y="1556792"/>
            <a:ext cx="4267200" cy="523220"/>
          </a:xfrm>
          <a:prstGeom prst="rect">
            <a:avLst/>
          </a:prstGeom>
          <a:noFill/>
          <a:ln w="9525">
            <a:noFill/>
            <a:miter lim="800000"/>
            <a:headEnd/>
            <a:tailEnd/>
          </a:ln>
          <a:effectLst/>
        </p:spPr>
        <p:txBody>
          <a:bodyPr>
            <a:spAutoFit/>
          </a:bodyPr>
          <a:lstStyle/>
          <a:p>
            <a:r>
              <a:rPr lang="zh-TW" altLang="en-US" sz="2800" b="1" dirty="0" smtClean="0">
                <a:solidFill>
                  <a:srgbClr val="232C12"/>
                </a:solidFill>
                <a:latin typeface="標楷體" pitchFamily="65" charset="-120"/>
                <a:ea typeface="標楷體" pitchFamily="65" charset="-120"/>
              </a:rPr>
              <a:t>管道二：性向及成就測驗</a:t>
            </a:r>
            <a:endParaRPr lang="zh-TW" altLang="en-US" sz="2400" b="1" dirty="0" smtClean="0">
              <a:solidFill>
                <a:srgbClr val="232C12"/>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08920"/>
            <a:ext cx="8229600" cy="1143000"/>
          </a:xfrm>
        </p:spPr>
        <p:txBody>
          <a:bodyPr>
            <a:normAutofit/>
          </a:bodyPr>
          <a:lstStyle/>
          <a:p>
            <a:r>
              <a:rPr lang="zh-TW" altLang="en-US" sz="6600" dirty="0" smtClean="0">
                <a:latin typeface="標楷體" panose="03000509000000000000" pitchFamily="65" charset="-120"/>
                <a:ea typeface="標楷體" panose="03000509000000000000" pitchFamily="65" charset="-120"/>
              </a:rPr>
              <a:t>鑑定方式及重要日程</a:t>
            </a:r>
            <a:endParaRPr lang="zh-TW" altLang="en-US" sz="66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txBox="1">
            <a:spLocks/>
          </p:cNvSpPr>
          <p:nvPr/>
        </p:nvSpPr>
        <p:spPr>
          <a:xfrm>
            <a:off x="539552" y="1412776"/>
            <a:ext cx="8085584" cy="23762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zh-TW" altLang="en-US" sz="3200" b="0"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rPr>
              <a:t>   </a:t>
            </a:r>
            <a:endParaRPr kumimoji="0" lang="en-US" altLang="zh-TW" sz="3200" b="0"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zh-TW" altLang="en-US" sz="3200" b="0"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rPr>
              <a:t>  </a:t>
            </a:r>
            <a:endParaRPr kumimoji="0" lang="en-US" altLang="zh-TW" sz="3200" b="1"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zh-TW" altLang="en-US" sz="3200" b="1"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zh-TW" altLang="en-US" sz="3200" b="1"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zh-TW" altLang="en-US" sz="3200" b="1" i="0" u="none" strike="noStrike" kern="1200" cap="none" spc="0" normalizeH="0" baseline="0" noProof="0" dirty="0">
              <a:ln>
                <a:noFill/>
              </a:ln>
              <a:solidFill>
                <a:schemeClr val="bg2">
                  <a:lumMod val="10000"/>
                </a:schemeClr>
              </a:solidFill>
              <a:effectLst/>
              <a:uLnTx/>
              <a:uFillTx/>
              <a:latin typeface="微軟正黑體" pitchFamily="34" charset="-120"/>
              <a:ea typeface="微軟正黑體" pitchFamily="34" charset="-120"/>
              <a:cs typeface="+mn-cs"/>
            </a:endParaRPr>
          </a:p>
        </p:txBody>
      </p:sp>
      <p:sp>
        <p:nvSpPr>
          <p:cNvPr id="6" name="內容版面配置區 2"/>
          <p:cNvSpPr txBox="1">
            <a:spLocks/>
          </p:cNvSpPr>
          <p:nvPr/>
        </p:nvSpPr>
        <p:spPr>
          <a:xfrm>
            <a:off x="575492" y="1340768"/>
            <a:ext cx="8229600" cy="86409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50000"/>
              </a:lnSpc>
              <a:spcBef>
                <a:spcPct val="20000"/>
              </a:spcBef>
              <a:spcAft>
                <a:spcPts val="0"/>
              </a:spcAft>
              <a:buClrTx/>
              <a:buSzTx/>
              <a:buFontTx/>
              <a:buBlip>
                <a:blip r:embed="rId2"/>
              </a:buBlip>
              <a:tabLst/>
              <a:defRPr/>
            </a:pPr>
            <a:r>
              <a:rPr kumimoji="0" lang="zh-TW" altLang="en-US" sz="3200" b="1" i="0" u="none" strike="noStrike" kern="1200" cap="none" spc="0" normalizeH="0" baseline="0" noProof="0" dirty="0" smtClean="0">
                <a:ln>
                  <a:noFill/>
                </a:ln>
                <a:solidFill>
                  <a:schemeClr val="bg2">
                    <a:lumMod val="10000"/>
                  </a:schemeClr>
                </a:solidFill>
                <a:effectLst/>
                <a:uLnTx/>
                <a:uFillTx/>
                <a:latin typeface="標楷體" panose="03000509000000000000" pitchFamily="65" charset="-120"/>
                <a:ea typeface="標楷體" panose="03000509000000000000" pitchFamily="65" charset="-120"/>
              </a:rPr>
              <a:t>管道</a:t>
            </a:r>
            <a:r>
              <a:rPr lang="zh-TW" altLang="en-US" sz="3200" b="1" noProof="0" dirty="0">
                <a:solidFill>
                  <a:schemeClr val="bg2">
                    <a:lumMod val="10000"/>
                  </a:schemeClr>
                </a:solidFill>
                <a:latin typeface="標楷體" panose="03000509000000000000" pitchFamily="65" charset="-120"/>
                <a:ea typeface="標楷體" panose="03000509000000000000" pitchFamily="65" charset="-120"/>
              </a:rPr>
              <a:t>一</a:t>
            </a:r>
            <a:r>
              <a:rPr kumimoji="0" lang="zh-TW" altLang="en-US" sz="3200" b="1" i="0" u="none" strike="noStrike" kern="1200" cap="none" spc="0" normalizeH="0" baseline="0" noProof="0" dirty="0" smtClean="0">
                <a:ln>
                  <a:noFill/>
                </a:ln>
                <a:solidFill>
                  <a:schemeClr val="bg2">
                    <a:lumMod val="10000"/>
                  </a:schemeClr>
                </a:solidFill>
                <a:effectLst/>
                <a:uLnTx/>
                <a:uFillTx/>
                <a:latin typeface="標楷體" panose="03000509000000000000" pitchFamily="65" charset="-120"/>
                <a:ea typeface="標楷體" panose="03000509000000000000" pitchFamily="65" charset="-120"/>
              </a:rPr>
              <a:t>：書面審查方式</a:t>
            </a:r>
            <a:endParaRPr kumimoji="0" lang="en-US" altLang="zh-TW" sz="3200" b="1" i="0" u="none" strike="noStrike" kern="1200" cap="none" spc="0" normalizeH="0" baseline="0" noProof="0" dirty="0" smtClean="0">
              <a:ln>
                <a:noFill/>
              </a:ln>
              <a:solidFill>
                <a:schemeClr val="bg2">
                  <a:lumMod val="10000"/>
                </a:schemeClr>
              </a:solidFill>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50000"/>
              </a:lnSpc>
              <a:spcBef>
                <a:spcPct val="20000"/>
              </a:spcBef>
              <a:spcAft>
                <a:spcPts val="0"/>
              </a:spcAft>
              <a:buClrTx/>
              <a:buSzTx/>
              <a:tabLst/>
              <a:defRPr/>
            </a:pPr>
            <a:endParaRPr kumimoji="0" lang="zh-TW" altLang="en-US" sz="3200" b="1" i="0" u="none" strike="noStrike" kern="1200" cap="none" spc="0" normalizeH="0" baseline="0" noProof="0" dirty="0" smtClean="0">
              <a:ln>
                <a:noFill/>
              </a:ln>
              <a:solidFill>
                <a:schemeClr val="bg2">
                  <a:lumMod val="10000"/>
                </a:schemeClr>
              </a:solidFill>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3200" b="1" i="0" u="none" strike="noStrike" kern="1200" cap="none" spc="0" normalizeH="0" baseline="0" noProof="0" dirty="0">
              <a:ln>
                <a:noFill/>
              </a:ln>
              <a:solidFill>
                <a:schemeClr val="bg2">
                  <a:lumMod val="10000"/>
                </a:schemeClr>
              </a:solidFill>
              <a:effectLst/>
              <a:uLnTx/>
              <a:uFillTx/>
              <a:latin typeface="標楷體" panose="03000509000000000000" pitchFamily="65" charset="-120"/>
              <a:ea typeface="標楷體" panose="03000509000000000000" pitchFamily="65" charset="-120"/>
            </a:endParaRPr>
          </a:p>
        </p:txBody>
      </p:sp>
      <p:graphicFrame>
        <p:nvGraphicFramePr>
          <p:cNvPr id="9" name="Group 38"/>
          <p:cNvGraphicFramePr>
            <a:graphicFrameLocks noGrp="1"/>
          </p:cNvGraphicFramePr>
          <p:nvPr>
            <p:extLst>
              <p:ext uri="{D42A27DB-BD31-4B8C-83A1-F6EECF244321}">
                <p14:modId xmlns:p14="http://schemas.microsoft.com/office/powerpoint/2010/main" val="219508614"/>
              </p:ext>
            </p:extLst>
          </p:nvPr>
        </p:nvGraphicFramePr>
        <p:xfrm>
          <a:off x="827584" y="2276872"/>
          <a:ext cx="7848600" cy="3510259"/>
        </p:xfrm>
        <a:graphic>
          <a:graphicData uri="http://schemas.openxmlformats.org/drawingml/2006/table">
            <a:tbl>
              <a:tblPr/>
              <a:tblGrid>
                <a:gridCol w="1655763">
                  <a:extLst>
                    <a:ext uri="{9D8B030D-6E8A-4147-A177-3AD203B41FA5}">
                      <a16:colId xmlns:a16="http://schemas.microsoft.com/office/drawing/2014/main" val="20000"/>
                    </a:ext>
                  </a:extLst>
                </a:gridCol>
                <a:gridCol w="1697037">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442189">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1800" b="0" i="0" u="none" strike="noStrike" cap="none" normalizeH="0" baseline="0" dirty="0" smtClean="0">
                          <a:ln>
                            <a:noFill/>
                          </a:ln>
                          <a:solidFill>
                            <a:srgbClr val="000000"/>
                          </a:solidFill>
                          <a:effectLst/>
                          <a:latin typeface="標楷體" pitchFamily="65" charset="-120"/>
                          <a:ea typeface="標楷體" pitchFamily="65" charset="-120"/>
                        </a:rPr>
                        <a:t>申 請 資 格 </a:t>
                      </a: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1800" b="0" i="0" u="none" strike="noStrike" cap="none" normalizeH="0" baseline="0" dirty="0" smtClean="0">
                          <a:ln>
                            <a:noFill/>
                          </a:ln>
                          <a:solidFill>
                            <a:srgbClr val="000000"/>
                          </a:solidFill>
                          <a:effectLst/>
                          <a:latin typeface="標楷體" pitchFamily="65" charset="-120"/>
                          <a:ea typeface="標楷體" pitchFamily="65" charset="-120"/>
                        </a:rPr>
                        <a:t>審 查 公告</a:t>
                      </a:r>
                      <a:endParaRPr kumimoji="1" lang="en-US" altLang="zh-TW" sz="1800" b="0" i="0" u="none" strike="noStrike" cap="none" normalizeH="0" baseline="0" dirty="0" smtClean="0">
                        <a:ln>
                          <a:noFill/>
                        </a:ln>
                        <a:solidFill>
                          <a:srgbClr val="000000"/>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1800" b="0" i="0" u="none" strike="noStrike" cap="none" normalizeH="0" baseline="0" dirty="0" smtClean="0">
                          <a:ln>
                            <a:noFill/>
                          </a:ln>
                          <a:solidFill>
                            <a:srgbClr val="000000"/>
                          </a:solidFill>
                          <a:effectLst/>
                          <a:latin typeface="標楷體" pitchFamily="65" charset="-120"/>
                          <a:ea typeface="標楷體" pitchFamily="65" charset="-120"/>
                        </a:rPr>
                        <a:t>日 期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1800" b="0" i="0" u="none" strike="noStrike" cap="none" normalizeH="0" baseline="0" smtClean="0">
                          <a:ln>
                            <a:noFill/>
                          </a:ln>
                          <a:solidFill>
                            <a:srgbClr val="000000"/>
                          </a:solidFill>
                          <a:effectLst/>
                          <a:latin typeface="標楷體" pitchFamily="65" charset="-120"/>
                          <a:ea typeface="標楷體" pitchFamily="65" charset="-120"/>
                        </a:rPr>
                        <a:t>說 明 </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70179">
                <a:tc>
                  <a:txBody>
                    <a:bodyPr/>
                    <a:lstStyle/>
                    <a:p>
                      <a:pPr marL="0" marR="0" lvl="0" indent="0" algn="ctr" defTabSz="914400" rtl="0" eaLnBrk="1" fontAlgn="base" latinLnBrk="0" hangingPunct="1">
                        <a:lnSpc>
                          <a:spcPct val="105000"/>
                        </a:lnSpc>
                        <a:spcBef>
                          <a:spcPct val="0"/>
                        </a:spcBef>
                        <a:spcAft>
                          <a:spcPct val="0"/>
                        </a:spcAft>
                        <a:buClrTx/>
                        <a:buSzPct val="90000"/>
                        <a:buFontTx/>
                        <a:buNone/>
                        <a:tabLst/>
                      </a:pPr>
                      <a:r>
                        <a:rPr lang="zh-TW" altLang="zh-TW" sz="1800" kern="1200" dirty="0" smtClean="0">
                          <a:solidFill>
                            <a:schemeClr val="tx1"/>
                          </a:solidFill>
                          <a:effectLst/>
                          <a:latin typeface="標楷體" panose="03000509000000000000" pitchFamily="65" charset="-120"/>
                          <a:ea typeface="標楷體" panose="03000509000000000000" pitchFamily="65" charset="-120"/>
                          <a:cs typeface="+mn-cs"/>
                        </a:rPr>
                        <a:t>符合「身心障礙及資賦優異學生鑑定辦法」第</a:t>
                      </a:r>
                      <a:r>
                        <a:rPr lang="en-US" altLang="zh-TW" sz="1800" kern="1200" dirty="0" smtClean="0">
                          <a:solidFill>
                            <a:schemeClr val="tx1"/>
                          </a:solidFill>
                          <a:effectLst/>
                          <a:latin typeface="標楷體" panose="03000509000000000000" pitchFamily="65" charset="-120"/>
                          <a:ea typeface="標楷體" panose="03000509000000000000" pitchFamily="65" charset="-120"/>
                          <a:cs typeface="+mn-cs"/>
                        </a:rPr>
                        <a:t>16</a:t>
                      </a:r>
                      <a:r>
                        <a:rPr lang="zh-TW" altLang="zh-TW" sz="1800" kern="1200" dirty="0" smtClean="0">
                          <a:solidFill>
                            <a:schemeClr val="tx1"/>
                          </a:solidFill>
                          <a:effectLst/>
                          <a:latin typeface="標楷體" panose="03000509000000000000" pitchFamily="65" charset="-120"/>
                          <a:ea typeface="標楷體" panose="03000509000000000000" pitchFamily="65" charset="-120"/>
                          <a:cs typeface="+mn-cs"/>
                        </a:rPr>
                        <a:t>條第二、三、四款規定標準者。</a:t>
                      </a:r>
                      <a:endParaRPr kumimoji="1" lang="zh-TW" altLang="en-US" sz="1800" b="0" i="0" u="none" strike="noStrike" cap="none" normalizeH="0" baseline="0" dirty="0" smtClean="0">
                        <a:ln>
                          <a:noFill/>
                        </a:ln>
                        <a:solidFill>
                          <a:srgbClr val="000000"/>
                        </a:solidFill>
                        <a:effectLst/>
                        <a:latin typeface="標楷體" pitchFamily="65" charset="-120"/>
                        <a:ea typeface="標楷體" pitchFamily="65" charset="-120"/>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rPr>
                        <a:t>108</a:t>
                      </a:r>
                      <a:r>
                        <a:rPr kumimoji="1" lang="zh-TW" altLang="en-US" sz="1800" b="1" i="0" u="none" strike="noStrike" cap="none" normalizeH="0" baseline="0" dirty="0" smtClean="0">
                          <a:ln>
                            <a:noFill/>
                          </a:ln>
                          <a:solidFill>
                            <a:srgbClr val="000000"/>
                          </a:solidFill>
                          <a:effectLst/>
                          <a:latin typeface="標楷體" pitchFamily="65" charset="-120"/>
                          <a:ea typeface="標楷體" pitchFamily="65" charset="-120"/>
                        </a:rPr>
                        <a:t>年</a:t>
                      </a:r>
                      <a:r>
                        <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rPr>
                        <a:t>3</a:t>
                      </a:r>
                      <a:r>
                        <a:rPr kumimoji="1" lang="zh-TW" altLang="en-US" sz="1800" b="1" i="0" u="none" strike="noStrike" cap="none" normalizeH="0" baseline="0" dirty="0" smtClean="0">
                          <a:ln>
                            <a:noFill/>
                          </a:ln>
                          <a:solidFill>
                            <a:srgbClr val="000000"/>
                          </a:solidFill>
                          <a:effectLst/>
                          <a:latin typeface="標楷體" pitchFamily="65" charset="-120"/>
                          <a:ea typeface="標楷體" pitchFamily="65" charset="-120"/>
                        </a:rPr>
                        <a:t>月</a:t>
                      </a:r>
                      <a:r>
                        <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rPr>
                        <a:t>15</a:t>
                      </a:r>
                      <a:r>
                        <a:rPr kumimoji="1" lang="zh-TW" altLang="en-US" sz="1800" b="1" i="0" u="none" strike="noStrike" cap="none" normalizeH="0" baseline="0" dirty="0" smtClean="0">
                          <a:ln>
                            <a:noFill/>
                          </a:ln>
                          <a:solidFill>
                            <a:srgbClr val="000000"/>
                          </a:solidFill>
                          <a:effectLst/>
                          <a:latin typeface="標楷體" pitchFamily="65" charset="-120"/>
                          <a:ea typeface="標楷體" pitchFamily="65" charset="-120"/>
                        </a:rPr>
                        <a:t>日</a:t>
                      </a:r>
                      <a:r>
                        <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rPr>
                        <a:t>(</a:t>
                      </a:r>
                      <a:r>
                        <a:rPr kumimoji="1" lang="zh-TW" altLang="en-US" sz="1800" b="1" i="0" u="none" strike="noStrike" cap="none" normalizeH="0" baseline="0" dirty="0" smtClean="0">
                          <a:ln>
                            <a:noFill/>
                          </a:ln>
                          <a:solidFill>
                            <a:srgbClr val="000000"/>
                          </a:solidFill>
                          <a:effectLst/>
                          <a:latin typeface="標楷體" pitchFamily="65" charset="-120"/>
                          <a:ea typeface="標楷體" pitchFamily="65" charset="-120"/>
                        </a:rPr>
                        <a:t>星期五</a:t>
                      </a:r>
                      <a:r>
                        <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rPr>
                        <a:t>)</a:t>
                      </a:r>
                      <a:r>
                        <a:rPr kumimoji="1" lang="en-US" altLang="zh-TW" sz="1800" b="0" i="0" u="none" strike="noStrike" cap="none" normalizeH="0" baseline="0" dirty="0" smtClean="0">
                          <a:ln>
                            <a:noFill/>
                          </a:ln>
                          <a:solidFill>
                            <a:srgbClr val="000000"/>
                          </a:solidFill>
                          <a:effectLst/>
                          <a:latin typeface="標楷體" pitchFamily="65" charset="-120"/>
                          <a:ea typeface="標楷體" pitchFamily="65" charset="-12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a:t>
                      </a: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由鑑定委員會參照書面審查標準說明（如附件一</a:t>
                      </a:r>
                      <a:r>
                        <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審議。</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標楷體" pitchFamily="65" charset="-120"/>
                          <a:ea typeface="標楷體" pitchFamily="65" charset="-120"/>
                          <a:cs typeface="Times New Roman" pitchFamily="18" charset="0"/>
                        </a:rPr>
                        <a:t>2.</a:t>
                      </a:r>
                      <a:r>
                        <a:rPr kumimoji="1" lang="zh-TW" altLang="en-US" sz="1800" b="0"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書面審查結果說明：</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a:t>
                      </a:r>
                      <a:r>
                        <a:rPr kumimoji="1" lang="zh-TW" altLang="en-US" sz="1800" b="0"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書面審查通過者，進入綜合研判。</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(2)</a:t>
                      </a:r>
                      <a:r>
                        <a:rPr kumimoji="1" lang="zh-TW" altLang="en-US" sz="1800" b="0"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書面審查未通過者，仍可參加管道二測驗。</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3</a:t>
                      </a: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、檢附之表現優異具體佐證事蹟資料不全者，</a:t>
                      </a:r>
                      <a:r>
                        <a:rPr lang="zh-TW" altLang="zh-TW" sz="1800" kern="1200" dirty="0" smtClean="0">
                          <a:solidFill>
                            <a:schemeClr val="tx1"/>
                          </a:solidFill>
                          <a:effectLst/>
                          <a:latin typeface="標楷體" panose="03000509000000000000" pitchFamily="65" charset="-120"/>
                          <a:ea typeface="標楷體" panose="03000509000000000000" pitchFamily="65" charset="-120"/>
                          <a:cs typeface="+mn-cs"/>
                        </a:rPr>
                        <a:t>請於報名繳件截止日前備齊資料至收件地點補正</a:t>
                      </a: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，逾時不予受理。</a:t>
                      </a: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標題 1"/>
          <p:cNvSpPr>
            <a:spLocks noGrp="1"/>
          </p:cNvSpPr>
          <p:nvPr>
            <p:ph type="title"/>
          </p:nvPr>
        </p:nvSpPr>
        <p:spPr>
          <a:xfrm>
            <a:off x="1619672" y="548680"/>
            <a:ext cx="6589199" cy="1280890"/>
          </a:xfrm>
        </p:spPr>
        <p:txBody>
          <a:bodyPr>
            <a:normAutofit/>
          </a:bodyPr>
          <a:lstStyle/>
          <a:p>
            <a:r>
              <a:rPr lang="zh-TW" altLang="en-US" sz="4200" dirty="0" smtClean="0">
                <a:latin typeface="標楷體" panose="03000509000000000000" pitchFamily="65" charset="-120"/>
                <a:ea typeface="標楷體" panose="03000509000000000000" pitchFamily="65" charset="-120"/>
              </a:rPr>
              <a:t>鑑定方式</a:t>
            </a:r>
            <a:endParaRPr lang="zh-TW" altLang="en-US" sz="42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200" dirty="0" smtClean="0">
                <a:latin typeface="標楷體" panose="03000509000000000000" pitchFamily="65" charset="-120"/>
                <a:ea typeface="標楷體" panose="03000509000000000000" pitchFamily="65" charset="-120"/>
              </a:rPr>
              <a:t>鑑定方式</a:t>
            </a:r>
            <a:endParaRPr lang="zh-TW" altLang="en-US" sz="4200" dirty="0">
              <a:latin typeface="標楷體" panose="03000509000000000000" pitchFamily="65" charset="-120"/>
              <a:ea typeface="標楷體" panose="03000509000000000000" pitchFamily="65" charset="-120"/>
            </a:endParaRPr>
          </a:p>
        </p:txBody>
      </p:sp>
      <p:sp>
        <p:nvSpPr>
          <p:cNvPr id="5" name="內容版面配置區 2"/>
          <p:cNvSpPr txBox="1">
            <a:spLocks/>
          </p:cNvSpPr>
          <p:nvPr/>
        </p:nvSpPr>
        <p:spPr>
          <a:xfrm>
            <a:off x="539552" y="1412776"/>
            <a:ext cx="8085584" cy="23762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zh-TW" altLang="en-US" sz="3200" b="0"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rPr>
              <a:t>   </a:t>
            </a:r>
            <a:endParaRPr kumimoji="0" lang="en-US" altLang="zh-TW" sz="3200" b="0"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zh-TW" altLang="en-US" sz="3200" b="0"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rPr>
              <a:t>  </a:t>
            </a:r>
            <a:endParaRPr kumimoji="0" lang="en-US" altLang="zh-TW" sz="3200" b="1"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zh-TW" altLang="en-US" sz="3200" b="1"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zh-TW" altLang="en-US" sz="3200" b="1"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zh-TW" altLang="en-US" sz="3200" b="1" i="0" u="none" strike="noStrike" kern="1200" cap="none" spc="0" normalizeH="0" baseline="0" noProof="0" dirty="0">
              <a:ln>
                <a:noFill/>
              </a:ln>
              <a:solidFill>
                <a:schemeClr val="bg2">
                  <a:lumMod val="10000"/>
                </a:schemeClr>
              </a:solidFill>
              <a:effectLst/>
              <a:uLnTx/>
              <a:uFillTx/>
              <a:latin typeface="微軟正黑體" pitchFamily="34" charset="-120"/>
              <a:ea typeface="微軟正黑體" pitchFamily="34" charset="-120"/>
              <a:cs typeface="+mn-cs"/>
            </a:endParaRPr>
          </a:p>
        </p:txBody>
      </p:sp>
      <p:sp>
        <p:nvSpPr>
          <p:cNvPr id="6" name="內容版面配置區 2"/>
          <p:cNvSpPr txBox="1">
            <a:spLocks/>
          </p:cNvSpPr>
          <p:nvPr/>
        </p:nvSpPr>
        <p:spPr>
          <a:xfrm>
            <a:off x="395536" y="1268760"/>
            <a:ext cx="8229600" cy="86409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50000"/>
              </a:lnSpc>
              <a:spcBef>
                <a:spcPct val="20000"/>
              </a:spcBef>
              <a:spcAft>
                <a:spcPts val="0"/>
              </a:spcAft>
              <a:buClrTx/>
              <a:buSzTx/>
              <a:buFontTx/>
              <a:buBlip>
                <a:blip r:embed="rId2"/>
              </a:buBlip>
              <a:tabLst/>
              <a:defRPr/>
            </a:pPr>
            <a:r>
              <a:rPr kumimoji="0" lang="zh-TW" altLang="en-US" sz="3200" b="1" i="0" u="none" strike="noStrike" kern="1200" cap="none" spc="0" normalizeH="0" baseline="0" noProof="0" dirty="0" smtClean="0">
                <a:ln>
                  <a:noFill/>
                </a:ln>
                <a:solidFill>
                  <a:schemeClr val="bg2">
                    <a:lumMod val="10000"/>
                  </a:schemeClr>
                </a:solidFill>
                <a:effectLst/>
                <a:uLnTx/>
                <a:uFillTx/>
                <a:latin typeface="標楷體" panose="03000509000000000000" pitchFamily="65" charset="-120"/>
                <a:ea typeface="標楷體" panose="03000509000000000000" pitchFamily="65" charset="-120"/>
              </a:rPr>
              <a:t>管道二：測驗方式</a:t>
            </a:r>
            <a:endParaRPr kumimoji="0" lang="en-US" altLang="zh-TW" sz="3200" b="1" i="0" u="none" strike="noStrike" kern="1200" cap="none" spc="0" normalizeH="0" baseline="0" noProof="0" dirty="0" smtClean="0">
              <a:ln>
                <a:noFill/>
              </a:ln>
              <a:solidFill>
                <a:schemeClr val="bg2">
                  <a:lumMod val="10000"/>
                </a:schemeClr>
              </a:solidFill>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50000"/>
              </a:lnSpc>
              <a:spcBef>
                <a:spcPct val="20000"/>
              </a:spcBef>
              <a:spcAft>
                <a:spcPts val="0"/>
              </a:spcAft>
              <a:buClrTx/>
              <a:buSzTx/>
              <a:tabLst/>
              <a:defRPr/>
            </a:pPr>
            <a:endParaRPr kumimoji="0" lang="zh-TW" altLang="en-US" sz="3200" b="1" i="0" u="none" strike="noStrike" kern="1200" cap="none" spc="0" normalizeH="0" baseline="0" noProof="0" dirty="0" smtClean="0">
              <a:ln>
                <a:noFill/>
              </a:ln>
              <a:solidFill>
                <a:schemeClr val="bg2">
                  <a:lumMod val="10000"/>
                </a:schemeClr>
              </a:solidFill>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3200" b="1" i="0" u="none" strike="noStrike" kern="1200" cap="none" spc="0" normalizeH="0" baseline="0" noProof="0" dirty="0">
              <a:ln>
                <a:noFill/>
              </a:ln>
              <a:solidFill>
                <a:schemeClr val="bg2">
                  <a:lumMod val="10000"/>
                </a:schemeClr>
              </a:solidFill>
              <a:effectLst/>
              <a:uLnTx/>
              <a:uFillTx/>
              <a:latin typeface="標楷體" panose="03000509000000000000" pitchFamily="65" charset="-12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558285762"/>
              </p:ext>
            </p:extLst>
          </p:nvPr>
        </p:nvGraphicFramePr>
        <p:xfrm>
          <a:off x="611560" y="2420888"/>
          <a:ext cx="8013576" cy="3971626"/>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643429396"/>
                    </a:ext>
                  </a:extLst>
                </a:gridCol>
                <a:gridCol w="2880320">
                  <a:extLst>
                    <a:ext uri="{9D8B030D-6E8A-4147-A177-3AD203B41FA5}">
                      <a16:colId xmlns:a16="http://schemas.microsoft.com/office/drawing/2014/main" val="174054059"/>
                    </a:ext>
                  </a:extLst>
                </a:gridCol>
                <a:gridCol w="2880320">
                  <a:extLst>
                    <a:ext uri="{9D8B030D-6E8A-4147-A177-3AD203B41FA5}">
                      <a16:colId xmlns:a16="http://schemas.microsoft.com/office/drawing/2014/main" val="2444183331"/>
                    </a:ext>
                  </a:extLst>
                </a:gridCol>
                <a:gridCol w="1244824">
                  <a:extLst>
                    <a:ext uri="{9D8B030D-6E8A-4147-A177-3AD203B41FA5}">
                      <a16:colId xmlns:a16="http://schemas.microsoft.com/office/drawing/2014/main" val="3611031621"/>
                    </a:ext>
                  </a:extLst>
                </a:gridCol>
              </a:tblGrid>
              <a:tr h="954106">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類別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測驗時間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評 量 項 目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說 明 </a:t>
                      </a:r>
                    </a:p>
                  </a:txBody>
                  <a:tcPr anchor="ctr" horzOverflow="overflow"/>
                </a:tc>
                <a:extLst>
                  <a:ext uri="{0D108BD9-81ED-4DB2-BD59-A6C34878D82A}">
                    <a16:rowId xmlns:a16="http://schemas.microsoft.com/office/drawing/2014/main" val="1590637827"/>
                  </a:ext>
                </a:extLst>
              </a:tr>
              <a:tr h="954106">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英語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rPr>
                        <a:t>108</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rPr>
                        <a:t>年</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rPr>
                        <a:t>3</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rPr>
                        <a:t>月</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rPr>
                        <a:t>23</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rPr>
                        <a:t>日</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（星期六）</a:t>
                      </a:r>
                      <a:endParaRPr kumimoji="1" lang="zh-TW" altLang="en-US" sz="2000" b="1" i="0" u="sng" strike="noStrike" cap="none" normalizeH="0" baseline="0" dirty="0" smtClean="0">
                        <a:ln>
                          <a:noFill/>
                        </a:ln>
                        <a:solidFill>
                          <a:srgbClr val="0099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Pct val="90000"/>
                        <a:buFontTx/>
                        <a:buNone/>
                        <a:tabLst/>
                      </a:pPr>
                      <a:r>
                        <a:rPr kumimoji="1" lang="en-US" altLang="zh-TW" sz="2000" b="1" i="0" u="sng" strike="noStrike" cap="none" normalizeH="0" baseline="0" dirty="0" smtClean="0">
                          <a:ln>
                            <a:noFill/>
                          </a:ln>
                          <a:solidFill>
                            <a:srgbClr val="009900"/>
                          </a:solidFill>
                          <a:effectLst/>
                          <a:latin typeface="標楷體" pitchFamily="65" charset="-120"/>
                          <a:ea typeface="標楷體" pitchFamily="65" charset="-120"/>
                        </a:rPr>
                        <a:t>08:50</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起 </a:t>
                      </a:r>
                      <a:endPar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性向及成就測驗</a:t>
                      </a:r>
                      <a:endParaRPr kumimoji="1" lang="zh-TW" altLang="en-US" sz="2000" b="0" i="0" u="none" strike="noStrike" cap="none" normalizeH="0" baseline="0" dirty="0" smtClean="0">
                        <a:ln>
                          <a:noFill/>
                        </a:ln>
                        <a:solidFill>
                          <a:srgbClr val="000000"/>
                        </a:solidFill>
                        <a:effectLst/>
                        <a:latin typeface="Times New Roman" pitchFamily="18" charset="0"/>
                        <a:ea typeface="新細明體"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90000"/>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（自備</a:t>
                      </a:r>
                      <a:r>
                        <a:rPr kumimoji="1" lang="en-US" altLang="zh-TW" sz="2000" b="0" i="0" u="none" strike="noStrike" cap="none" normalizeH="0" baseline="0" dirty="0" smtClean="0">
                          <a:ln>
                            <a:noFill/>
                          </a:ln>
                          <a:solidFill>
                            <a:srgbClr val="000000"/>
                          </a:solidFill>
                          <a:effectLst/>
                          <a:latin typeface="Times New Roman" pitchFamily="18" charset="0"/>
                          <a:ea typeface="新細明體" charset="-120"/>
                          <a:cs typeface="Times New Roman" pitchFamily="18" charset="0"/>
                        </a:rPr>
                        <a:t>2B</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鉛筆、橡皮擦）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詳細時程如鑑定證上之說明</a:t>
                      </a:r>
                    </a:p>
                  </a:txBody>
                  <a:tcPr anchor="ctr" horzOverflow="overflow"/>
                </a:tc>
                <a:extLst>
                  <a:ext uri="{0D108BD9-81ED-4DB2-BD59-A6C34878D82A}">
                    <a16:rowId xmlns:a16="http://schemas.microsoft.com/office/drawing/2014/main" val="274799062"/>
                  </a:ext>
                </a:extLst>
              </a:tr>
              <a:tr h="954106">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數理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rPr>
                        <a:t>108</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rPr>
                        <a:t>年</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rPr>
                        <a:t>3</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rPr>
                        <a:t>月</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rPr>
                        <a:t>24</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rPr>
                        <a:t>日</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（星期日）</a:t>
                      </a:r>
                      <a:endParaRPr kumimoji="1" lang="zh-TW" altLang="en-US" sz="2000" b="1" i="0" u="sng" strike="noStrike" cap="none" normalizeH="0" baseline="0" dirty="0" smtClean="0">
                        <a:ln>
                          <a:noFill/>
                        </a:ln>
                        <a:solidFill>
                          <a:srgbClr val="0099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Pct val="90000"/>
                        <a:buFontTx/>
                        <a:buNone/>
                        <a:tabLst/>
                      </a:pPr>
                      <a:r>
                        <a:rPr kumimoji="1" lang="en-US" altLang="zh-TW" sz="2000" b="1" i="0" u="sng" strike="noStrike" cap="none" normalizeH="0" baseline="0" dirty="0" smtClean="0">
                          <a:ln>
                            <a:noFill/>
                          </a:ln>
                          <a:solidFill>
                            <a:srgbClr val="009900"/>
                          </a:solidFill>
                          <a:effectLst/>
                          <a:latin typeface="標楷體" pitchFamily="65" charset="-120"/>
                          <a:ea typeface="標楷體" pitchFamily="65" charset="-120"/>
                        </a:rPr>
                        <a:t>8</a:t>
                      </a:r>
                      <a:r>
                        <a:rPr kumimoji="1" lang="zh-TW" altLang="en-US" sz="2000" b="1" i="0" u="sng" strike="noStrike" cap="none" normalizeH="0" baseline="0" dirty="0" smtClean="0">
                          <a:ln>
                            <a:noFill/>
                          </a:ln>
                          <a:solidFill>
                            <a:srgbClr val="009900"/>
                          </a:solidFill>
                          <a:effectLst/>
                          <a:latin typeface="標楷體" pitchFamily="65" charset="-120"/>
                          <a:ea typeface="標楷體" pitchFamily="65" charset="-120"/>
                        </a:rPr>
                        <a:t>：</a:t>
                      </a:r>
                      <a:r>
                        <a:rPr kumimoji="1" lang="en-US" altLang="zh-TW" sz="2000" b="1" i="0" u="sng" strike="noStrike" cap="none" normalizeH="0" baseline="0" dirty="0" smtClean="0">
                          <a:ln>
                            <a:noFill/>
                          </a:ln>
                          <a:solidFill>
                            <a:srgbClr val="009900"/>
                          </a:solidFill>
                          <a:effectLst/>
                          <a:latin typeface="標楷體" pitchFamily="65" charset="-120"/>
                          <a:ea typeface="標楷體" pitchFamily="65" charset="-120"/>
                        </a:rPr>
                        <a:t>50</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起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性向及成就測驗</a:t>
                      </a:r>
                      <a:endParaRPr kumimoji="1" lang="zh-TW" altLang="en-US" sz="2000" b="0" i="0" u="none" strike="noStrike" cap="none" normalizeH="0" baseline="0" dirty="0" smtClean="0">
                        <a:ln>
                          <a:noFill/>
                        </a:ln>
                        <a:solidFill>
                          <a:srgbClr val="000000"/>
                        </a:solidFill>
                        <a:effectLst/>
                        <a:latin typeface="Times New Roman" pitchFamily="18" charset="0"/>
                        <a:ea typeface="新細明體"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90000"/>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（自備</a:t>
                      </a:r>
                      <a:r>
                        <a:rPr kumimoji="1" lang="en-US" altLang="zh-TW" sz="2000" b="0" i="0" u="none" strike="noStrike" cap="none" normalizeH="0" baseline="0" dirty="0" smtClean="0">
                          <a:ln>
                            <a:noFill/>
                          </a:ln>
                          <a:solidFill>
                            <a:srgbClr val="000000"/>
                          </a:solidFill>
                          <a:effectLst/>
                          <a:latin typeface="Times New Roman" pitchFamily="18" charset="0"/>
                          <a:ea typeface="新細明體" charset="-120"/>
                          <a:cs typeface="Times New Roman" pitchFamily="18" charset="0"/>
                        </a:rPr>
                        <a:t>2B</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鉛筆、橡皮擦）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詳細時程如鑑定證上之說明</a:t>
                      </a:r>
                    </a:p>
                  </a:txBody>
                  <a:tcPr anchor="ctr" horzOverflow="overflow"/>
                </a:tc>
                <a:extLst>
                  <a:ext uri="{0D108BD9-81ED-4DB2-BD59-A6C34878D82A}">
                    <a16:rowId xmlns:a16="http://schemas.microsoft.com/office/drawing/2014/main" val="2840815510"/>
                  </a:ext>
                </a:extLst>
              </a:tr>
              <a:tr h="954106">
                <a:tc>
                  <a:txBody>
                    <a:bodyPr/>
                    <a:lstStyle/>
                    <a:p>
                      <a:pPr algn="ctr"/>
                      <a:r>
                        <a:rPr lang="zh-TW" altLang="en-US" dirty="0" smtClean="0">
                          <a:latin typeface="標楷體" panose="03000509000000000000" pitchFamily="65" charset="-120"/>
                          <a:ea typeface="標楷體" panose="03000509000000000000" pitchFamily="65" charset="-120"/>
                        </a:rPr>
                        <a:t>自然</a:t>
                      </a:r>
                      <a:endParaRPr lang="en-US" altLang="zh-TW" dirty="0" smtClean="0">
                        <a:latin typeface="標楷體" panose="03000509000000000000" pitchFamily="65" charset="-120"/>
                        <a:ea typeface="標楷體" panose="03000509000000000000" pitchFamily="65" charset="-120"/>
                      </a:endParaRPr>
                    </a:p>
                    <a:p>
                      <a:pPr algn="ctr"/>
                      <a:r>
                        <a:rPr lang="zh-TW" altLang="en-US" dirty="0" smtClean="0">
                          <a:latin typeface="標楷體" panose="03000509000000000000" pitchFamily="65" charset="-120"/>
                          <a:ea typeface="標楷體" panose="03000509000000000000" pitchFamily="65" charset="-120"/>
                        </a:rPr>
                        <a:t>科學</a:t>
                      </a:r>
                      <a:endParaRPr lang="zh-TW" altLang="en-US" dirty="0">
                        <a:latin typeface="標楷體" panose="03000509000000000000" pitchFamily="65" charset="-120"/>
                        <a:ea typeface="標楷體" panose="03000509000000000000" pitchFamily="65" charset="-120"/>
                      </a:endParaRPr>
                    </a:p>
                  </a:txBody>
                  <a:tcPr anchor="ct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rPr>
                        <a:t>108</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rPr>
                        <a:t>年</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rPr>
                        <a:t>3</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rPr>
                        <a:t>月</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rPr>
                        <a:t>24</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rPr>
                        <a:t>日</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（星期日）</a:t>
                      </a:r>
                      <a:endParaRPr kumimoji="1" lang="zh-TW" altLang="en-US" sz="2000" b="1" i="0" u="sng" strike="noStrike" cap="none" normalizeH="0" baseline="0" dirty="0" smtClean="0">
                        <a:ln>
                          <a:noFill/>
                        </a:ln>
                        <a:solidFill>
                          <a:srgbClr val="0099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Pct val="90000"/>
                        <a:buFontTx/>
                        <a:buNone/>
                        <a:tabLst/>
                      </a:pPr>
                      <a:r>
                        <a:rPr kumimoji="1" lang="en-US" altLang="zh-TW" sz="2000" b="1" i="0" u="sng" strike="noStrike" cap="none" normalizeH="0" baseline="0" dirty="0" smtClean="0">
                          <a:ln>
                            <a:noFill/>
                          </a:ln>
                          <a:solidFill>
                            <a:srgbClr val="009900"/>
                          </a:solidFill>
                          <a:effectLst/>
                          <a:latin typeface="標楷體" pitchFamily="65" charset="-120"/>
                          <a:ea typeface="標楷體" pitchFamily="65" charset="-120"/>
                        </a:rPr>
                        <a:t>8</a:t>
                      </a:r>
                      <a:r>
                        <a:rPr kumimoji="1" lang="zh-TW" altLang="en-US" sz="2000" b="1" i="0" u="sng" strike="noStrike" cap="none" normalizeH="0" baseline="0" dirty="0" smtClean="0">
                          <a:ln>
                            <a:noFill/>
                          </a:ln>
                          <a:solidFill>
                            <a:srgbClr val="009900"/>
                          </a:solidFill>
                          <a:effectLst/>
                          <a:latin typeface="標楷體" pitchFamily="65" charset="-120"/>
                          <a:ea typeface="標楷體" pitchFamily="65" charset="-120"/>
                        </a:rPr>
                        <a:t>：</a:t>
                      </a:r>
                      <a:r>
                        <a:rPr kumimoji="1" lang="en-US" altLang="zh-TW" sz="2000" b="1" i="0" u="sng" strike="noStrike" cap="none" normalizeH="0" baseline="0" dirty="0" smtClean="0">
                          <a:ln>
                            <a:noFill/>
                          </a:ln>
                          <a:solidFill>
                            <a:srgbClr val="009900"/>
                          </a:solidFill>
                          <a:effectLst/>
                          <a:latin typeface="標楷體" pitchFamily="65" charset="-120"/>
                          <a:ea typeface="標楷體" pitchFamily="65" charset="-120"/>
                        </a:rPr>
                        <a:t>50</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起 </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rPr>
                        <a:t> </a:t>
                      </a:r>
                      <a:endPar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endParaRPr>
                    </a:p>
                  </a:txBody>
                  <a:tcPr anchor="ct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性向及成就測驗</a:t>
                      </a:r>
                      <a:endParaRPr kumimoji="1" lang="zh-TW" altLang="en-US" sz="2000" b="0" i="0" u="none" strike="noStrike" cap="none" normalizeH="0" baseline="0" dirty="0" smtClean="0">
                        <a:ln>
                          <a:noFill/>
                        </a:ln>
                        <a:solidFill>
                          <a:srgbClr val="000000"/>
                        </a:solidFill>
                        <a:effectLst/>
                        <a:latin typeface="Times New Roman" pitchFamily="18" charset="0"/>
                        <a:ea typeface="新細明體"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（自備</a:t>
                      </a:r>
                      <a:r>
                        <a:rPr kumimoji="1" lang="en-US" altLang="zh-TW" sz="2000" b="0" i="0" u="none" strike="noStrike" cap="none" normalizeH="0" baseline="0" dirty="0" smtClean="0">
                          <a:ln>
                            <a:noFill/>
                          </a:ln>
                          <a:solidFill>
                            <a:srgbClr val="000000"/>
                          </a:solidFill>
                          <a:effectLst/>
                          <a:latin typeface="Times New Roman" pitchFamily="18" charset="0"/>
                          <a:ea typeface="新細明體" charset="-120"/>
                          <a:cs typeface="Times New Roman" pitchFamily="18" charset="0"/>
                        </a:rPr>
                        <a:t>2B</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鉛筆、橡皮擦） </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詳細時程如鑑定證上之說明</a:t>
                      </a:r>
                    </a:p>
                  </a:txBody>
                  <a:tcPr/>
                </a:tc>
                <a:extLst>
                  <a:ext uri="{0D108BD9-81ED-4DB2-BD59-A6C34878D82A}">
                    <a16:rowId xmlns:a16="http://schemas.microsoft.com/office/drawing/2014/main" val="652530590"/>
                  </a:ext>
                </a:extLst>
              </a:tr>
            </a:tbl>
          </a:graphicData>
        </a:graphic>
      </p:graphicFrame>
    </p:spTree>
    <p:extLst>
      <p:ext uri="{BB962C8B-B14F-4D97-AF65-F5344CB8AC3E}">
        <p14:creationId xmlns:p14="http://schemas.microsoft.com/office/powerpoint/2010/main" val="2355071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562670"/>
            <a:ext cx="7488832" cy="634082"/>
          </a:xfrm>
        </p:spPr>
        <p:txBody>
          <a:bodyPr>
            <a:noAutofit/>
          </a:bodyPr>
          <a:lstStyle/>
          <a:p>
            <a:r>
              <a:rPr lang="zh-TW" altLang="en-US" sz="4200" dirty="0" smtClean="0">
                <a:latin typeface="標楷體" panose="03000509000000000000" pitchFamily="65" charset="-120"/>
                <a:ea typeface="標楷體" panose="03000509000000000000" pitchFamily="65" charset="-120"/>
              </a:rPr>
              <a:t>重要日程表</a:t>
            </a:r>
            <a:r>
              <a:rPr lang="en-US" altLang="zh-TW" sz="4200" dirty="0" smtClean="0">
                <a:latin typeface="標楷體" panose="03000509000000000000" pitchFamily="65" charset="-120"/>
                <a:ea typeface="標楷體" panose="03000509000000000000" pitchFamily="65" charset="-120"/>
              </a:rPr>
              <a:t>3-1</a:t>
            </a:r>
            <a:endParaRPr lang="zh-TW" altLang="en-US" sz="4200" dirty="0">
              <a:latin typeface="標楷體" panose="03000509000000000000" pitchFamily="65" charset="-120"/>
              <a:ea typeface="標楷體" panose="03000509000000000000" pitchFamily="65" charset="-120"/>
            </a:endParaRPr>
          </a:p>
        </p:txBody>
      </p:sp>
      <p:sp>
        <p:nvSpPr>
          <p:cNvPr id="5" name="內容版面配置區 2"/>
          <p:cNvSpPr txBox="1">
            <a:spLocks/>
          </p:cNvSpPr>
          <p:nvPr/>
        </p:nvSpPr>
        <p:spPr>
          <a:xfrm>
            <a:off x="539552" y="1412776"/>
            <a:ext cx="8085584" cy="23762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zh-TW" altLang="en-US" sz="3200" b="0"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rPr>
              <a:t>   </a:t>
            </a:r>
            <a:endParaRPr kumimoji="0" lang="en-US" altLang="zh-TW" sz="3200" b="0"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zh-TW" altLang="en-US" sz="3200" b="0"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rPr>
              <a:t>  </a:t>
            </a:r>
            <a:endParaRPr kumimoji="0" lang="en-US" altLang="zh-TW" sz="3200" b="1"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zh-TW" altLang="en-US" sz="3200" b="1"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zh-TW" altLang="en-US" sz="3200" b="1"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zh-TW" altLang="en-US" sz="3200" b="1" i="0" u="none" strike="noStrike" kern="1200" cap="none" spc="0" normalizeH="0" baseline="0" noProof="0" dirty="0">
              <a:ln>
                <a:noFill/>
              </a:ln>
              <a:solidFill>
                <a:schemeClr val="bg2">
                  <a:lumMod val="10000"/>
                </a:schemeClr>
              </a:solidFill>
              <a:effectLst/>
              <a:uLnTx/>
              <a:uFillTx/>
              <a:latin typeface="微軟正黑體" pitchFamily="34" charset="-120"/>
              <a:ea typeface="微軟正黑體" pitchFamily="34" charset="-120"/>
              <a:cs typeface="+mn-cs"/>
            </a:endParaRPr>
          </a:p>
        </p:txBody>
      </p:sp>
      <p:graphicFrame>
        <p:nvGraphicFramePr>
          <p:cNvPr id="7" name="表格 6"/>
          <p:cNvGraphicFramePr>
            <a:graphicFrameLocks noGrp="1"/>
          </p:cNvGraphicFramePr>
          <p:nvPr>
            <p:extLst>
              <p:ext uri="{D42A27DB-BD31-4B8C-83A1-F6EECF244321}">
                <p14:modId xmlns:p14="http://schemas.microsoft.com/office/powerpoint/2010/main" val="2379965389"/>
              </p:ext>
            </p:extLst>
          </p:nvPr>
        </p:nvGraphicFramePr>
        <p:xfrm>
          <a:off x="539552" y="1412776"/>
          <a:ext cx="8352928" cy="4809970"/>
        </p:xfrm>
        <a:graphic>
          <a:graphicData uri="http://schemas.openxmlformats.org/drawingml/2006/table">
            <a:tbl>
              <a:tblPr/>
              <a:tblGrid>
                <a:gridCol w="180020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5400600">
                  <a:extLst>
                    <a:ext uri="{9D8B030D-6E8A-4147-A177-3AD203B41FA5}">
                      <a16:colId xmlns:a16="http://schemas.microsoft.com/office/drawing/2014/main" val="20002"/>
                    </a:ext>
                  </a:extLst>
                </a:gridCol>
              </a:tblGrid>
              <a:tr h="483039">
                <a:tc>
                  <a:txBody>
                    <a:bodyPr/>
                    <a:lstStyle/>
                    <a:p>
                      <a:pPr algn="ctr" eaLnBrk="0">
                        <a:lnSpc>
                          <a:spcPts val="1400"/>
                        </a:lnSpc>
                        <a:spcAft>
                          <a:spcPts val="0"/>
                        </a:spcAft>
                      </a:pPr>
                      <a:r>
                        <a:rPr lang="zh-TW" sz="1800" b="1" kern="100" dirty="0">
                          <a:latin typeface="Times New Roman"/>
                          <a:ea typeface="標楷體"/>
                          <a:cs typeface="Times New Roman"/>
                        </a:rPr>
                        <a:t>項　　目</a:t>
                      </a:r>
                      <a:endParaRPr lang="zh-TW" sz="1800" kern="100" dirty="0">
                        <a:latin typeface="Times New Roman"/>
                        <a:ea typeface="標楷體"/>
                        <a:cs typeface="Times New Roman"/>
                      </a:endParaRPr>
                    </a:p>
                  </a:txBody>
                  <a:tcPr marL="16734" marR="1673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eaLnBrk="0">
                        <a:lnSpc>
                          <a:spcPts val="1400"/>
                        </a:lnSpc>
                        <a:spcAft>
                          <a:spcPts val="0"/>
                        </a:spcAft>
                      </a:pPr>
                      <a:r>
                        <a:rPr lang="zh-TW" sz="1800" b="1" kern="100" dirty="0">
                          <a:latin typeface="Times New Roman"/>
                          <a:ea typeface="標楷體"/>
                          <a:cs typeface="Times New Roman"/>
                        </a:rPr>
                        <a:t>日　期</a:t>
                      </a:r>
                      <a:endParaRPr lang="zh-TW" sz="1800" kern="100" dirty="0">
                        <a:latin typeface="Times New Roman"/>
                        <a:ea typeface="標楷體"/>
                        <a:cs typeface="Times New Roman"/>
                      </a:endParaRPr>
                    </a:p>
                  </a:txBody>
                  <a:tcPr marL="16734" marR="16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eaLnBrk="0">
                        <a:lnSpc>
                          <a:spcPts val="1400"/>
                        </a:lnSpc>
                        <a:spcAft>
                          <a:spcPts val="0"/>
                        </a:spcAft>
                      </a:pPr>
                      <a:r>
                        <a:rPr lang="zh-TW" sz="1800" b="1" kern="100" dirty="0">
                          <a:latin typeface="Times New Roman"/>
                          <a:ea typeface="標楷體"/>
                          <a:cs typeface="Times New Roman"/>
                        </a:rPr>
                        <a:t>備　</a:t>
                      </a:r>
                      <a:r>
                        <a:rPr lang="en-US" sz="1800" b="1" kern="100" dirty="0">
                          <a:latin typeface="Times New Roman"/>
                          <a:ea typeface="標楷體"/>
                          <a:cs typeface="Times New Roman"/>
                        </a:rPr>
                        <a:t>               </a:t>
                      </a:r>
                      <a:r>
                        <a:rPr lang="zh-TW" sz="1800" b="1" kern="100" dirty="0">
                          <a:latin typeface="Times New Roman"/>
                          <a:ea typeface="標楷體"/>
                          <a:cs typeface="Times New Roman"/>
                        </a:rPr>
                        <a:t>　註</a:t>
                      </a:r>
                      <a:endParaRPr lang="zh-TW" sz="1800" kern="100" dirty="0">
                        <a:latin typeface="Times New Roman"/>
                        <a:ea typeface="標楷體"/>
                        <a:cs typeface="Times New Roman"/>
                      </a:endParaRPr>
                    </a:p>
                  </a:txBody>
                  <a:tcPr marL="16734" marR="1673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6989">
                <a:tc>
                  <a:txBody>
                    <a:bodyPr/>
                    <a:lstStyle/>
                    <a:p>
                      <a:pPr algn="ctr" eaLnBrk="0">
                        <a:spcAft>
                          <a:spcPts val="0"/>
                        </a:spcAft>
                      </a:pPr>
                      <a:r>
                        <a:rPr lang="zh-TW" sz="1800" b="1" kern="100" dirty="0">
                          <a:latin typeface="Times New Roman"/>
                          <a:ea typeface="標楷體"/>
                          <a:cs typeface="Times New Roman"/>
                        </a:rPr>
                        <a:t>鑑定簡章公告</a:t>
                      </a:r>
                      <a:endParaRPr lang="zh-TW" sz="1800" kern="100" dirty="0">
                        <a:latin typeface="Times New Roman"/>
                        <a:ea typeface="標楷體"/>
                        <a:cs typeface="Times New Roman"/>
                      </a:endParaRPr>
                    </a:p>
                  </a:txBody>
                  <a:tcPr marL="16734" marR="1673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eaLnBrk="0">
                        <a:spcAft>
                          <a:spcPts val="0"/>
                        </a:spcAft>
                      </a:pPr>
                      <a:r>
                        <a:rPr lang="en-US" sz="1800" kern="100" dirty="0" smtClean="0">
                          <a:latin typeface="標楷體"/>
                          <a:ea typeface="標楷體"/>
                          <a:cs typeface="Times New Roman"/>
                        </a:rPr>
                        <a:t>108.1</a:t>
                      </a:r>
                      <a:endParaRPr lang="zh-TW" sz="1800" kern="100" dirty="0">
                        <a:latin typeface="Times New Roman"/>
                        <a:ea typeface="標楷體"/>
                        <a:cs typeface="Times New Roman"/>
                      </a:endParaRPr>
                    </a:p>
                  </a:txBody>
                  <a:tcPr marL="16734" marR="16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eaLnBrk="0">
                        <a:spcAft>
                          <a:spcPts val="0"/>
                        </a:spcAft>
                      </a:pPr>
                      <a:r>
                        <a:rPr lang="zh-TW" sz="1800" kern="100" dirty="0">
                          <a:latin typeface="Times New Roman"/>
                          <a:ea typeface="標楷體"/>
                          <a:cs typeface="Times New Roman"/>
                        </a:rPr>
                        <a:t>公告於</a:t>
                      </a:r>
                      <a:r>
                        <a:rPr lang="zh-TW" sz="1800" kern="100" dirty="0" smtClean="0">
                          <a:latin typeface="Times New Roman"/>
                          <a:ea typeface="標楷體"/>
                          <a:cs typeface="Times New Roman"/>
                        </a:rPr>
                        <a:t>本</a:t>
                      </a:r>
                      <a:r>
                        <a:rPr lang="zh-TW" altLang="en-US" sz="1800" kern="100" dirty="0" smtClean="0">
                          <a:latin typeface="Times New Roman"/>
                          <a:ea typeface="標楷體"/>
                          <a:cs typeface="Times New Roman"/>
                        </a:rPr>
                        <a:t>市</a:t>
                      </a:r>
                      <a:r>
                        <a:rPr lang="zh-TW" sz="1800" kern="100" dirty="0" smtClean="0">
                          <a:latin typeface="Times New Roman"/>
                          <a:ea typeface="標楷體"/>
                          <a:cs typeface="Times New Roman"/>
                        </a:rPr>
                        <a:t>教育局及</a:t>
                      </a:r>
                      <a:r>
                        <a:rPr lang="zh-TW" altLang="en-US" sz="1800" kern="100" dirty="0" smtClean="0">
                          <a:latin typeface="Times New Roman"/>
                          <a:ea typeface="標楷體"/>
                          <a:cs typeface="Times New Roman"/>
                        </a:rPr>
                        <a:t>各國中、國小學校</a:t>
                      </a:r>
                      <a:r>
                        <a:rPr lang="zh-TW" sz="1800" kern="100" dirty="0" smtClean="0">
                          <a:latin typeface="Times New Roman"/>
                          <a:ea typeface="標楷體"/>
                          <a:cs typeface="Times New Roman"/>
                        </a:rPr>
                        <a:t>網站</a:t>
                      </a:r>
                      <a:r>
                        <a:rPr lang="zh-TW" sz="1800" kern="100" dirty="0">
                          <a:latin typeface="Times New Roman"/>
                          <a:ea typeface="標楷體"/>
                          <a:cs typeface="Times New Roman"/>
                        </a:rPr>
                        <a:t>。</a:t>
                      </a:r>
                    </a:p>
                  </a:txBody>
                  <a:tcPr marL="16734" marR="1673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4188">
                <a:tc rowSpan="2">
                  <a:txBody>
                    <a:bodyPr/>
                    <a:lstStyle/>
                    <a:p>
                      <a:pPr algn="ctr" eaLnBrk="0">
                        <a:spcAft>
                          <a:spcPts val="0"/>
                        </a:spcAft>
                      </a:pPr>
                      <a:r>
                        <a:rPr lang="zh-TW" sz="1800" b="1" kern="100" dirty="0">
                          <a:latin typeface="Times New Roman"/>
                          <a:ea typeface="標楷體"/>
                          <a:cs typeface="Times New Roman"/>
                        </a:rPr>
                        <a:t>家長說明會</a:t>
                      </a:r>
                      <a:endParaRPr lang="zh-TW" sz="1800" kern="100" dirty="0">
                        <a:latin typeface="Times New Roman"/>
                        <a:ea typeface="標楷體"/>
                        <a:cs typeface="Times New Roman"/>
                      </a:endParaRPr>
                    </a:p>
                  </a:txBody>
                  <a:tcPr marL="16734" marR="1673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eaLnBrk="0">
                        <a:spcAft>
                          <a:spcPts val="0"/>
                        </a:spcAft>
                      </a:pPr>
                      <a:r>
                        <a:rPr lang="en-US" sz="1800" kern="100" dirty="0" smtClean="0">
                          <a:solidFill>
                            <a:srgbClr val="FF0000"/>
                          </a:solidFill>
                          <a:latin typeface="標楷體"/>
                          <a:ea typeface="標楷體"/>
                          <a:cs typeface="Times New Roman"/>
                        </a:rPr>
                        <a:t>108.</a:t>
                      </a:r>
                      <a:r>
                        <a:rPr lang="en-US" altLang="zh-TW" sz="1800" kern="100" dirty="0" smtClean="0">
                          <a:solidFill>
                            <a:srgbClr val="FF0000"/>
                          </a:solidFill>
                          <a:latin typeface="標楷體"/>
                          <a:ea typeface="標楷體"/>
                          <a:cs typeface="Times New Roman"/>
                        </a:rPr>
                        <a:t>1</a:t>
                      </a:r>
                      <a:r>
                        <a:rPr lang="en-US" sz="1800" kern="100" dirty="0" smtClean="0">
                          <a:solidFill>
                            <a:srgbClr val="FF0000"/>
                          </a:solidFill>
                          <a:latin typeface="標楷體"/>
                          <a:ea typeface="標楷體"/>
                          <a:cs typeface="Times New Roman"/>
                        </a:rPr>
                        <a:t>.</a:t>
                      </a:r>
                      <a:r>
                        <a:rPr lang="en-US" altLang="zh-TW" sz="1800" kern="100" dirty="0" smtClean="0">
                          <a:solidFill>
                            <a:srgbClr val="FF0000"/>
                          </a:solidFill>
                          <a:latin typeface="標楷體"/>
                          <a:ea typeface="標楷體"/>
                          <a:cs typeface="Times New Roman"/>
                        </a:rPr>
                        <a:t>15</a:t>
                      </a:r>
                      <a:endParaRPr lang="zh-TW" sz="1800" kern="100" dirty="0">
                        <a:solidFill>
                          <a:srgbClr val="FF0000"/>
                        </a:solidFill>
                        <a:latin typeface="Times New Roman"/>
                        <a:ea typeface="標楷體"/>
                        <a:cs typeface="Times New Roman"/>
                      </a:endParaRPr>
                    </a:p>
                    <a:p>
                      <a:pPr algn="ctr" eaLnBrk="0">
                        <a:spcAft>
                          <a:spcPts val="0"/>
                        </a:spcAft>
                      </a:pPr>
                      <a:r>
                        <a:rPr lang="en-US" sz="1800" kern="100" dirty="0">
                          <a:solidFill>
                            <a:srgbClr val="FF0000"/>
                          </a:solidFill>
                          <a:latin typeface="標楷體"/>
                          <a:ea typeface="標楷體"/>
                          <a:cs typeface="Times New Roman"/>
                        </a:rPr>
                        <a:t>(</a:t>
                      </a:r>
                      <a:r>
                        <a:rPr lang="zh-TW" sz="1800" kern="100" dirty="0" smtClean="0">
                          <a:solidFill>
                            <a:srgbClr val="FF0000"/>
                          </a:solidFill>
                          <a:latin typeface="Times New Roman"/>
                          <a:ea typeface="標楷體"/>
                          <a:cs typeface="Times New Roman"/>
                        </a:rPr>
                        <a:t>星期</a:t>
                      </a:r>
                      <a:r>
                        <a:rPr lang="zh-TW" altLang="en-US" sz="1800" kern="100" dirty="0" smtClean="0">
                          <a:solidFill>
                            <a:srgbClr val="FF0000"/>
                          </a:solidFill>
                          <a:latin typeface="Times New Roman"/>
                          <a:ea typeface="標楷體"/>
                          <a:cs typeface="Times New Roman"/>
                        </a:rPr>
                        <a:t>二</a:t>
                      </a:r>
                      <a:r>
                        <a:rPr lang="en-US" sz="1800" kern="100" dirty="0" smtClean="0">
                          <a:solidFill>
                            <a:srgbClr val="FF0000"/>
                          </a:solidFill>
                          <a:latin typeface="Times New Roman"/>
                          <a:ea typeface="標楷體"/>
                          <a:cs typeface="Times New Roman"/>
                        </a:rPr>
                        <a:t>)</a:t>
                      </a:r>
                    </a:p>
                  </a:txBody>
                  <a:tcPr marL="16734" marR="16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126365">
                        <a:spcAft>
                          <a:spcPts val="0"/>
                        </a:spcAft>
                      </a:pPr>
                      <a:r>
                        <a:rPr lang="en-US" altLang="zh-TW" sz="1800" kern="1200" dirty="0" smtClean="0">
                          <a:solidFill>
                            <a:srgbClr val="FF0000"/>
                          </a:solidFill>
                          <a:effectLst/>
                          <a:latin typeface="標楷體" panose="03000509000000000000" pitchFamily="65" charset="-120"/>
                          <a:ea typeface="標楷體" panose="03000509000000000000" pitchFamily="65" charset="-120"/>
                          <a:cs typeface="Segoe UI Semilight" panose="020B0402040204020203" pitchFamily="34" charset="0"/>
                        </a:rPr>
                        <a:t>19:00-20:30</a:t>
                      </a:r>
                      <a:r>
                        <a:rPr lang="zh-TW" altLang="en-US" sz="1800" kern="1200" dirty="0" smtClean="0">
                          <a:solidFill>
                            <a:srgbClr val="FF0000"/>
                          </a:solidFill>
                          <a:effectLst/>
                          <a:latin typeface="標楷體" panose="03000509000000000000" pitchFamily="65" charset="-120"/>
                          <a:ea typeface="標楷體" panose="03000509000000000000" pitchFamily="65" charset="-120"/>
                          <a:cs typeface="Segoe UI Semilight" panose="020B0402040204020203" pitchFamily="34" charset="0"/>
                        </a:rPr>
                        <a:t>分別</a:t>
                      </a:r>
                      <a:r>
                        <a:rPr lang="zh-TW" altLang="zh-TW" sz="1800" kern="1200" dirty="0" smtClean="0">
                          <a:solidFill>
                            <a:srgbClr val="FF0000"/>
                          </a:solidFill>
                          <a:effectLst/>
                          <a:latin typeface="標楷體" panose="03000509000000000000" pitchFamily="65" charset="-120"/>
                          <a:ea typeface="標楷體" panose="03000509000000000000" pitchFamily="65" charset="-120"/>
                          <a:cs typeface="Segoe UI Semilight" panose="020B0402040204020203" pitchFamily="34" charset="0"/>
                        </a:rPr>
                        <a:t>於大有國中、大成國中、石門國中舉行。</a:t>
                      </a:r>
                      <a:endParaRPr lang="zh-TW" sz="1800" kern="100" dirty="0">
                        <a:solidFill>
                          <a:srgbClr val="FF0000"/>
                        </a:solidFill>
                        <a:latin typeface="標楷體" panose="03000509000000000000" pitchFamily="65" charset="-120"/>
                        <a:ea typeface="標楷體" panose="03000509000000000000" pitchFamily="65" charset="-120"/>
                        <a:cs typeface="Segoe UI Semilight" panose="020B0402040204020203" pitchFamily="34" charset="0"/>
                      </a:endParaRPr>
                    </a:p>
                  </a:txBody>
                  <a:tcPr marL="16734" marR="1673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81266">
                <a:tc vMerge="1">
                  <a:txBody>
                    <a:bodyPr/>
                    <a:lstStyle/>
                    <a:p>
                      <a:pPr algn="ctr" eaLnBrk="0">
                        <a:spcAft>
                          <a:spcPts val="0"/>
                        </a:spcAft>
                      </a:pPr>
                      <a:endParaRPr lang="zh-TW" sz="1800" kern="100" dirty="0">
                        <a:latin typeface="Times New Roman"/>
                        <a:ea typeface="標楷體"/>
                        <a:cs typeface="Times New Roman"/>
                      </a:endParaRPr>
                    </a:p>
                  </a:txBody>
                  <a:tcPr marL="16734" marR="1673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eaLnBrk="0">
                        <a:spcAft>
                          <a:spcPts val="0"/>
                        </a:spcAft>
                      </a:pPr>
                      <a:r>
                        <a:rPr lang="en-US" altLang="zh-TW" sz="1800" kern="100" dirty="0" smtClean="0">
                          <a:solidFill>
                            <a:srgbClr val="FF0000"/>
                          </a:solidFill>
                          <a:latin typeface="標楷體"/>
                          <a:ea typeface="標楷體"/>
                          <a:cs typeface="Times New Roman"/>
                        </a:rPr>
                        <a:t>108.1.17</a:t>
                      </a:r>
                      <a:endParaRPr lang="zh-TW" altLang="zh-TW" sz="1800" kern="100" dirty="0" smtClean="0">
                        <a:solidFill>
                          <a:srgbClr val="FF0000"/>
                        </a:solidFill>
                        <a:latin typeface="Times New Roman"/>
                        <a:ea typeface="標楷體"/>
                        <a:cs typeface="Times New Roman"/>
                      </a:endParaRPr>
                    </a:p>
                    <a:p>
                      <a:pPr marL="0" marR="0" lvl="0" indent="0" algn="ctr" defTabSz="457200" rtl="0" eaLnBrk="0" fontAlgn="auto" latinLnBrk="0" hangingPunct="1">
                        <a:lnSpc>
                          <a:spcPct val="100000"/>
                        </a:lnSpc>
                        <a:spcBef>
                          <a:spcPts val="0"/>
                        </a:spcBef>
                        <a:spcAft>
                          <a:spcPts val="0"/>
                        </a:spcAft>
                        <a:buClrTx/>
                        <a:buSzTx/>
                        <a:buFontTx/>
                        <a:buNone/>
                        <a:tabLst/>
                        <a:defRPr/>
                      </a:pPr>
                      <a:r>
                        <a:rPr lang="en-US" altLang="zh-TW" sz="1800" kern="100" dirty="0" smtClean="0">
                          <a:solidFill>
                            <a:srgbClr val="FF0000"/>
                          </a:solidFill>
                          <a:latin typeface="標楷體"/>
                          <a:ea typeface="標楷體"/>
                          <a:cs typeface="Times New Roman"/>
                        </a:rPr>
                        <a:t>(</a:t>
                      </a:r>
                      <a:r>
                        <a:rPr lang="zh-TW" altLang="zh-TW" sz="1800" kern="100" dirty="0" smtClean="0">
                          <a:solidFill>
                            <a:srgbClr val="FF0000"/>
                          </a:solidFill>
                          <a:latin typeface="Times New Roman"/>
                          <a:ea typeface="標楷體"/>
                          <a:cs typeface="Times New Roman"/>
                        </a:rPr>
                        <a:t>星期</a:t>
                      </a:r>
                      <a:r>
                        <a:rPr lang="zh-TW" altLang="en-US" sz="1800" kern="100" dirty="0" smtClean="0">
                          <a:solidFill>
                            <a:srgbClr val="FF0000"/>
                          </a:solidFill>
                          <a:latin typeface="Times New Roman"/>
                          <a:ea typeface="標楷體"/>
                          <a:cs typeface="Times New Roman"/>
                        </a:rPr>
                        <a:t>四</a:t>
                      </a:r>
                      <a:r>
                        <a:rPr lang="en-US" altLang="zh-TW" sz="1800" kern="100" dirty="0" smtClean="0">
                          <a:solidFill>
                            <a:srgbClr val="FF0000"/>
                          </a:solidFill>
                          <a:latin typeface="Times New Roman"/>
                          <a:ea typeface="標楷體"/>
                          <a:cs typeface="Times New Roman"/>
                        </a:rPr>
                        <a:t>)</a:t>
                      </a:r>
                    </a:p>
                  </a:txBody>
                  <a:tcPr marL="16734" marR="16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126365" marR="0" lvl="0" indent="0" algn="l" defTabSz="4572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FF0000"/>
                          </a:solidFill>
                          <a:effectLst/>
                          <a:latin typeface="標楷體" panose="03000509000000000000" pitchFamily="65" charset="-120"/>
                          <a:ea typeface="標楷體" panose="03000509000000000000" pitchFamily="65" charset="-120"/>
                          <a:cs typeface="Segoe UI Semilight" panose="020B0402040204020203" pitchFamily="34" charset="0"/>
                        </a:rPr>
                        <a:t>19:00-20:30</a:t>
                      </a:r>
                      <a:r>
                        <a:rPr lang="zh-TW" altLang="en-US" sz="1800" kern="1200" dirty="0" smtClean="0">
                          <a:solidFill>
                            <a:srgbClr val="FF0000"/>
                          </a:solidFill>
                          <a:effectLst/>
                          <a:latin typeface="標楷體" panose="03000509000000000000" pitchFamily="65" charset="-120"/>
                          <a:ea typeface="標楷體" panose="03000509000000000000" pitchFamily="65" charset="-120"/>
                          <a:cs typeface="Segoe UI Semilight" panose="020B0402040204020203" pitchFamily="34" charset="0"/>
                        </a:rPr>
                        <a:t>分別</a:t>
                      </a:r>
                      <a:r>
                        <a:rPr lang="zh-TW" altLang="zh-TW" sz="1800" kern="1200" dirty="0" smtClean="0">
                          <a:solidFill>
                            <a:srgbClr val="FF0000"/>
                          </a:solidFill>
                          <a:effectLst/>
                          <a:latin typeface="標楷體" panose="03000509000000000000" pitchFamily="65" charset="-120"/>
                          <a:ea typeface="標楷體" panose="03000509000000000000" pitchFamily="65" charset="-120"/>
                          <a:cs typeface="Segoe UI Semilight" panose="020B0402040204020203" pitchFamily="34" charset="0"/>
                        </a:rPr>
                        <a:t>於光明國中、內壢國中舉行。</a:t>
                      </a:r>
                      <a:endParaRPr lang="zh-TW" altLang="zh-TW" sz="1800" kern="100" dirty="0" smtClean="0">
                        <a:solidFill>
                          <a:srgbClr val="FF0000"/>
                        </a:solidFill>
                        <a:latin typeface="標楷體" panose="03000509000000000000" pitchFamily="65" charset="-120"/>
                        <a:ea typeface="標楷體" panose="03000509000000000000" pitchFamily="65" charset="-120"/>
                        <a:cs typeface="Segoe UI Semilight" panose="020B0402040204020203" pitchFamily="34" charset="0"/>
                      </a:endParaRPr>
                    </a:p>
                  </a:txBody>
                  <a:tcPr marL="16734" marR="1673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760648"/>
                  </a:ext>
                </a:extLst>
              </a:tr>
              <a:tr h="2084488">
                <a:tc>
                  <a:txBody>
                    <a:bodyPr/>
                    <a:lstStyle/>
                    <a:p>
                      <a:pPr algn="ctr" eaLnBrk="0">
                        <a:spcAft>
                          <a:spcPts val="0"/>
                        </a:spcAft>
                      </a:pPr>
                      <a:r>
                        <a:rPr lang="zh-TW" altLang="en-US" sz="1800" b="1" kern="100" dirty="0" smtClean="0">
                          <a:latin typeface="Times New Roman"/>
                          <a:ea typeface="標楷體"/>
                          <a:cs typeface="Times New Roman"/>
                        </a:rPr>
                        <a:t>報名時間</a:t>
                      </a:r>
                      <a:endParaRPr lang="en-US" altLang="zh-TW" sz="1800" b="1" kern="100" dirty="0" smtClean="0">
                        <a:latin typeface="Times New Roman"/>
                        <a:ea typeface="標楷體"/>
                        <a:cs typeface="Times New Roman"/>
                      </a:endParaRPr>
                    </a:p>
                    <a:p>
                      <a:pPr algn="ctr" eaLnBrk="0">
                        <a:spcAft>
                          <a:spcPts val="0"/>
                        </a:spcAft>
                      </a:pPr>
                      <a:r>
                        <a:rPr lang="zh-TW" sz="1800" b="1" kern="100" dirty="0" smtClean="0">
                          <a:latin typeface="Times New Roman"/>
                          <a:ea typeface="標楷體"/>
                          <a:cs typeface="Times New Roman"/>
                        </a:rPr>
                        <a:t>管道一</a:t>
                      </a:r>
                      <a:r>
                        <a:rPr lang="en-US" altLang="zh-TW" sz="1800" b="1" kern="100" dirty="0" smtClean="0">
                          <a:latin typeface="Times New Roman"/>
                          <a:ea typeface="標楷體"/>
                          <a:cs typeface="Times New Roman"/>
                        </a:rPr>
                        <a:t>(</a:t>
                      </a:r>
                      <a:r>
                        <a:rPr lang="zh-TW" altLang="en-US" sz="1800" b="1" kern="100" dirty="0" smtClean="0">
                          <a:latin typeface="Times New Roman"/>
                          <a:ea typeface="標楷體"/>
                          <a:cs typeface="Times New Roman"/>
                        </a:rPr>
                        <a:t>書面審查</a:t>
                      </a:r>
                      <a:r>
                        <a:rPr lang="en-US" altLang="zh-TW" sz="1800" b="1" kern="100" dirty="0" smtClean="0">
                          <a:latin typeface="Times New Roman"/>
                          <a:ea typeface="標楷體"/>
                          <a:cs typeface="Times New Roman"/>
                        </a:rPr>
                        <a:t>)</a:t>
                      </a:r>
                      <a:endParaRPr lang="zh-TW" sz="1800" kern="100" dirty="0">
                        <a:latin typeface="Times New Roman"/>
                        <a:ea typeface="標楷體"/>
                        <a:cs typeface="Times New Roman"/>
                      </a:endParaRPr>
                    </a:p>
                    <a:p>
                      <a:pPr algn="ctr" eaLnBrk="0">
                        <a:spcAft>
                          <a:spcPts val="0"/>
                        </a:spcAft>
                      </a:pPr>
                      <a:r>
                        <a:rPr lang="zh-TW" sz="1800" b="1" kern="100" dirty="0">
                          <a:latin typeface="Times New Roman"/>
                          <a:ea typeface="標楷體"/>
                          <a:cs typeface="Times New Roman"/>
                        </a:rPr>
                        <a:t>管道</a:t>
                      </a:r>
                      <a:r>
                        <a:rPr lang="zh-TW" sz="1800" b="1" kern="100" dirty="0" smtClean="0">
                          <a:latin typeface="Times New Roman"/>
                          <a:ea typeface="標楷體"/>
                          <a:cs typeface="Times New Roman"/>
                        </a:rPr>
                        <a:t>二</a:t>
                      </a:r>
                      <a:r>
                        <a:rPr lang="en-US" altLang="zh-TW" sz="1800" b="1" kern="100" dirty="0" smtClean="0">
                          <a:latin typeface="Times New Roman"/>
                          <a:ea typeface="標楷體"/>
                          <a:cs typeface="Times New Roman"/>
                        </a:rPr>
                        <a:t>(</a:t>
                      </a:r>
                      <a:r>
                        <a:rPr lang="zh-TW" altLang="en-US" sz="1800" b="1" kern="100" dirty="0" smtClean="0">
                          <a:latin typeface="Times New Roman"/>
                          <a:ea typeface="標楷體"/>
                          <a:cs typeface="Times New Roman"/>
                        </a:rPr>
                        <a:t>測驗方式</a:t>
                      </a:r>
                      <a:r>
                        <a:rPr lang="en-US" altLang="zh-TW" sz="1800" b="1" kern="100" dirty="0" smtClean="0">
                          <a:latin typeface="Times New Roman"/>
                          <a:ea typeface="標楷體"/>
                          <a:cs typeface="Times New Roman"/>
                        </a:rPr>
                        <a:t>)</a:t>
                      </a:r>
                      <a:endParaRPr lang="zh-TW" sz="1800" kern="100" dirty="0">
                        <a:latin typeface="Times New Roman"/>
                        <a:ea typeface="標楷體"/>
                        <a:cs typeface="Times New Roman"/>
                      </a:endParaRPr>
                    </a:p>
                  </a:txBody>
                  <a:tcPr marL="16734" marR="1673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algn="ctr" eaLnBrk="0">
                        <a:spcAft>
                          <a:spcPts val="0"/>
                        </a:spcAft>
                      </a:pPr>
                      <a:r>
                        <a:rPr lang="en-US" altLang="zh-TW" sz="1800" kern="100" dirty="0" smtClean="0">
                          <a:solidFill>
                            <a:srgbClr val="FF0000"/>
                          </a:solidFill>
                          <a:latin typeface="標楷體"/>
                          <a:ea typeface="標楷體"/>
                          <a:cs typeface="Times New Roman"/>
                        </a:rPr>
                        <a:t>108.3.8</a:t>
                      </a:r>
                      <a:endParaRPr lang="zh-TW" altLang="zh-TW" sz="1800" kern="100" dirty="0" smtClean="0">
                        <a:solidFill>
                          <a:srgbClr val="FF0000"/>
                        </a:solidFill>
                        <a:latin typeface="Times New Roman"/>
                        <a:ea typeface="標楷體"/>
                        <a:cs typeface="Times New Roman"/>
                      </a:endParaRPr>
                    </a:p>
                    <a:p>
                      <a:pPr algn="ctr" eaLnBrk="0">
                        <a:spcAft>
                          <a:spcPts val="0"/>
                        </a:spcAft>
                      </a:pPr>
                      <a:r>
                        <a:rPr lang="en-US" altLang="zh-TW" sz="1800" kern="100" dirty="0" smtClean="0">
                          <a:solidFill>
                            <a:srgbClr val="FF0000"/>
                          </a:solidFill>
                          <a:latin typeface="標楷體"/>
                          <a:ea typeface="標楷體"/>
                          <a:cs typeface="Times New Roman"/>
                        </a:rPr>
                        <a:t>(</a:t>
                      </a:r>
                      <a:r>
                        <a:rPr lang="zh-TW" altLang="zh-TW" sz="1800" kern="100" dirty="0" smtClean="0">
                          <a:solidFill>
                            <a:srgbClr val="FF0000"/>
                          </a:solidFill>
                          <a:latin typeface="Times New Roman"/>
                          <a:ea typeface="標楷體"/>
                          <a:cs typeface="Times New Roman"/>
                        </a:rPr>
                        <a:t>星期</a:t>
                      </a:r>
                      <a:r>
                        <a:rPr lang="zh-TW" altLang="en-US" sz="1800" kern="100" dirty="0" smtClean="0">
                          <a:solidFill>
                            <a:srgbClr val="FF0000"/>
                          </a:solidFill>
                          <a:latin typeface="Times New Roman"/>
                          <a:ea typeface="標楷體"/>
                          <a:cs typeface="Times New Roman"/>
                        </a:rPr>
                        <a:t>五</a:t>
                      </a:r>
                      <a:r>
                        <a:rPr lang="en-US" altLang="zh-TW" sz="1800" kern="100" dirty="0" smtClean="0">
                          <a:solidFill>
                            <a:srgbClr val="FF0000"/>
                          </a:solidFill>
                          <a:latin typeface="Times New Roman"/>
                          <a:ea typeface="標楷體"/>
                          <a:cs typeface="Times New Roman"/>
                        </a:rPr>
                        <a:t>)</a:t>
                      </a:r>
                    </a:p>
                    <a:p>
                      <a:pPr algn="ctr" eaLnBrk="0">
                        <a:spcAft>
                          <a:spcPts val="0"/>
                        </a:spcAft>
                      </a:pPr>
                      <a:r>
                        <a:rPr lang="en-US" altLang="zh-TW" sz="1800" kern="100" dirty="0" smtClean="0">
                          <a:solidFill>
                            <a:srgbClr val="FF0000"/>
                          </a:solidFill>
                          <a:latin typeface="標楷體"/>
                          <a:ea typeface="標楷體"/>
                          <a:cs typeface="Times New Roman"/>
                        </a:rPr>
                        <a:t>108.3.9</a:t>
                      </a:r>
                      <a:endParaRPr lang="zh-TW" altLang="zh-TW" sz="1800" kern="100" dirty="0" smtClean="0">
                        <a:solidFill>
                          <a:srgbClr val="FF0000"/>
                        </a:solidFill>
                        <a:latin typeface="Times New Roman"/>
                        <a:ea typeface="標楷體"/>
                        <a:cs typeface="Times New Roman"/>
                      </a:endParaRPr>
                    </a:p>
                    <a:p>
                      <a:pPr algn="ctr" eaLnBrk="0">
                        <a:spcAft>
                          <a:spcPts val="0"/>
                        </a:spcAft>
                      </a:pPr>
                      <a:r>
                        <a:rPr lang="en-US" altLang="zh-TW" sz="1800" kern="100" dirty="0" smtClean="0">
                          <a:solidFill>
                            <a:srgbClr val="FF0000"/>
                          </a:solidFill>
                          <a:latin typeface="標楷體"/>
                          <a:ea typeface="標楷體"/>
                          <a:cs typeface="Times New Roman"/>
                        </a:rPr>
                        <a:t>(</a:t>
                      </a:r>
                      <a:r>
                        <a:rPr lang="zh-TW" altLang="zh-TW" sz="1800" kern="100" dirty="0" smtClean="0">
                          <a:solidFill>
                            <a:srgbClr val="FF0000"/>
                          </a:solidFill>
                          <a:latin typeface="Times New Roman"/>
                          <a:ea typeface="標楷體"/>
                          <a:cs typeface="Times New Roman"/>
                        </a:rPr>
                        <a:t>星期</a:t>
                      </a:r>
                      <a:r>
                        <a:rPr lang="zh-TW" altLang="en-US" sz="1800" kern="100" dirty="0" smtClean="0">
                          <a:solidFill>
                            <a:srgbClr val="FF0000"/>
                          </a:solidFill>
                          <a:latin typeface="Times New Roman"/>
                          <a:ea typeface="標楷體"/>
                          <a:cs typeface="Times New Roman"/>
                        </a:rPr>
                        <a:t>六</a:t>
                      </a:r>
                      <a:r>
                        <a:rPr lang="en-US" altLang="zh-TW" sz="1800" kern="100" dirty="0" smtClean="0">
                          <a:solidFill>
                            <a:srgbClr val="FF0000"/>
                          </a:solidFill>
                          <a:latin typeface="Times New Roman"/>
                          <a:ea typeface="標楷體"/>
                          <a:cs typeface="Times New Roman"/>
                        </a:rPr>
                        <a:t>)</a:t>
                      </a:r>
                    </a:p>
                    <a:p>
                      <a:pPr marL="76200" marR="381635" algn="dist">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4300" marR="11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CFF"/>
                    </a:solidFill>
                  </a:tcPr>
                </a:tc>
                <a:tc>
                  <a:txBody>
                    <a:bodyPr/>
                    <a:lstStyle/>
                    <a:p>
                      <a:pPr marL="152400" indent="-76200" algn="just">
                        <a:spcAft>
                          <a:spcPts val="0"/>
                        </a:spcAft>
                      </a:pPr>
                      <a:r>
                        <a:rPr lang="en-US" sz="24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1.</a:t>
                      </a:r>
                      <a:r>
                        <a:rPr lang="zh-TW" sz="24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親自或委託至各分區鑑定學校報名。</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76200" algn="just">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a:t>
                      </a:r>
                      <a:r>
                        <a:rPr 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請備齊相關資料</a:t>
                      </a:r>
                      <a:r>
                        <a:rPr lang="zh-TW" sz="2400" kern="1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kern="1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76200" algn="just">
                        <a:spcAft>
                          <a:spcPts val="0"/>
                        </a:spcAft>
                      </a:pPr>
                      <a:r>
                        <a:rPr lang="en-US" altLang="zh-TW"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3.</a:t>
                      </a:r>
                      <a:r>
                        <a:rPr lang="zh-TW" altLang="zh-TW" sz="2400" kern="1200" dirty="0" smtClean="0">
                          <a:solidFill>
                            <a:schemeClr val="tx1"/>
                          </a:solidFill>
                          <a:effectLst/>
                          <a:latin typeface="標楷體" panose="03000509000000000000" pitchFamily="65" charset="-120"/>
                          <a:ea typeface="標楷體" panose="03000509000000000000" pitchFamily="65" charset="-120"/>
                          <a:cs typeface="+mn-cs"/>
                        </a:rPr>
                        <a:t>申請時間：</a:t>
                      </a:r>
                      <a:r>
                        <a:rPr lang="en-US" altLang="zh-TW" sz="2400" kern="1200" dirty="0" smtClean="0">
                          <a:solidFill>
                            <a:schemeClr val="tx1"/>
                          </a:solidFill>
                          <a:effectLst/>
                          <a:latin typeface="標楷體" panose="03000509000000000000" pitchFamily="65" charset="-120"/>
                          <a:ea typeface="標楷體" panose="03000509000000000000" pitchFamily="65" charset="-120"/>
                          <a:cs typeface="+mn-cs"/>
                        </a:rPr>
                        <a:t>8</a:t>
                      </a:r>
                      <a:r>
                        <a:rPr lang="zh-TW" altLang="zh-TW" sz="2400" kern="1200"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2400" kern="1200" dirty="0" smtClean="0">
                          <a:solidFill>
                            <a:schemeClr val="tx1"/>
                          </a:solidFill>
                          <a:effectLst/>
                          <a:latin typeface="標楷體" panose="03000509000000000000" pitchFamily="65" charset="-120"/>
                          <a:ea typeface="標楷體" panose="03000509000000000000" pitchFamily="65" charset="-120"/>
                          <a:cs typeface="+mn-cs"/>
                        </a:rPr>
                        <a:t>30</a:t>
                      </a:r>
                      <a:r>
                        <a:rPr lang="zh-TW" altLang="zh-TW" sz="2400" kern="1200" dirty="0" smtClean="0">
                          <a:solidFill>
                            <a:schemeClr val="tx1"/>
                          </a:solidFill>
                          <a:effectLst/>
                          <a:latin typeface="標楷體" panose="03000509000000000000" pitchFamily="65" charset="-120"/>
                          <a:ea typeface="標楷體" panose="03000509000000000000" pitchFamily="65" charset="-120"/>
                          <a:cs typeface="+mn-cs"/>
                        </a:rPr>
                        <a:t>至</a:t>
                      </a:r>
                      <a:r>
                        <a:rPr lang="en-US" altLang="zh-TW" sz="2400" kern="1200" dirty="0" smtClean="0">
                          <a:solidFill>
                            <a:schemeClr val="tx1"/>
                          </a:solidFill>
                          <a:effectLst/>
                          <a:latin typeface="標楷體" panose="03000509000000000000" pitchFamily="65" charset="-120"/>
                          <a:ea typeface="標楷體" panose="03000509000000000000" pitchFamily="65" charset="-120"/>
                          <a:cs typeface="+mn-cs"/>
                        </a:rPr>
                        <a:t>16</a:t>
                      </a:r>
                      <a:r>
                        <a:rPr lang="zh-TW" altLang="zh-TW" sz="2400" kern="1200"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2400" kern="1200" dirty="0" smtClean="0">
                          <a:solidFill>
                            <a:schemeClr val="tx1"/>
                          </a:solidFill>
                          <a:effectLst/>
                          <a:latin typeface="標楷體" panose="03000509000000000000" pitchFamily="65" charset="-120"/>
                          <a:ea typeface="標楷體" panose="03000509000000000000" pitchFamily="65" charset="-120"/>
                          <a:cs typeface="+mn-cs"/>
                        </a:rPr>
                        <a:t>00</a:t>
                      </a:r>
                      <a:r>
                        <a:rPr lang="zh-TW" altLang="zh-TW" sz="2400"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14300" marR="11430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620688"/>
            <a:ext cx="8229600" cy="634082"/>
          </a:xfrm>
        </p:spPr>
        <p:txBody>
          <a:bodyPr>
            <a:noAutofit/>
          </a:bodyPr>
          <a:lstStyle/>
          <a:p>
            <a:r>
              <a:rPr lang="zh-TW" altLang="en-US" sz="4200" dirty="0" smtClean="0">
                <a:latin typeface="標楷體" panose="03000509000000000000" pitchFamily="65" charset="-120"/>
                <a:ea typeface="標楷體" panose="03000509000000000000" pitchFamily="65" charset="-120"/>
              </a:rPr>
              <a:t>重要日程表</a:t>
            </a:r>
            <a:r>
              <a:rPr lang="en-US" altLang="zh-TW" sz="4200" dirty="0" smtClean="0">
                <a:latin typeface="標楷體" panose="03000509000000000000" pitchFamily="65" charset="-120"/>
                <a:ea typeface="標楷體" panose="03000509000000000000" pitchFamily="65" charset="-120"/>
              </a:rPr>
              <a:t>3-2</a:t>
            </a:r>
            <a:endParaRPr lang="zh-TW" altLang="en-US" sz="4200" dirty="0">
              <a:latin typeface="標楷體" panose="03000509000000000000" pitchFamily="65" charset="-120"/>
              <a:ea typeface="標楷體" panose="03000509000000000000" pitchFamily="65" charset="-120"/>
            </a:endParaRPr>
          </a:p>
        </p:txBody>
      </p:sp>
      <p:sp>
        <p:nvSpPr>
          <p:cNvPr id="5" name="內容版面配置區 2"/>
          <p:cNvSpPr txBox="1">
            <a:spLocks/>
          </p:cNvSpPr>
          <p:nvPr/>
        </p:nvSpPr>
        <p:spPr>
          <a:xfrm>
            <a:off x="539552" y="1412776"/>
            <a:ext cx="8085584" cy="23762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zh-TW" altLang="en-US" sz="3200" b="0"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rPr>
              <a:t>   </a:t>
            </a:r>
            <a:endParaRPr kumimoji="0" lang="en-US" altLang="zh-TW" sz="3200" b="0"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zh-TW" altLang="en-US" sz="3200" b="0"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rPr>
              <a:t>  </a:t>
            </a:r>
            <a:endParaRPr kumimoji="0" lang="en-US" altLang="zh-TW" sz="3200" b="1"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zh-TW" altLang="en-US" sz="3200" b="1"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zh-TW" altLang="en-US" sz="3200" b="1" i="0" u="none" strike="noStrike" kern="1200" cap="none" spc="0" normalizeH="0" baseline="0" noProof="0" dirty="0" smtClean="0">
              <a:ln>
                <a:noFill/>
              </a:ln>
              <a:solidFill>
                <a:schemeClr val="bg2">
                  <a:lumMod val="10000"/>
                </a:schemeClr>
              </a:solidFill>
              <a:effectLst/>
              <a:uLnTx/>
              <a:uFillTx/>
              <a:latin typeface="微軟正黑體" pitchFamily="34" charset="-120"/>
              <a:ea typeface="微軟正黑體" pitchFamily="34"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zh-TW" altLang="en-US" sz="3200" b="1" i="0" u="none" strike="noStrike" kern="1200" cap="none" spc="0" normalizeH="0" baseline="0" noProof="0" dirty="0">
              <a:ln>
                <a:noFill/>
              </a:ln>
              <a:solidFill>
                <a:schemeClr val="bg2">
                  <a:lumMod val="10000"/>
                </a:schemeClr>
              </a:solidFill>
              <a:effectLst/>
              <a:uLnTx/>
              <a:uFillTx/>
              <a:latin typeface="微軟正黑體" pitchFamily="34" charset="-120"/>
              <a:ea typeface="微軟正黑體" pitchFamily="34" charset="-120"/>
              <a:cs typeface="+mn-cs"/>
            </a:endParaRPr>
          </a:p>
        </p:txBody>
      </p:sp>
      <p:graphicFrame>
        <p:nvGraphicFramePr>
          <p:cNvPr id="7" name="表格 6"/>
          <p:cNvGraphicFramePr>
            <a:graphicFrameLocks noGrp="1"/>
          </p:cNvGraphicFramePr>
          <p:nvPr>
            <p:extLst>
              <p:ext uri="{D42A27DB-BD31-4B8C-83A1-F6EECF244321}">
                <p14:modId xmlns:p14="http://schemas.microsoft.com/office/powerpoint/2010/main" val="775031122"/>
              </p:ext>
            </p:extLst>
          </p:nvPr>
        </p:nvGraphicFramePr>
        <p:xfrm>
          <a:off x="611560" y="1498775"/>
          <a:ext cx="8352928" cy="5112567"/>
        </p:xfrm>
        <a:graphic>
          <a:graphicData uri="http://schemas.openxmlformats.org/drawingml/2006/table">
            <a:tbl>
              <a:tblPr/>
              <a:tblGrid>
                <a:gridCol w="151216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5760640">
                  <a:extLst>
                    <a:ext uri="{9D8B030D-6E8A-4147-A177-3AD203B41FA5}">
                      <a16:colId xmlns:a16="http://schemas.microsoft.com/office/drawing/2014/main" val="20002"/>
                    </a:ext>
                  </a:extLst>
                </a:gridCol>
              </a:tblGrid>
              <a:tr h="515810">
                <a:tc>
                  <a:txBody>
                    <a:bodyPr/>
                    <a:lstStyle/>
                    <a:p>
                      <a:pPr algn="ctr" eaLnBrk="0">
                        <a:lnSpc>
                          <a:spcPts val="1400"/>
                        </a:lnSpc>
                        <a:spcAft>
                          <a:spcPts val="0"/>
                        </a:spcAft>
                      </a:pPr>
                      <a:r>
                        <a:rPr lang="zh-TW" sz="1800" b="1" kern="100" dirty="0">
                          <a:latin typeface="標楷體" pitchFamily="65" charset="-120"/>
                          <a:ea typeface="標楷體" pitchFamily="65" charset="-120"/>
                          <a:cs typeface="Times New Roman"/>
                        </a:rPr>
                        <a:t>項　　目</a:t>
                      </a:r>
                      <a:endParaRPr lang="zh-TW" sz="1800" kern="100" dirty="0">
                        <a:latin typeface="標楷體" pitchFamily="65" charset="-120"/>
                        <a:ea typeface="標楷體" pitchFamily="65" charset="-120"/>
                        <a:cs typeface="Times New Roman"/>
                      </a:endParaRPr>
                    </a:p>
                  </a:txBody>
                  <a:tcPr marL="16734" marR="1673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eaLnBrk="0">
                        <a:lnSpc>
                          <a:spcPts val="1400"/>
                        </a:lnSpc>
                        <a:spcAft>
                          <a:spcPts val="0"/>
                        </a:spcAft>
                      </a:pPr>
                      <a:r>
                        <a:rPr lang="zh-TW" sz="1800" b="1" kern="100" dirty="0">
                          <a:latin typeface="標楷體" pitchFamily="65" charset="-120"/>
                          <a:ea typeface="標楷體" pitchFamily="65" charset="-120"/>
                          <a:cs typeface="Times New Roman"/>
                        </a:rPr>
                        <a:t>日　期</a:t>
                      </a:r>
                      <a:endParaRPr lang="zh-TW" sz="1800" kern="100" dirty="0">
                        <a:latin typeface="標楷體" pitchFamily="65" charset="-120"/>
                        <a:ea typeface="標楷體" pitchFamily="65" charset="-120"/>
                        <a:cs typeface="Times New Roman"/>
                      </a:endParaRPr>
                    </a:p>
                  </a:txBody>
                  <a:tcPr marL="16734" marR="16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eaLnBrk="0">
                        <a:lnSpc>
                          <a:spcPts val="1400"/>
                        </a:lnSpc>
                        <a:spcAft>
                          <a:spcPts val="0"/>
                        </a:spcAft>
                      </a:pPr>
                      <a:r>
                        <a:rPr lang="zh-TW" sz="1800" b="1" kern="100" dirty="0">
                          <a:latin typeface="標楷體" pitchFamily="65" charset="-120"/>
                          <a:ea typeface="標楷體" pitchFamily="65" charset="-120"/>
                          <a:cs typeface="Times New Roman"/>
                        </a:rPr>
                        <a:t>備　</a:t>
                      </a:r>
                      <a:r>
                        <a:rPr lang="en-US" sz="1800" b="1" kern="100" dirty="0">
                          <a:latin typeface="標楷體" pitchFamily="65" charset="-120"/>
                          <a:ea typeface="標楷體" pitchFamily="65" charset="-120"/>
                          <a:cs typeface="Times New Roman"/>
                        </a:rPr>
                        <a:t>               </a:t>
                      </a:r>
                      <a:r>
                        <a:rPr lang="zh-TW" sz="1800" b="1" kern="100" dirty="0">
                          <a:latin typeface="標楷體" pitchFamily="65" charset="-120"/>
                          <a:ea typeface="標楷體" pitchFamily="65" charset="-120"/>
                          <a:cs typeface="Times New Roman"/>
                        </a:rPr>
                        <a:t>　註</a:t>
                      </a:r>
                      <a:endParaRPr lang="zh-TW" sz="1800" kern="100" dirty="0">
                        <a:latin typeface="標楷體" pitchFamily="65" charset="-120"/>
                        <a:ea typeface="標楷體" pitchFamily="65" charset="-120"/>
                        <a:cs typeface="Times New Roman"/>
                      </a:endParaRPr>
                    </a:p>
                  </a:txBody>
                  <a:tcPr marL="16734" marR="1673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98209">
                <a:tc>
                  <a:txBody>
                    <a:bodyPr/>
                    <a:lstStyle/>
                    <a:p>
                      <a:pPr algn="ctr" eaLnBrk="0"/>
                      <a:r>
                        <a:rPr lang="zh-TW" altLang="zh-TW" sz="1800" b="1" kern="1200" dirty="0" smtClean="0">
                          <a:solidFill>
                            <a:schemeClr val="tx1"/>
                          </a:solidFill>
                          <a:latin typeface="標楷體" pitchFamily="65" charset="-120"/>
                          <a:ea typeface="標楷體" pitchFamily="65" charset="-120"/>
                          <a:cs typeface="+mn-cs"/>
                        </a:rPr>
                        <a:t>公告管道</a:t>
                      </a:r>
                      <a:r>
                        <a:rPr lang="zh-TW" altLang="en-US" sz="1800" b="1" kern="1200" dirty="0" smtClean="0">
                          <a:solidFill>
                            <a:schemeClr val="tx1"/>
                          </a:solidFill>
                          <a:latin typeface="標楷體" pitchFamily="65" charset="-120"/>
                          <a:ea typeface="標楷體" pitchFamily="65" charset="-120"/>
                          <a:cs typeface="+mn-cs"/>
                        </a:rPr>
                        <a:t>一</a:t>
                      </a:r>
                      <a:endParaRPr lang="zh-TW" altLang="zh-TW" sz="1800" kern="1200" dirty="0" smtClean="0">
                        <a:solidFill>
                          <a:schemeClr val="tx1"/>
                        </a:solidFill>
                        <a:latin typeface="標楷體" pitchFamily="65" charset="-120"/>
                        <a:ea typeface="標楷體" pitchFamily="65" charset="-120"/>
                        <a:cs typeface="+mn-cs"/>
                      </a:endParaRPr>
                    </a:p>
                    <a:p>
                      <a:pPr algn="ctr"/>
                      <a:r>
                        <a:rPr lang="en-US" altLang="zh-TW" sz="1800" b="1" kern="1200" dirty="0" smtClean="0">
                          <a:solidFill>
                            <a:schemeClr val="tx1"/>
                          </a:solidFill>
                          <a:latin typeface="標楷體" pitchFamily="65" charset="-120"/>
                          <a:ea typeface="標楷體" pitchFamily="65" charset="-120"/>
                          <a:cs typeface="+mn-cs"/>
                        </a:rPr>
                        <a:t>(</a:t>
                      </a:r>
                      <a:r>
                        <a:rPr lang="zh-TW" altLang="zh-TW" sz="1800" b="1" kern="1200" dirty="0" smtClean="0">
                          <a:solidFill>
                            <a:schemeClr val="tx1"/>
                          </a:solidFill>
                          <a:latin typeface="標楷體" pitchFamily="65" charset="-120"/>
                          <a:ea typeface="標楷體" pitchFamily="65" charset="-120"/>
                          <a:cs typeface="+mn-cs"/>
                        </a:rPr>
                        <a:t>書面審查</a:t>
                      </a:r>
                      <a:r>
                        <a:rPr lang="en-US" altLang="zh-TW" sz="1800" b="1" kern="1200" dirty="0" smtClean="0">
                          <a:solidFill>
                            <a:schemeClr val="tx1"/>
                          </a:solidFill>
                          <a:latin typeface="標楷體" pitchFamily="65" charset="-120"/>
                          <a:ea typeface="標楷體" pitchFamily="65" charset="-120"/>
                          <a:cs typeface="+mn-cs"/>
                        </a:rPr>
                        <a:t>)</a:t>
                      </a:r>
                    </a:p>
                    <a:p>
                      <a:pPr algn="ctr"/>
                      <a:r>
                        <a:rPr lang="zh-TW" altLang="zh-TW" sz="1800" b="1" kern="1200" dirty="0" smtClean="0">
                          <a:solidFill>
                            <a:schemeClr val="tx1"/>
                          </a:solidFill>
                          <a:latin typeface="標楷體" pitchFamily="65" charset="-120"/>
                          <a:ea typeface="標楷體" pitchFamily="65" charset="-120"/>
                          <a:cs typeface="+mn-cs"/>
                        </a:rPr>
                        <a:t>結果</a:t>
                      </a:r>
                      <a:endParaRPr lang="zh-TW" sz="1800" kern="100" dirty="0">
                        <a:latin typeface="標楷體" pitchFamily="65" charset="-120"/>
                        <a:ea typeface="標楷體" pitchFamily="65" charset="-120"/>
                        <a:cs typeface="Times New Roman"/>
                      </a:endParaRPr>
                    </a:p>
                  </a:txBody>
                  <a:tcPr marL="16734" marR="1673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eaLnBrk="0"/>
                      <a:r>
                        <a:rPr lang="en-US" altLang="zh-TW" sz="1800" kern="1200" dirty="0" smtClean="0">
                          <a:solidFill>
                            <a:schemeClr val="tx1"/>
                          </a:solidFill>
                          <a:latin typeface="標楷體" pitchFamily="65" charset="-120"/>
                          <a:ea typeface="標楷體" pitchFamily="65" charset="-120"/>
                          <a:cs typeface="+mn-cs"/>
                        </a:rPr>
                        <a:t>108.3.15 </a:t>
                      </a:r>
                      <a:endParaRPr lang="zh-TW" altLang="zh-TW" sz="1800" kern="1200" dirty="0" smtClean="0">
                        <a:solidFill>
                          <a:schemeClr val="tx1"/>
                        </a:solidFill>
                        <a:latin typeface="標楷體" pitchFamily="65" charset="-120"/>
                        <a:ea typeface="標楷體" pitchFamily="65" charset="-120"/>
                        <a:cs typeface="+mn-cs"/>
                      </a:endParaRPr>
                    </a:p>
                    <a:p>
                      <a:pPr algn="ctr"/>
                      <a:r>
                        <a:rPr lang="en-US" altLang="zh-TW" sz="1800" kern="1200" dirty="0" smtClean="0">
                          <a:solidFill>
                            <a:schemeClr val="tx1"/>
                          </a:solidFill>
                          <a:latin typeface="標楷體" pitchFamily="65" charset="-120"/>
                          <a:ea typeface="標楷體" pitchFamily="65" charset="-120"/>
                          <a:cs typeface="+mn-cs"/>
                        </a:rPr>
                        <a:t>(</a:t>
                      </a:r>
                      <a:r>
                        <a:rPr lang="zh-TW" altLang="zh-TW" sz="1800" kern="1200" dirty="0" smtClean="0">
                          <a:solidFill>
                            <a:schemeClr val="tx1"/>
                          </a:solidFill>
                          <a:latin typeface="標楷體" pitchFamily="65" charset="-120"/>
                          <a:ea typeface="標楷體" pitchFamily="65" charset="-120"/>
                          <a:cs typeface="+mn-cs"/>
                        </a:rPr>
                        <a:t>星期</a:t>
                      </a:r>
                      <a:r>
                        <a:rPr lang="zh-TW" altLang="en-US" sz="1800" kern="1200" dirty="0" smtClean="0">
                          <a:solidFill>
                            <a:schemeClr val="tx1"/>
                          </a:solidFill>
                          <a:latin typeface="標楷體" pitchFamily="65" charset="-120"/>
                          <a:ea typeface="標楷體" pitchFamily="65" charset="-120"/>
                          <a:cs typeface="+mn-cs"/>
                        </a:rPr>
                        <a:t>五</a:t>
                      </a:r>
                      <a:r>
                        <a:rPr lang="en-US" altLang="zh-TW" sz="1800" kern="1200" dirty="0" smtClean="0">
                          <a:solidFill>
                            <a:schemeClr val="tx1"/>
                          </a:solidFill>
                          <a:latin typeface="標楷體" pitchFamily="65" charset="-120"/>
                          <a:ea typeface="標楷體" pitchFamily="65" charset="-120"/>
                          <a:cs typeface="+mn-cs"/>
                        </a:rPr>
                        <a:t>)</a:t>
                      </a:r>
                      <a:endParaRPr lang="zh-TW" sz="1800" kern="100" dirty="0">
                        <a:latin typeface="標楷體" pitchFamily="65" charset="-120"/>
                        <a:ea typeface="標楷體" pitchFamily="65"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lvl="0"/>
                      <a:endParaRPr lang="en-US" altLang="zh-TW" sz="1800" kern="1200" dirty="0" smtClean="0">
                        <a:solidFill>
                          <a:schemeClr val="tx1"/>
                        </a:solidFill>
                        <a:latin typeface="標楷體" pitchFamily="65" charset="-120"/>
                        <a:ea typeface="標楷體" pitchFamily="65" charset="-120"/>
                        <a:cs typeface="+mn-cs"/>
                      </a:endParaRPr>
                    </a:p>
                    <a:p>
                      <a:pPr lvl="0"/>
                      <a:r>
                        <a:rPr lang="en-US" altLang="zh-TW" sz="1800" kern="1200" dirty="0" smtClean="0">
                          <a:solidFill>
                            <a:schemeClr val="tx1"/>
                          </a:solidFill>
                          <a:latin typeface="標楷體" pitchFamily="65" charset="-120"/>
                          <a:ea typeface="標楷體" pitchFamily="65" charset="-120"/>
                          <a:cs typeface="+mn-cs"/>
                        </a:rPr>
                        <a:t>1.</a:t>
                      </a:r>
                      <a:r>
                        <a:rPr lang="zh-TW" altLang="en-US" sz="1800" kern="1200" dirty="0" smtClean="0">
                          <a:solidFill>
                            <a:schemeClr val="tx1"/>
                          </a:solidFill>
                          <a:latin typeface="標楷體" pitchFamily="65" charset="-120"/>
                          <a:ea typeface="標楷體" pitchFamily="65" charset="-120"/>
                          <a:cs typeface="+mn-cs"/>
                        </a:rPr>
                        <a:t>當日</a:t>
                      </a:r>
                      <a:r>
                        <a:rPr lang="en-US" altLang="zh-TW" sz="1800" kern="1200" dirty="0" smtClean="0">
                          <a:solidFill>
                            <a:schemeClr val="tx1"/>
                          </a:solidFill>
                          <a:latin typeface="標楷體" pitchFamily="65" charset="-120"/>
                          <a:ea typeface="標楷體" pitchFamily="65" charset="-120"/>
                          <a:cs typeface="+mn-cs"/>
                        </a:rPr>
                        <a:t>17</a:t>
                      </a:r>
                      <a:r>
                        <a:rPr lang="zh-TW" altLang="en-US" sz="1800" kern="1200" dirty="0" smtClean="0">
                          <a:solidFill>
                            <a:schemeClr val="tx1"/>
                          </a:solidFill>
                          <a:latin typeface="標楷體" pitchFamily="65" charset="-120"/>
                          <a:ea typeface="標楷體" pitchFamily="65" charset="-120"/>
                          <a:cs typeface="+mn-cs"/>
                        </a:rPr>
                        <a:t>時</a:t>
                      </a:r>
                      <a:r>
                        <a:rPr lang="zh-TW" altLang="zh-TW" sz="1800" kern="1200" dirty="0" smtClean="0">
                          <a:solidFill>
                            <a:schemeClr val="tx1"/>
                          </a:solidFill>
                          <a:effectLst/>
                          <a:latin typeface="標楷體" panose="03000509000000000000" pitchFamily="65" charset="-120"/>
                          <a:ea typeface="標楷體" panose="03000509000000000000" pitchFamily="65" charset="-120"/>
                          <a:cs typeface="+mn-cs"/>
                        </a:rPr>
                        <a:t>公告於本市教育局及各承辦學校網頁並郵寄書</a:t>
                      </a:r>
                      <a:endParaRPr lang="en-US" altLang="zh-TW" sz="1800" kern="1200" dirty="0" smtClean="0">
                        <a:solidFill>
                          <a:schemeClr val="tx1"/>
                        </a:solidFill>
                        <a:effectLst/>
                        <a:latin typeface="標楷體" panose="03000509000000000000" pitchFamily="65" charset="-120"/>
                        <a:ea typeface="標楷體" panose="03000509000000000000" pitchFamily="65" charset="-120"/>
                        <a:cs typeface="+mn-cs"/>
                      </a:endParaRPr>
                    </a:p>
                    <a:p>
                      <a:pPr lvl="0"/>
                      <a:r>
                        <a:rPr lang="en-US" altLang="zh-TW" sz="1800" kern="1200" dirty="0" smtClean="0">
                          <a:solidFill>
                            <a:schemeClr val="tx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tx1"/>
                          </a:solidFill>
                          <a:effectLst/>
                          <a:latin typeface="標楷體" panose="03000509000000000000" pitchFamily="65" charset="-120"/>
                          <a:ea typeface="標楷體" panose="03000509000000000000" pitchFamily="65" charset="-120"/>
                          <a:cs typeface="+mn-cs"/>
                        </a:rPr>
                        <a:t>面審查結果通知單。</a:t>
                      </a:r>
                      <a:endParaRPr lang="en-US" altLang="zh-TW" sz="1800" kern="1200" dirty="0" smtClean="0">
                        <a:solidFill>
                          <a:schemeClr val="tx1"/>
                        </a:solidFill>
                        <a:effectLst/>
                        <a:latin typeface="標楷體" panose="03000509000000000000" pitchFamily="65" charset="-120"/>
                        <a:ea typeface="標楷體" panose="03000509000000000000" pitchFamily="65" charset="-120"/>
                        <a:cs typeface="+mn-cs"/>
                      </a:endParaRPr>
                    </a:p>
                    <a:p>
                      <a:pPr lvl="0"/>
                      <a:r>
                        <a:rPr lang="en-US" altLang="zh-TW" sz="1800" kern="1200" dirty="0" smtClean="0">
                          <a:solidFill>
                            <a:schemeClr val="tx1"/>
                          </a:solidFill>
                          <a:latin typeface="標楷體" pitchFamily="65" charset="-120"/>
                          <a:ea typeface="標楷體" pitchFamily="65" charset="-120"/>
                          <a:cs typeface="+mn-cs"/>
                        </a:rPr>
                        <a:t>2.</a:t>
                      </a:r>
                      <a:r>
                        <a:rPr lang="zh-TW" altLang="zh-TW" sz="1800" kern="1200" dirty="0" smtClean="0">
                          <a:solidFill>
                            <a:schemeClr val="tx1"/>
                          </a:solidFill>
                          <a:latin typeface="標楷體" pitchFamily="65" charset="-120"/>
                          <a:ea typeface="標楷體" pitchFamily="65" charset="-120"/>
                          <a:cs typeface="+mn-cs"/>
                        </a:rPr>
                        <a:t>書面審查通過者，進入綜合研判。</a:t>
                      </a:r>
                    </a:p>
                    <a:p>
                      <a:pPr lvl="0"/>
                      <a:r>
                        <a:rPr lang="en-US" altLang="zh-TW" sz="1800" kern="1200" dirty="0" smtClean="0">
                          <a:solidFill>
                            <a:schemeClr val="tx1"/>
                          </a:solidFill>
                          <a:latin typeface="標楷體" pitchFamily="65" charset="-120"/>
                          <a:ea typeface="標楷體" pitchFamily="65" charset="-120"/>
                          <a:cs typeface="+mn-cs"/>
                        </a:rPr>
                        <a:t>3.</a:t>
                      </a:r>
                      <a:r>
                        <a:rPr lang="zh-TW" altLang="zh-TW" sz="1800" kern="1200" dirty="0" smtClean="0">
                          <a:solidFill>
                            <a:schemeClr val="tx1"/>
                          </a:solidFill>
                          <a:latin typeface="標楷體" pitchFamily="65" charset="-120"/>
                          <a:ea typeface="標楷體" pitchFamily="65" charset="-120"/>
                          <a:cs typeface="+mn-cs"/>
                        </a:rPr>
                        <a:t>書面審查未通過者，仍可參加管道</a:t>
                      </a:r>
                      <a:r>
                        <a:rPr lang="zh-TW" altLang="en-US" sz="1800" kern="1200" dirty="0" smtClean="0">
                          <a:solidFill>
                            <a:schemeClr val="tx1"/>
                          </a:solidFill>
                          <a:latin typeface="標楷體" pitchFamily="65" charset="-120"/>
                          <a:ea typeface="標楷體" pitchFamily="65" charset="-120"/>
                          <a:cs typeface="+mn-cs"/>
                        </a:rPr>
                        <a:t>二的</a:t>
                      </a:r>
                      <a:r>
                        <a:rPr lang="zh-TW" altLang="zh-TW" sz="1800" kern="1200" dirty="0" smtClean="0">
                          <a:solidFill>
                            <a:schemeClr val="tx1"/>
                          </a:solidFill>
                          <a:latin typeface="標楷體" pitchFamily="65" charset="-120"/>
                          <a:ea typeface="標楷體" pitchFamily="65" charset="-120"/>
                          <a:cs typeface="+mn-cs"/>
                        </a:rPr>
                        <a:t>測驗方式。</a:t>
                      </a:r>
                      <a:endParaRPr lang="zh-TW" sz="1800" kern="100" dirty="0">
                        <a:latin typeface="標楷體" pitchFamily="65" charset="-120"/>
                        <a:ea typeface="標楷體" pitchFamily="65" charset="-120"/>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56970">
                <a:tc>
                  <a:txBody>
                    <a:bodyPr/>
                    <a:lstStyle/>
                    <a:p>
                      <a:pPr algn="ctr" eaLnBrk="0">
                        <a:spcAft>
                          <a:spcPts val="0"/>
                        </a:spcAft>
                      </a:pPr>
                      <a:r>
                        <a:rPr lang="zh-TW" altLang="zh-TW" sz="1800" b="1" kern="1200" dirty="0" smtClean="0">
                          <a:solidFill>
                            <a:schemeClr val="tx1"/>
                          </a:solidFill>
                          <a:effectLst/>
                          <a:latin typeface="標楷體" panose="03000509000000000000" pitchFamily="65" charset="-120"/>
                          <a:ea typeface="標楷體" panose="03000509000000000000" pitchFamily="65" charset="-120"/>
                          <a:cs typeface="+mn-cs"/>
                        </a:rPr>
                        <a:t>公告試場</a:t>
                      </a:r>
                      <a:endParaRPr lang="en-US" altLang="zh-TW" sz="1800" b="1" kern="1200" dirty="0" smtClean="0">
                        <a:solidFill>
                          <a:schemeClr val="tx1"/>
                        </a:solidFill>
                        <a:effectLst/>
                        <a:latin typeface="標楷體" panose="03000509000000000000" pitchFamily="65" charset="-120"/>
                        <a:ea typeface="標楷體" panose="03000509000000000000" pitchFamily="65" charset="-120"/>
                        <a:cs typeface="+mn-cs"/>
                      </a:endParaRPr>
                    </a:p>
                    <a:p>
                      <a:pPr algn="ctr" eaLnBrk="0">
                        <a:spcAft>
                          <a:spcPts val="0"/>
                        </a:spcAft>
                      </a:pPr>
                      <a:r>
                        <a:rPr lang="zh-TW" altLang="zh-TW" sz="1800" b="1" kern="1200" dirty="0" smtClean="0">
                          <a:solidFill>
                            <a:schemeClr val="tx1"/>
                          </a:solidFill>
                          <a:effectLst/>
                          <a:latin typeface="標楷體" panose="03000509000000000000" pitchFamily="65" charset="-120"/>
                          <a:ea typeface="標楷體" panose="03000509000000000000" pitchFamily="65" charset="-120"/>
                          <a:cs typeface="+mn-cs"/>
                        </a:rPr>
                        <a:t>位置圖</a:t>
                      </a:r>
                      <a:endParaRPr lang="zh-TW" sz="1800" b="1" kern="100" dirty="0">
                        <a:latin typeface="標楷體" pitchFamily="65" charset="-120"/>
                        <a:ea typeface="標楷體" pitchFamily="65" charset="-120"/>
                        <a:cs typeface="Times New Roman"/>
                      </a:endParaRPr>
                    </a:p>
                  </a:txBody>
                  <a:tcPr marL="16734" marR="1673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eaLnBrk="0">
                        <a:spcAft>
                          <a:spcPts val="0"/>
                        </a:spcAft>
                      </a:pPr>
                      <a:r>
                        <a:rPr lang="en-US" altLang="zh-TW" sz="1800" kern="100" dirty="0" smtClean="0">
                          <a:solidFill>
                            <a:srgbClr val="FF0000"/>
                          </a:solidFill>
                          <a:latin typeface="標楷體" pitchFamily="65" charset="-120"/>
                          <a:ea typeface="標楷體" pitchFamily="65" charset="-120"/>
                          <a:cs typeface="Times New Roman"/>
                        </a:rPr>
                        <a:t>108.3.22</a:t>
                      </a:r>
                    </a:p>
                    <a:p>
                      <a:pPr algn="ctr" eaLnBrk="0">
                        <a:spcAft>
                          <a:spcPts val="0"/>
                        </a:spcAft>
                      </a:pPr>
                      <a:r>
                        <a:rPr lang="zh-TW" altLang="en-US" sz="1800" kern="100" dirty="0" smtClean="0">
                          <a:solidFill>
                            <a:srgbClr val="FF0000"/>
                          </a:solidFill>
                          <a:latin typeface="標楷體" pitchFamily="65" charset="-120"/>
                          <a:ea typeface="標楷體" pitchFamily="65" charset="-120"/>
                          <a:cs typeface="Times New Roman"/>
                        </a:rPr>
                        <a:t>（星期五）</a:t>
                      </a:r>
                      <a:endParaRPr lang="zh-TW" sz="1800" kern="100" dirty="0">
                        <a:solidFill>
                          <a:srgbClr val="FF0000"/>
                        </a:solidFill>
                        <a:latin typeface="標楷體" pitchFamily="65" charset="-120"/>
                        <a:ea typeface="標楷體" pitchFamily="65" charset="-120"/>
                        <a:cs typeface="Times New Roman"/>
                      </a:endParaRPr>
                    </a:p>
                  </a:txBody>
                  <a:tcPr marL="16734" marR="16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126365" marR="0" indent="0" algn="l"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chemeClr val="tx1"/>
                          </a:solidFill>
                          <a:effectLst/>
                          <a:latin typeface="標楷體" panose="03000509000000000000" pitchFamily="65" charset="-120"/>
                          <a:ea typeface="標楷體" panose="03000509000000000000" pitchFamily="65" charset="-120"/>
                          <a:cs typeface="+mn-cs"/>
                        </a:rPr>
                        <a:t>16</a:t>
                      </a:r>
                      <a:r>
                        <a:rPr lang="zh-TW" altLang="zh-TW" sz="1800" b="1" kern="1200"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1800" b="1" kern="1200" dirty="0" smtClean="0">
                          <a:solidFill>
                            <a:schemeClr val="tx1"/>
                          </a:solidFill>
                          <a:effectLst/>
                          <a:latin typeface="標楷體" panose="03000509000000000000" pitchFamily="65" charset="-120"/>
                          <a:ea typeface="標楷體" panose="03000509000000000000" pitchFamily="65" charset="-120"/>
                          <a:cs typeface="+mn-cs"/>
                        </a:rPr>
                        <a:t>00 </a:t>
                      </a:r>
                      <a:r>
                        <a:rPr lang="zh-TW" altLang="zh-TW" sz="1800" b="1" kern="1200" dirty="0" smtClean="0">
                          <a:solidFill>
                            <a:schemeClr val="tx1"/>
                          </a:solidFill>
                          <a:effectLst/>
                          <a:latin typeface="標楷體" panose="03000509000000000000" pitchFamily="65" charset="-120"/>
                          <a:ea typeface="標楷體" panose="03000509000000000000" pitchFamily="65" charset="-120"/>
                          <a:cs typeface="+mn-cs"/>
                        </a:rPr>
                        <a:t>公布於各</a:t>
                      </a:r>
                      <a:r>
                        <a:rPr lang="zh-TW" altLang="en-US" sz="1800" b="1" kern="1200" dirty="0" smtClean="0">
                          <a:solidFill>
                            <a:schemeClr val="tx1"/>
                          </a:solidFill>
                          <a:effectLst/>
                          <a:latin typeface="標楷體" panose="03000509000000000000" pitchFamily="65" charset="-120"/>
                          <a:ea typeface="標楷體" panose="03000509000000000000" pitchFamily="65" charset="-120"/>
                          <a:cs typeface="+mn-cs"/>
                        </a:rPr>
                        <a:t>測驗地點</a:t>
                      </a:r>
                      <a:r>
                        <a:rPr lang="zh-TW" altLang="zh-TW" sz="1800" b="1" kern="1200" dirty="0" smtClean="0">
                          <a:solidFill>
                            <a:schemeClr val="tx1"/>
                          </a:solidFill>
                          <a:effectLst/>
                          <a:latin typeface="標楷體" panose="03000509000000000000" pitchFamily="65" charset="-120"/>
                          <a:ea typeface="標楷體" panose="03000509000000000000" pitchFamily="65" charset="-120"/>
                          <a:cs typeface="+mn-cs"/>
                        </a:rPr>
                        <a:t>學校</a:t>
                      </a:r>
                      <a:endParaRPr lang="en-US" altLang="zh-TW" sz="1800" b="1" kern="1200" dirty="0" smtClean="0">
                        <a:solidFill>
                          <a:schemeClr val="tx1"/>
                        </a:solidFill>
                        <a:latin typeface="標楷體" pitchFamily="65" charset="-120"/>
                        <a:ea typeface="標楷體" pitchFamily="65" charset="-120"/>
                        <a:cs typeface="+mn-cs"/>
                      </a:endParaRPr>
                    </a:p>
                  </a:txBody>
                  <a:tcPr marL="16734" marR="1673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40409">
                <a:tc>
                  <a:txBody>
                    <a:bodyPr/>
                    <a:lstStyle/>
                    <a:p>
                      <a:pPr algn="ctr" eaLnBrk="0">
                        <a:spcAft>
                          <a:spcPts val="0"/>
                        </a:spcAft>
                      </a:pPr>
                      <a:r>
                        <a:rPr lang="zh-TW" altLang="en-US" sz="1800" b="1" kern="100" dirty="0" smtClean="0">
                          <a:latin typeface="標楷體" pitchFamily="65" charset="-120"/>
                          <a:ea typeface="標楷體" pitchFamily="65" charset="-120"/>
                          <a:cs typeface="Times New Roman"/>
                        </a:rPr>
                        <a:t>（管道二）</a:t>
                      </a:r>
                      <a:endParaRPr lang="en-US" altLang="zh-TW" sz="1800" b="1" kern="100" dirty="0" smtClean="0">
                        <a:latin typeface="標楷體" pitchFamily="65" charset="-120"/>
                        <a:ea typeface="標楷體" pitchFamily="65" charset="-120"/>
                        <a:cs typeface="Times New Roman"/>
                      </a:endParaRPr>
                    </a:p>
                    <a:p>
                      <a:pPr algn="ctr" eaLnBrk="0">
                        <a:spcAft>
                          <a:spcPts val="0"/>
                        </a:spcAft>
                      </a:pPr>
                      <a:r>
                        <a:rPr lang="zh-TW" altLang="en-US" sz="1800" b="1" kern="100" dirty="0" smtClean="0">
                          <a:latin typeface="標楷體" pitchFamily="65" charset="-120"/>
                          <a:ea typeface="標楷體" pitchFamily="65" charset="-120"/>
                          <a:cs typeface="Times New Roman"/>
                        </a:rPr>
                        <a:t>英語</a:t>
                      </a:r>
                      <a:endParaRPr lang="zh-TW" altLang="zh-TW" sz="1800" b="1" kern="100" dirty="0" smtClean="0">
                        <a:latin typeface="標楷體" pitchFamily="65" charset="-120"/>
                        <a:ea typeface="標楷體" pitchFamily="65" charset="-120"/>
                        <a:cs typeface="Times New Roman"/>
                      </a:endParaRPr>
                    </a:p>
                  </a:txBody>
                  <a:tcPr marL="16734" marR="1673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eaLnBrk="0">
                        <a:spcAft>
                          <a:spcPts val="0"/>
                        </a:spcAft>
                      </a:pPr>
                      <a:r>
                        <a:rPr lang="en-US" altLang="zh-TW" sz="1800" kern="100" dirty="0" smtClean="0">
                          <a:solidFill>
                            <a:srgbClr val="FF0000"/>
                          </a:solidFill>
                          <a:latin typeface="標楷體" pitchFamily="65" charset="-120"/>
                          <a:ea typeface="標楷體" pitchFamily="65" charset="-120"/>
                          <a:cs typeface="Times New Roman"/>
                        </a:rPr>
                        <a:t>108.3.23</a:t>
                      </a:r>
                    </a:p>
                    <a:p>
                      <a:pPr algn="ctr" eaLnBrk="0">
                        <a:spcAft>
                          <a:spcPts val="0"/>
                        </a:spcAft>
                      </a:pPr>
                      <a:r>
                        <a:rPr lang="zh-TW" altLang="en-US" sz="1800" kern="100" dirty="0" smtClean="0">
                          <a:solidFill>
                            <a:srgbClr val="FF0000"/>
                          </a:solidFill>
                          <a:latin typeface="標楷體" pitchFamily="65" charset="-120"/>
                          <a:ea typeface="標楷體" pitchFamily="65" charset="-120"/>
                          <a:cs typeface="Times New Roman"/>
                        </a:rPr>
                        <a:t>（星期六）</a:t>
                      </a:r>
                      <a:endParaRPr lang="zh-TW" sz="1800" kern="100" dirty="0">
                        <a:solidFill>
                          <a:srgbClr val="FF0000"/>
                        </a:solidFill>
                        <a:latin typeface="標楷體" pitchFamily="65" charset="-120"/>
                        <a:ea typeface="標楷體" pitchFamily="65" charset="-120"/>
                        <a:cs typeface="Times New Roman"/>
                      </a:endParaRPr>
                    </a:p>
                  </a:txBody>
                  <a:tcPr marL="16734" marR="16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126365" marR="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tx1"/>
                          </a:solidFill>
                          <a:latin typeface="標楷體" pitchFamily="65" charset="-120"/>
                          <a:ea typeface="標楷體" pitchFamily="65" charset="-120"/>
                          <a:cs typeface="+mn-cs"/>
                        </a:rPr>
                        <a:t>由</a:t>
                      </a:r>
                      <a:r>
                        <a:rPr lang="zh-TW" altLang="en-US" sz="1800" b="1" kern="1200" dirty="0" smtClean="0">
                          <a:solidFill>
                            <a:srgbClr val="0000FF"/>
                          </a:solidFill>
                          <a:latin typeface="標楷體" pitchFamily="65" charset="-120"/>
                          <a:ea typeface="標楷體" pitchFamily="65" charset="-120"/>
                          <a:cs typeface="+mn-cs"/>
                        </a:rPr>
                        <a:t>各測驗地點</a:t>
                      </a:r>
                      <a:r>
                        <a:rPr lang="zh-TW" altLang="zh-TW" sz="1800" kern="1200" dirty="0" smtClean="0">
                          <a:solidFill>
                            <a:schemeClr val="tx1"/>
                          </a:solidFill>
                          <a:latin typeface="標楷體" pitchFamily="65" charset="-120"/>
                          <a:ea typeface="標楷體" pitchFamily="65" charset="-120"/>
                          <a:cs typeface="+mn-cs"/>
                        </a:rPr>
                        <a:t>辦理性向</a:t>
                      </a:r>
                      <a:r>
                        <a:rPr lang="zh-TW" altLang="en-US" sz="1800" kern="1200" dirty="0" smtClean="0">
                          <a:solidFill>
                            <a:schemeClr val="tx1"/>
                          </a:solidFill>
                          <a:latin typeface="標楷體" pitchFamily="65" charset="-120"/>
                          <a:ea typeface="標楷體" pitchFamily="65" charset="-120"/>
                          <a:cs typeface="+mn-cs"/>
                        </a:rPr>
                        <a:t>及成就</a:t>
                      </a:r>
                      <a:r>
                        <a:rPr lang="zh-TW" altLang="zh-TW" sz="1800" kern="1200" dirty="0" smtClean="0">
                          <a:solidFill>
                            <a:schemeClr val="tx1"/>
                          </a:solidFill>
                          <a:latin typeface="標楷體" pitchFamily="65" charset="-120"/>
                          <a:ea typeface="標楷體" pitchFamily="65" charset="-120"/>
                          <a:cs typeface="+mn-cs"/>
                        </a:rPr>
                        <a:t>測驗。</a:t>
                      </a:r>
                      <a:endParaRPr lang="en-US" altLang="zh-TW" sz="1800" kern="1200" dirty="0" smtClean="0">
                        <a:solidFill>
                          <a:schemeClr val="tx1"/>
                        </a:solidFill>
                        <a:latin typeface="標楷體" pitchFamily="65" charset="-120"/>
                        <a:ea typeface="標楷體" pitchFamily="65" charset="-120"/>
                        <a:cs typeface="+mn-cs"/>
                      </a:endParaRPr>
                    </a:p>
                  </a:txBody>
                  <a:tcPr marL="16734" marR="1673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01169">
                <a:tc>
                  <a:txBody>
                    <a:bodyPr/>
                    <a:lstStyle/>
                    <a:p>
                      <a:pPr algn="ctr" eaLnBrk="0">
                        <a:spcAft>
                          <a:spcPts val="0"/>
                        </a:spcAft>
                      </a:pPr>
                      <a:r>
                        <a:rPr lang="zh-TW" altLang="en-US" sz="1800" b="1" kern="100" dirty="0" smtClean="0">
                          <a:latin typeface="標楷體" pitchFamily="65" charset="-120"/>
                          <a:ea typeface="標楷體" pitchFamily="65" charset="-120"/>
                          <a:cs typeface="Times New Roman"/>
                        </a:rPr>
                        <a:t>（管道二）</a:t>
                      </a:r>
                      <a:endParaRPr lang="en-US" altLang="zh-TW" sz="1800" b="1" kern="100" dirty="0" smtClean="0">
                        <a:latin typeface="標楷體" pitchFamily="65" charset="-120"/>
                        <a:ea typeface="標楷體" pitchFamily="65" charset="-120"/>
                        <a:cs typeface="Times New Roman"/>
                      </a:endParaRPr>
                    </a:p>
                    <a:p>
                      <a:pPr algn="ctr" eaLnBrk="0">
                        <a:spcAft>
                          <a:spcPts val="0"/>
                        </a:spcAft>
                      </a:pPr>
                      <a:r>
                        <a:rPr lang="zh-TW" altLang="en-US" sz="1800" b="1" kern="100" dirty="0" smtClean="0">
                          <a:latin typeface="標楷體" pitchFamily="65" charset="-120"/>
                          <a:ea typeface="標楷體" pitchFamily="65" charset="-120"/>
                          <a:cs typeface="Times New Roman"/>
                        </a:rPr>
                        <a:t>數理</a:t>
                      </a:r>
                      <a:endParaRPr lang="zh-TW" altLang="zh-TW" sz="1800" b="1" kern="100" dirty="0" smtClean="0">
                        <a:latin typeface="標楷體" pitchFamily="65" charset="-120"/>
                        <a:ea typeface="標楷體" pitchFamily="65" charset="-120"/>
                        <a:cs typeface="Times New Roman"/>
                      </a:endParaRPr>
                    </a:p>
                  </a:txBody>
                  <a:tcPr marL="16734" marR="1673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algn="ctr" eaLnBrk="0">
                        <a:spcAft>
                          <a:spcPts val="0"/>
                        </a:spcAft>
                      </a:pPr>
                      <a:r>
                        <a:rPr lang="en-US" altLang="zh-TW" sz="1800" kern="100" dirty="0" smtClean="0">
                          <a:solidFill>
                            <a:srgbClr val="FF0000"/>
                          </a:solidFill>
                          <a:latin typeface="標楷體" pitchFamily="65" charset="-120"/>
                          <a:ea typeface="標楷體" pitchFamily="65" charset="-120"/>
                          <a:cs typeface="Times New Roman"/>
                        </a:rPr>
                        <a:t>108.3.24</a:t>
                      </a:r>
                    </a:p>
                    <a:p>
                      <a:pPr algn="ctr" eaLnBrk="0">
                        <a:spcAft>
                          <a:spcPts val="0"/>
                        </a:spcAft>
                      </a:pPr>
                      <a:r>
                        <a:rPr lang="zh-TW" altLang="en-US" sz="1800" kern="100" dirty="0" smtClean="0">
                          <a:solidFill>
                            <a:srgbClr val="FF0000"/>
                          </a:solidFill>
                          <a:latin typeface="標楷體" pitchFamily="65" charset="-120"/>
                          <a:ea typeface="標楷體" pitchFamily="65" charset="-120"/>
                          <a:cs typeface="Times New Roman"/>
                        </a:rPr>
                        <a:t>（星期日）</a:t>
                      </a:r>
                      <a:endParaRPr lang="zh-TW" sz="1800" kern="100" dirty="0">
                        <a:solidFill>
                          <a:srgbClr val="FF0000"/>
                        </a:solidFill>
                        <a:latin typeface="標楷體" pitchFamily="65" charset="-120"/>
                        <a:ea typeface="標楷體" pitchFamily="65" charset="-120"/>
                        <a:cs typeface="Times New Roman"/>
                      </a:endParaRPr>
                    </a:p>
                  </a:txBody>
                  <a:tcPr marL="16734" marR="16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CFF"/>
                    </a:solidFill>
                  </a:tcPr>
                </a:tc>
                <a:tc>
                  <a:txBody>
                    <a:bodyPr/>
                    <a:lstStyle/>
                    <a:p>
                      <a:pPr marL="126365" marR="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tx1"/>
                          </a:solidFill>
                          <a:latin typeface="標楷體" pitchFamily="65" charset="-120"/>
                          <a:ea typeface="標楷體" pitchFamily="65" charset="-120"/>
                          <a:cs typeface="+mn-cs"/>
                        </a:rPr>
                        <a:t>由</a:t>
                      </a:r>
                      <a:r>
                        <a:rPr lang="zh-TW" altLang="en-US" sz="1800" b="1" kern="1200" dirty="0" smtClean="0">
                          <a:solidFill>
                            <a:srgbClr val="0000FF"/>
                          </a:solidFill>
                          <a:latin typeface="標楷體" pitchFamily="65" charset="-120"/>
                          <a:ea typeface="標楷體" pitchFamily="65" charset="-120"/>
                          <a:cs typeface="+mn-cs"/>
                        </a:rPr>
                        <a:t>各測驗地點</a:t>
                      </a:r>
                      <a:r>
                        <a:rPr lang="zh-TW" altLang="zh-TW" sz="1800" kern="1200" dirty="0" smtClean="0">
                          <a:solidFill>
                            <a:schemeClr val="tx1"/>
                          </a:solidFill>
                          <a:latin typeface="標楷體" pitchFamily="65" charset="-120"/>
                          <a:ea typeface="標楷體" pitchFamily="65" charset="-120"/>
                          <a:cs typeface="+mn-cs"/>
                        </a:rPr>
                        <a:t>辦理性向</a:t>
                      </a:r>
                      <a:r>
                        <a:rPr lang="zh-TW" altLang="en-US" sz="1800" kern="1200" dirty="0" smtClean="0">
                          <a:solidFill>
                            <a:schemeClr val="tx1"/>
                          </a:solidFill>
                          <a:latin typeface="標楷體" pitchFamily="65" charset="-120"/>
                          <a:ea typeface="標楷體" pitchFamily="65" charset="-120"/>
                          <a:cs typeface="+mn-cs"/>
                        </a:rPr>
                        <a:t>及成就</a:t>
                      </a:r>
                      <a:r>
                        <a:rPr lang="zh-TW" altLang="zh-TW" sz="1800" kern="1200" dirty="0" smtClean="0">
                          <a:solidFill>
                            <a:schemeClr val="tx1"/>
                          </a:solidFill>
                          <a:latin typeface="標楷體" pitchFamily="65" charset="-120"/>
                          <a:ea typeface="標楷體" pitchFamily="65" charset="-120"/>
                          <a:cs typeface="+mn-cs"/>
                        </a:rPr>
                        <a:t>測驗。</a:t>
                      </a:r>
                      <a:endParaRPr lang="en-US" altLang="zh-TW" sz="1800" kern="1200" dirty="0" smtClean="0">
                        <a:solidFill>
                          <a:schemeClr val="tx1"/>
                        </a:solidFill>
                        <a:latin typeface="標楷體" pitchFamily="65" charset="-120"/>
                        <a:ea typeface="標楷體" pitchFamily="65" charset="-120"/>
                        <a:cs typeface="+mn-cs"/>
                      </a:endParaRPr>
                    </a:p>
                  </a:txBody>
                  <a:tcPr marL="16734" marR="1673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5400" dirty="0" smtClean="0">
                <a:latin typeface="標楷體" pitchFamily="65" charset="-120"/>
                <a:ea typeface="標楷體" pitchFamily="65" charset="-120"/>
              </a:rPr>
              <a:t>簡報大綱</a:t>
            </a:r>
            <a:endParaRPr lang="zh-TW" altLang="en-US" sz="5400" dirty="0">
              <a:latin typeface="標楷體" pitchFamily="65" charset="-120"/>
              <a:ea typeface="標楷體" pitchFamily="65" charset="-120"/>
            </a:endParaRPr>
          </a:p>
        </p:txBody>
      </p:sp>
      <p:sp>
        <p:nvSpPr>
          <p:cNvPr id="5" name="Rectangle 3"/>
          <p:cNvSpPr txBox="1">
            <a:spLocks/>
          </p:cNvSpPr>
          <p:nvPr/>
        </p:nvSpPr>
        <p:spPr bwMode="auto">
          <a:xfrm>
            <a:off x="971600" y="1264555"/>
            <a:ext cx="7776864"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tabLst/>
              <a:defRPr/>
            </a:pPr>
            <a:endParaRPr kumimoji="0" lang="en-US" altLang="zh-TW" sz="3600" dirty="0" smtClean="0">
              <a:latin typeface="標楷體" pitchFamily="65" charset="-120"/>
              <a:ea typeface="標楷體" pitchFamily="65" charset="-120"/>
            </a:endParaRPr>
          </a:p>
          <a:p>
            <a:pPr marL="0" marR="0" lvl="0" indent="0" algn="l" defTabSz="914400" rtl="0" eaLnBrk="1" fontAlgn="base" latinLnBrk="0" hangingPunct="1">
              <a:lnSpc>
                <a:spcPct val="90000"/>
              </a:lnSpc>
              <a:spcBef>
                <a:spcPct val="20000"/>
              </a:spcBef>
              <a:spcAft>
                <a:spcPct val="0"/>
              </a:spcAft>
              <a:buClrTx/>
              <a:buSzTx/>
              <a:buFont typeface="Wingdings" pitchFamily="2" charset="2"/>
              <a:buChar char="Ø"/>
              <a:tabLst/>
              <a:defRPr/>
            </a:pPr>
            <a:r>
              <a:rPr kumimoji="0" lang="zh-TW" altLang="en-US" sz="36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資優教育基本理念</a:t>
            </a:r>
            <a:endParaRPr kumimoji="0" lang="en-US" altLang="zh-TW" sz="36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0" marR="0" lvl="0" indent="0" algn="l" defTabSz="914400" rtl="0" eaLnBrk="1" fontAlgn="base" latinLnBrk="0" hangingPunct="1">
              <a:lnSpc>
                <a:spcPct val="90000"/>
              </a:lnSpc>
              <a:spcBef>
                <a:spcPct val="20000"/>
              </a:spcBef>
              <a:spcAft>
                <a:spcPct val="0"/>
              </a:spcAft>
              <a:buClrTx/>
              <a:buSzTx/>
              <a:buFont typeface="Wingdings" pitchFamily="2" charset="2"/>
              <a:buChar char="Ø"/>
              <a:tabLst/>
              <a:defRPr/>
            </a:pPr>
            <a:r>
              <a:rPr kumimoji="0" lang="zh-TW" altLang="en-US" sz="36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辦理資優教育的目的</a:t>
            </a:r>
            <a:endParaRPr kumimoji="0" lang="en-US" altLang="zh-TW" sz="36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0" marR="0" lvl="0" indent="0" algn="l" defTabSz="914400" rtl="0" eaLnBrk="1" fontAlgn="base" latinLnBrk="0" hangingPunct="1">
              <a:lnSpc>
                <a:spcPct val="90000"/>
              </a:lnSpc>
              <a:spcBef>
                <a:spcPct val="20000"/>
              </a:spcBef>
              <a:spcAft>
                <a:spcPct val="0"/>
              </a:spcAft>
              <a:buClrTx/>
              <a:buSzTx/>
              <a:buFont typeface="Wingdings" pitchFamily="2" charset="2"/>
              <a:buChar char="Ø"/>
              <a:tabLst/>
              <a:defRPr/>
            </a:pPr>
            <a:r>
              <a:rPr kumimoji="0" lang="zh-TW" altLang="en-US" sz="3600" dirty="0" smtClean="0">
                <a:latin typeface="標楷體" pitchFamily="65" charset="-120"/>
                <a:ea typeface="標楷體" pitchFamily="65" charset="-120"/>
              </a:rPr>
              <a:t>桃園市資優學生鑑定的標準和流程</a:t>
            </a:r>
            <a:endParaRPr kumimoji="0" lang="en-US" altLang="zh-TW" sz="3600" dirty="0" smtClean="0">
              <a:latin typeface="標楷體" pitchFamily="65" charset="-120"/>
              <a:ea typeface="標楷體" pitchFamily="65" charset="-120"/>
            </a:endParaRPr>
          </a:p>
          <a:p>
            <a:pPr defTabSz="914400" fontAlgn="base">
              <a:lnSpc>
                <a:spcPct val="90000"/>
              </a:lnSpc>
              <a:spcBef>
                <a:spcPct val="20000"/>
              </a:spcBef>
              <a:spcAft>
                <a:spcPct val="0"/>
              </a:spcAft>
              <a:buFont typeface="Wingdings" pitchFamily="2" charset="2"/>
              <a:buChar char="Ø"/>
              <a:defRPr/>
            </a:pPr>
            <a:r>
              <a:rPr lang="zh-TW" altLang="en-US" sz="3600" dirty="0" smtClean="0">
                <a:latin typeface="標楷體" pitchFamily="65" charset="-120"/>
                <a:ea typeface="標楷體" pitchFamily="65" charset="-120"/>
              </a:rPr>
              <a:t>申請</a:t>
            </a:r>
            <a:r>
              <a:rPr kumimoji="0" lang="zh-TW" altLang="en-US" sz="36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表格填寫的說明</a:t>
            </a:r>
            <a:endParaRPr kumimoji="0" lang="en-US" altLang="zh-TW" sz="36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defTabSz="914400" fontAlgn="base">
              <a:lnSpc>
                <a:spcPct val="90000"/>
              </a:lnSpc>
              <a:spcBef>
                <a:spcPct val="20000"/>
              </a:spcBef>
              <a:spcAft>
                <a:spcPct val="0"/>
              </a:spcAft>
              <a:buFont typeface="Wingdings" pitchFamily="2" charset="2"/>
              <a:buChar char="Ø"/>
              <a:defRPr/>
            </a:pPr>
            <a:r>
              <a:rPr lang="zh-TW" altLang="en-US" sz="3600" dirty="0" smtClean="0">
                <a:latin typeface="標楷體" pitchFamily="65" charset="-120"/>
                <a:ea typeface="標楷體" pitchFamily="65" charset="-120"/>
              </a:rPr>
              <a:t>桃園市</a:t>
            </a:r>
            <a:r>
              <a:rPr lang="zh-TW" altLang="en-US" sz="3600" dirty="0">
                <a:latin typeface="標楷體" pitchFamily="65" charset="-120"/>
                <a:ea typeface="標楷體" pitchFamily="65" charset="-120"/>
              </a:rPr>
              <a:t>資優學生的</a:t>
            </a:r>
            <a:r>
              <a:rPr lang="zh-TW" altLang="en-US" sz="3600" dirty="0" smtClean="0">
                <a:latin typeface="標楷體" pitchFamily="65" charset="-120"/>
                <a:ea typeface="標楷體" pitchFamily="65" charset="-120"/>
              </a:rPr>
              <a:t>安置</a:t>
            </a:r>
            <a:endParaRPr kumimoji="0" lang="en-US" altLang="zh-TW" sz="36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0" marR="0" lvl="0" indent="0" algn="l" defTabSz="914400" rtl="0" eaLnBrk="1" fontAlgn="base" latinLnBrk="0" hangingPunct="1">
              <a:lnSpc>
                <a:spcPct val="90000"/>
              </a:lnSpc>
              <a:spcBef>
                <a:spcPct val="20000"/>
              </a:spcBef>
              <a:spcAft>
                <a:spcPct val="0"/>
              </a:spcAft>
              <a:buClrTx/>
              <a:buSzTx/>
              <a:buFont typeface="Wingdings" pitchFamily="2" charset="2"/>
              <a:buChar char="Ø"/>
              <a:tabLst/>
              <a:defRPr/>
            </a:pPr>
            <a:r>
              <a:rPr kumimoji="0" lang="zh-TW" altLang="en-US" sz="36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綜合座談</a:t>
            </a:r>
            <a:endParaRPr kumimoji="0" lang="en-US" altLang="zh-TW" sz="36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0" marR="0" lvl="0" indent="0" algn="l" defTabSz="914400" rtl="0" eaLnBrk="1" fontAlgn="base" latinLnBrk="0" hangingPunct="1">
              <a:lnSpc>
                <a:spcPct val="90000"/>
              </a:lnSpc>
              <a:spcBef>
                <a:spcPct val="20000"/>
              </a:spcBef>
              <a:spcAft>
                <a:spcPct val="0"/>
              </a:spcAft>
              <a:buClrTx/>
              <a:buSzTx/>
              <a:buFont typeface="Wingdings" pitchFamily="2" charset="2"/>
              <a:buChar char="Ø"/>
              <a:tabLst/>
              <a:defRPr/>
            </a:pPr>
            <a:endParaRPr kumimoji="0" lang="zh-TW" altLang="en-US" sz="36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p:txBody>
      </p:sp>
    </p:spTree>
    <p:extLst>
      <p:ext uri="{BB962C8B-B14F-4D97-AF65-F5344CB8AC3E}">
        <p14:creationId xmlns:p14="http://schemas.microsoft.com/office/powerpoint/2010/main" val="172773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620688"/>
            <a:ext cx="8229600" cy="634082"/>
          </a:xfrm>
        </p:spPr>
        <p:txBody>
          <a:bodyPr>
            <a:noAutofit/>
          </a:bodyPr>
          <a:lstStyle/>
          <a:p>
            <a:r>
              <a:rPr lang="zh-TW" altLang="en-US" sz="4200" dirty="0" smtClean="0">
                <a:latin typeface="標楷體" panose="03000509000000000000" pitchFamily="65" charset="-120"/>
                <a:ea typeface="標楷體" panose="03000509000000000000" pitchFamily="65" charset="-120"/>
              </a:rPr>
              <a:t>重要日程表</a:t>
            </a:r>
            <a:r>
              <a:rPr lang="en-US" altLang="zh-TW" sz="4200" dirty="0" smtClean="0">
                <a:latin typeface="標楷體" panose="03000509000000000000" pitchFamily="65" charset="-120"/>
                <a:ea typeface="標楷體" panose="03000509000000000000" pitchFamily="65" charset="-120"/>
              </a:rPr>
              <a:t>3-3</a:t>
            </a:r>
            <a:endParaRPr lang="zh-TW" altLang="en-US" sz="4200" dirty="0">
              <a:latin typeface="標楷體" panose="03000509000000000000" pitchFamily="65" charset="-120"/>
              <a:ea typeface="標楷體" panose="03000509000000000000" pitchFamily="65"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1907160676"/>
              </p:ext>
            </p:extLst>
          </p:nvPr>
        </p:nvGraphicFramePr>
        <p:xfrm>
          <a:off x="539552" y="1484784"/>
          <a:ext cx="8352928" cy="5307430"/>
        </p:xfrm>
        <a:graphic>
          <a:graphicData uri="http://schemas.openxmlformats.org/drawingml/2006/table">
            <a:tbl>
              <a:tblPr/>
              <a:tblGrid>
                <a:gridCol w="151216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5616624">
                  <a:extLst>
                    <a:ext uri="{9D8B030D-6E8A-4147-A177-3AD203B41FA5}">
                      <a16:colId xmlns:a16="http://schemas.microsoft.com/office/drawing/2014/main" val="20002"/>
                    </a:ext>
                  </a:extLst>
                </a:gridCol>
              </a:tblGrid>
              <a:tr h="515810">
                <a:tc>
                  <a:txBody>
                    <a:bodyPr/>
                    <a:lstStyle/>
                    <a:p>
                      <a:pPr algn="ctr" eaLnBrk="0">
                        <a:lnSpc>
                          <a:spcPts val="1400"/>
                        </a:lnSpc>
                        <a:spcAft>
                          <a:spcPts val="0"/>
                        </a:spcAft>
                      </a:pPr>
                      <a:r>
                        <a:rPr lang="zh-TW" sz="1800" b="1" kern="100" dirty="0">
                          <a:latin typeface="標楷體" pitchFamily="65" charset="-120"/>
                          <a:ea typeface="標楷體" pitchFamily="65" charset="-120"/>
                          <a:cs typeface="Times New Roman"/>
                        </a:rPr>
                        <a:t>項　　目</a:t>
                      </a:r>
                    </a:p>
                  </a:txBody>
                  <a:tcPr marL="16734" marR="1673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eaLnBrk="0">
                        <a:lnSpc>
                          <a:spcPts val="1400"/>
                        </a:lnSpc>
                        <a:spcAft>
                          <a:spcPts val="0"/>
                        </a:spcAft>
                      </a:pPr>
                      <a:r>
                        <a:rPr lang="zh-TW" sz="1800" b="1" kern="100" dirty="0">
                          <a:latin typeface="標楷體" pitchFamily="65" charset="-120"/>
                          <a:ea typeface="標楷體" pitchFamily="65" charset="-120"/>
                          <a:cs typeface="Times New Roman"/>
                        </a:rPr>
                        <a:t>日　期</a:t>
                      </a:r>
                      <a:endParaRPr lang="zh-TW" sz="1800" kern="100" dirty="0">
                        <a:latin typeface="標楷體" pitchFamily="65" charset="-120"/>
                        <a:ea typeface="標楷體" pitchFamily="65" charset="-120"/>
                        <a:cs typeface="Times New Roman"/>
                      </a:endParaRPr>
                    </a:p>
                  </a:txBody>
                  <a:tcPr marL="16734" marR="16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eaLnBrk="0">
                        <a:lnSpc>
                          <a:spcPts val="1400"/>
                        </a:lnSpc>
                        <a:spcAft>
                          <a:spcPts val="0"/>
                        </a:spcAft>
                      </a:pPr>
                      <a:r>
                        <a:rPr lang="zh-TW" sz="1800" b="1" kern="100" dirty="0">
                          <a:latin typeface="標楷體" pitchFamily="65" charset="-120"/>
                          <a:ea typeface="標楷體" pitchFamily="65" charset="-120"/>
                          <a:cs typeface="Times New Roman"/>
                        </a:rPr>
                        <a:t>備　</a:t>
                      </a:r>
                      <a:r>
                        <a:rPr lang="en-US" sz="1800" b="1" kern="100" dirty="0">
                          <a:latin typeface="標楷體" pitchFamily="65" charset="-120"/>
                          <a:ea typeface="標楷體" pitchFamily="65" charset="-120"/>
                          <a:cs typeface="Times New Roman"/>
                        </a:rPr>
                        <a:t>               </a:t>
                      </a:r>
                      <a:r>
                        <a:rPr lang="zh-TW" sz="1800" b="1" kern="100" dirty="0">
                          <a:latin typeface="標楷體" pitchFamily="65" charset="-120"/>
                          <a:ea typeface="標楷體" pitchFamily="65" charset="-120"/>
                          <a:cs typeface="Times New Roman"/>
                        </a:rPr>
                        <a:t>　註</a:t>
                      </a:r>
                      <a:endParaRPr lang="zh-TW" sz="1800" kern="100" dirty="0">
                        <a:latin typeface="標楷體" pitchFamily="65" charset="-120"/>
                        <a:ea typeface="標楷體" pitchFamily="65" charset="-120"/>
                        <a:cs typeface="Times New Roman"/>
                      </a:endParaRPr>
                    </a:p>
                  </a:txBody>
                  <a:tcPr marL="16734" marR="1673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40374">
                <a:tc>
                  <a:txBody>
                    <a:bodyPr/>
                    <a:lstStyle/>
                    <a:p>
                      <a:pPr algn="ctr" eaLnBrk="0">
                        <a:spcAft>
                          <a:spcPts val="0"/>
                        </a:spcAft>
                      </a:pPr>
                      <a:r>
                        <a:rPr lang="zh-TW" altLang="en-US" sz="1800" b="1" kern="100" dirty="0" smtClean="0">
                          <a:latin typeface="標楷體" pitchFamily="65" charset="-120"/>
                          <a:ea typeface="標楷體" pitchFamily="65" charset="-120"/>
                          <a:cs typeface="Times New Roman"/>
                        </a:rPr>
                        <a:t>（管道二）</a:t>
                      </a:r>
                      <a:endParaRPr lang="en-US" altLang="zh-TW" sz="1800" b="1" kern="100" dirty="0" smtClean="0">
                        <a:latin typeface="標楷體" pitchFamily="65" charset="-120"/>
                        <a:ea typeface="標楷體" pitchFamily="65" charset="-120"/>
                        <a:cs typeface="Times New Roman"/>
                      </a:endParaRPr>
                    </a:p>
                    <a:p>
                      <a:pPr algn="ctr" eaLnBrk="0">
                        <a:spcAft>
                          <a:spcPts val="0"/>
                        </a:spcAft>
                      </a:pPr>
                      <a:r>
                        <a:rPr lang="zh-TW" altLang="en-US" sz="1800" b="1" kern="100" dirty="0" smtClean="0">
                          <a:latin typeface="標楷體" pitchFamily="65" charset="-120"/>
                          <a:ea typeface="標楷體" pitchFamily="65" charset="-120"/>
                          <a:cs typeface="Times New Roman"/>
                        </a:rPr>
                        <a:t>自然科學</a:t>
                      </a:r>
                      <a:endParaRPr lang="zh-TW" sz="1800" b="1" kern="100" dirty="0">
                        <a:latin typeface="標楷體" pitchFamily="65" charset="-120"/>
                        <a:ea typeface="標楷體" pitchFamily="65" charset="-120"/>
                        <a:cs typeface="Times New Roman"/>
                      </a:endParaRPr>
                    </a:p>
                  </a:txBody>
                  <a:tcPr marL="16734" marR="1673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eaLnBrk="0">
                        <a:spcAft>
                          <a:spcPts val="0"/>
                        </a:spcAft>
                      </a:pPr>
                      <a:r>
                        <a:rPr lang="en-US" altLang="zh-TW" sz="1800" kern="100" dirty="0" smtClean="0">
                          <a:solidFill>
                            <a:srgbClr val="FF0000"/>
                          </a:solidFill>
                          <a:latin typeface="標楷體" pitchFamily="65" charset="-120"/>
                          <a:ea typeface="標楷體" pitchFamily="65" charset="-120"/>
                          <a:cs typeface="Times New Roman"/>
                        </a:rPr>
                        <a:t>108.3.24</a:t>
                      </a:r>
                    </a:p>
                    <a:p>
                      <a:pPr algn="ctr" eaLnBrk="0">
                        <a:spcAft>
                          <a:spcPts val="0"/>
                        </a:spcAft>
                      </a:pPr>
                      <a:r>
                        <a:rPr lang="zh-TW" altLang="en-US" sz="1800" kern="100" dirty="0" smtClean="0">
                          <a:solidFill>
                            <a:srgbClr val="FF0000"/>
                          </a:solidFill>
                          <a:latin typeface="標楷體" pitchFamily="65" charset="-120"/>
                          <a:ea typeface="標楷體" pitchFamily="65" charset="-120"/>
                          <a:cs typeface="Times New Roman"/>
                        </a:rPr>
                        <a:t>（星期日）</a:t>
                      </a:r>
                      <a:endParaRPr lang="zh-TW" sz="1800" kern="100" dirty="0">
                        <a:solidFill>
                          <a:srgbClr val="FF0000"/>
                        </a:solidFill>
                        <a:latin typeface="標楷體" pitchFamily="65" charset="-120"/>
                        <a:ea typeface="標楷體" pitchFamily="65" charset="-120"/>
                        <a:cs typeface="Times New Roman"/>
                      </a:endParaRPr>
                    </a:p>
                  </a:txBody>
                  <a:tcPr marL="16734" marR="16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126365" marR="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tx1"/>
                          </a:solidFill>
                          <a:latin typeface="標楷體" pitchFamily="65" charset="-120"/>
                          <a:ea typeface="標楷體" pitchFamily="65" charset="-120"/>
                          <a:cs typeface="+mn-cs"/>
                        </a:rPr>
                        <a:t>由</a:t>
                      </a:r>
                      <a:r>
                        <a:rPr lang="zh-TW" altLang="en-US" sz="1800" b="1" kern="1200" dirty="0" smtClean="0">
                          <a:solidFill>
                            <a:srgbClr val="0000FF"/>
                          </a:solidFill>
                          <a:latin typeface="標楷體" pitchFamily="65" charset="-120"/>
                          <a:ea typeface="標楷體" pitchFamily="65" charset="-120"/>
                          <a:cs typeface="+mn-cs"/>
                        </a:rPr>
                        <a:t>會稽國中</a:t>
                      </a:r>
                      <a:r>
                        <a:rPr lang="zh-TW" altLang="zh-TW" sz="1800" kern="1200" dirty="0" smtClean="0">
                          <a:solidFill>
                            <a:schemeClr val="tx1"/>
                          </a:solidFill>
                          <a:latin typeface="標楷體" pitchFamily="65" charset="-120"/>
                          <a:ea typeface="標楷體" pitchFamily="65" charset="-120"/>
                          <a:cs typeface="+mn-cs"/>
                        </a:rPr>
                        <a:t>辦理性向</a:t>
                      </a:r>
                      <a:r>
                        <a:rPr lang="zh-TW" altLang="en-US" sz="1800" kern="1200" dirty="0" smtClean="0">
                          <a:solidFill>
                            <a:schemeClr val="tx1"/>
                          </a:solidFill>
                          <a:latin typeface="標楷體" pitchFamily="65" charset="-120"/>
                          <a:ea typeface="標楷體" pitchFamily="65" charset="-120"/>
                          <a:cs typeface="+mn-cs"/>
                        </a:rPr>
                        <a:t>及成就</a:t>
                      </a:r>
                      <a:r>
                        <a:rPr lang="zh-TW" altLang="zh-TW" sz="1800" kern="1200" dirty="0" smtClean="0">
                          <a:solidFill>
                            <a:schemeClr val="tx1"/>
                          </a:solidFill>
                          <a:latin typeface="標楷體" pitchFamily="65" charset="-120"/>
                          <a:ea typeface="標楷體" pitchFamily="65" charset="-120"/>
                          <a:cs typeface="+mn-cs"/>
                        </a:rPr>
                        <a:t>測驗。</a:t>
                      </a:r>
                      <a:endParaRPr lang="en-US" altLang="zh-TW" sz="1800" kern="1200" dirty="0" smtClean="0">
                        <a:solidFill>
                          <a:schemeClr val="tx1"/>
                        </a:solidFill>
                        <a:latin typeface="標楷體" pitchFamily="65" charset="-120"/>
                        <a:ea typeface="標楷體" pitchFamily="65" charset="-120"/>
                        <a:cs typeface="+mn-cs"/>
                      </a:endParaRPr>
                    </a:p>
                  </a:txBody>
                  <a:tcPr marL="16734" marR="1673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2037">
                <a:tc>
                  <a:txBody>
                    <a:bodyPr/>
                    <a:lstStyle/>
                    <a:p>
                      <a:pPr algn="ctr" eaLnBrk="0">
                        <a:spcAft>
                          <a:spcPts val="0"/>
                        </a:spcAft>
                      </a:pPr>
                      <a:r>
                        <a:rPr lang="zh-TW" altLang="zh-TW" sz="1800" b="1" kern="1200" dirty="0" smtClean="0">
                          <a:solidFill>
                            <a:schemeClr val="tx1"/>
                          </a:solidFill>
                          <a:effectLst/>
                          <a:latin typeface="標楷體" panose="03000509000000000000" pitchFamily="65" charset="-120"/>
                          <a:ea typeface="標楷體" panose="03000509000000000000" pitchFamily="65" charset="-120"/>
                          <a:cs typeface="+mn-cs"/>
                        </a:rPr>
                        <a:t>測驗結果公告</a:t>
                      </a:r>
                      <a:endParaRPr lang="en-US" altLang="zh-TW" sz="1800" b="1" kern="100" dirty="0" smtClean="0">
                        <a:latin typeface="標楷體" pitchFamily="65" charset="-120"/>
                        <a:ea typeface="標楷體" pitchFamily="65" charset="-120"/>
                        <a:cs typeface="Times New Roman"/>
                      </a:endParaRPr>
                    </a:p>
                  </a:txBody>
                  <a:tcPr marL="16734" marR="1673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eaLnBrk="0">
                        <a:spcAft>
                          <a:spcPts val="0"/>
                        </a:spcAft>
                      </a:pPr>
                      <a:r>
                        <a:rPr lang="en-US" altLang="zh-TW" sz="1800" kern="100" dirty="0" smtClean="0">
                          <a:solidFill>
                            <a:srgbClr val="FF0000"/>
                          </a:solidFill>
                          <a:latin typeface="標楷體" pitchFamily="65" charset="-120"/>
                          <a:ea typeface="標楷體" pitchFamily="65" charset="-120"/>
                          <a:cs typeface="Times New Roman"/>
                        </a:rPr>
                        <a:t>108.4.12</a:t>
                      </a:r>
                    </a:p>
                    <a:p>
                      <a:pPr algn="ctr" eaLnBrk="0">
                        <a:spcAft>
                          <a:spcPts val="0"/>
                        </a:spcAft>
                      </a:pPr>
                      <a:r>
                        <a:rPr lang="zh-TW" altLang="en-US" sz="1800" kern="100" dirty="0" smtClean="0">
                          <a:solidFill>
                            <a:srgbClr val="FF0000"/>
                          </a:solidFill>
                          <a:latin typeface="標楷體" pitchFamily="65" charset="-120"/>
                          <a:ea typeface="標楷體" pitchFamily="65" charset="-120"/>
                          <a:cs typeface="Times New Roman"/>
                        </a:rPr>
                        <a:t>（星期五）</a:t>
                      </a:r>
                      <a:endParaRPr lang="zh-TW" sz="1800" kern="100" dirty="0">
                        <a:solidFill>
                          <a:srgbClr val="FF0000"/>
                        </a:solidFill>
                        <a:latin typeface="標楷體" pitchFamily="65" charset="-120"/>
                        <a:ea typeface="標楷體" pitchFamily="65" charset="-120"/>
                        <a:cs typeface="Times New Roman"/>
                      </a:endParaRPr>
                    </a:p>
                  </a:txBody>
                  <a:tcPr marL="16734" marR="16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126365" marR="0" indent="0" algn="l"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chemeClr val="tx1"/>
                          </a:solidFill>
                          <a:effectLst/>
                          <a:latin typeface="標楷體" panose="03000509000000000000" pitchFamily="65" charset="-120"/>
                          <a:ea typeface="標楷體" panose="03000509000000000000" pitchFamily="65" charset="-120"/>
                          <a:cs typeface="+mn-cs"/>
                        </a:rPr>
                        <a:t>17</a:t>
                      </a:r>
                      <a:r>
                        <a:rPr lang="zh-TW" altLang="zh-TW" sz="1800" b="1" kern="1200"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1800" b="1" kern="1200" dirty="0" smtClean="0">
                          <a:solidFill>
                            <a:schemeClr val="tx1"/>
                          </a:solidFill>
                          <a:effectLst/>
                          <a:latin typeface="標楷體" panose="03000509000000000000" pitchFamily="65" charset="-120"/>
                          <a:ea typeface="標楷體" panose="03000509000000000000" pitchFamily="65" charset="-120"/>
                          <a:cs typeface="+mn-cs"/>
                        </a:rPr>
                        <a:t>00</a:t>
                      </a:r>
                      <a:r>
                        <a:rPr lang="zh-TW" altLang="zh-TW" sz="1800" b="1" kern="1200" dirty="0" smtClean="0">
                          <a:solidFill>
                            <a:schemeClr val="tx1"/>
                          </a:solidFill>
                          <a:effectLst/>
                          <a:latin typeface="標楷體" panose="03000509000000000000" pitchFamily="65" charset="-120"/>
                          <a:ea typeface="標楷體" panose="03000509000000000000" pitchFamily="65" charset="-120"/>
                          <a:cs typeface="+mn-cs"/>
                        </a:rPr>
                        <a:t>公告於本市教育局及各承辦學校網頁，並寄發鑑定結果通知單。</a:t>
                      </a:r>
                      <a:endParaRPr lang="zh-TW" altLang="zh-TW" sz="1800" b="1" kern="1200" dirty="0" smtClean="0">
                        <a:solidFill>
                          <a:schemeClr val="tx1"/>
                        </a:solidFill>
                        <a:latin typeface="標楷體" pitchFamily="65" charset="-120"/>
                        <a:ea typeface="標楷體" pitchFamily="65" charset="-120"/>
                        <a:cs typeface="+mn-cs"/>
                      </a:endParaRPr>
                    </a:p>
                  </a:txBody>
                  <a:tcPr marL="16734" marR="1673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40409">
                <a:tc>
                  <a:txBody>
                    <a:bodyPr/>
                    <a:lstStyle/>
                    <a:p>
                      <a:pPr algn="ctr" eaLnBrk="0">
                        <a:spcAft>
                          <a:spcPts val="0"/>
                        </a:spcAft>
                      </a:pPr>
                      <a:r>
                        <a:rPr lang="zh-TW" altLang="zh-TW" sz="1800" b="1" kern="1200" dirty="0" smtClean="0">
                          <a:solidFill>
                            <a:schemeClr val="tx1"/>
                          </a:solidFill>
                          <a:effectLst/>
                          <a:latin typeface="標楷體" panose="03000509000000000000" pitchFamily="65" charset="-120"/>
                          <a:ea typeface="標楷體" panose="03000509000000000000" pitchFamily="65" charset="-120"/>
                          <a:cs typeface="+mn-cs"/>
                        </a:rPr>
                        <a:t>測驗結果</a:t>
                      </a:r>
                      <a:r>
                        <a:rPr lang="zh-TW" altLang="en-US" sz="1800" b="1" kern="1200" dirty="0" smtClean="0">
                          <a:solidFill>
                            <a:schemeClr val="tx1"/>
                          </a:solidFill>
                          <a:effectLst/>
                          <a:latin typeface="標楷體" panose="03000509000000000000" pitchFamily="65" charset="-120"/>
                          <a:ea typeface="標楷體" panose="03000509000000000000" pitchFamily="65" charset="-120"/>
                          <a:cs typeface="+mn-cs"/>
                        </a:rPr>
                        <a:t>複查</a:t>
                      </a:r>
                      <a:endParaRPr lang="zh-TW" sz="1800" b="1" kern="100" dirty="0">
                        <a:latin typeface="標楷體" pitchFamily="65" charset="-120"/>
                        <a:ea typeface="標楷體" pitchFamily="65" charset="-120"/>
                        <a:cs typeface="Times New Roman"/>
                      </a:endParaRPr>
                    </a:p>
                  </a:txBody>
                  <a:tcPr marL="16734" marR="1673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eaLnBrk="0">
                        <a:spcAft>
                          <a:spcPts val="0"/>
                        </a:spcAft>
                      </a:pPr>
                      <a:r>
                        <a:rPr lang="en-US" altLang="zh-TW" sz="1800" kern="100" dirty="0" smtClean="0">
                          <a:solidFill>
                            <a:srgbClr val="FF0000"/>
                          </a:solidFill>
                          <a:latin typeface="標楷體" pitchFamily="65" charset="-120"/>
                          <a:ea typeface="標楷體" pitchFamily="65" charset="-120"/>
                          <a:cs typeface="Times New Roman"/>
                        </a:rPr>
                        <a:t>108.4.16</a:t>
                      </a:r>
                    </a:p>
                    <a:p>
                      <a:pPr marL="0" marR="0" indent="0" algn="ctr" defTabSz="914400" rtl="0" eaLnBrk="0" fontAlgn="auto" latinLnBrk="0" hangingPunct="1">
                        <a:lnSpc>
                          <a:spcPct val="100000"/>
                        </a:lnSpc>
                        <a:spcBef>
                          <a:spcPts val="0"/>
                        </a:spcBef>
                        <a:spcAft>
                          <a:spcPts val="0"/>
                        </a:spcAft>
                        <a:buClrTx/>
                        <a:buSzTx/>
                        <a:buFontTx/>
                        <a:buNone/>
                        <a:tabLst/>
                        <a:defRPr/>
                      </a:pPr>
                      <a:r>
                        <a:rPr lang="zh-TW" altLang="en-US" sz="1800" kern="100" dirty="0" smtClean="0">
                          <a:solidFill>
                            <a:srgbClr val="FF0000"/>
                          </a:solidFill>
                          <a:latin typeface="標楷體" pitchFamily="65" charset="-120"/>
                          <a:ea typeface="標楷體" pitchFamily="65" charset="-120"/>
                          <a:cs typeface="Times New Roman"/>
                        </a:rPr>
                        <a:t>（星期二）</a:t>
                      </a:r>
                      <a:endParaRPr lang="zh-TW" altLang="zh-TW" sz="1800" kern="100" dirty="0" smtClean="0">
                        <a:solidFill>
                          <a:srgbClr val="FF0000"/>
                        </a:solidFill>
                        <a:latin typeface="標楷體" pitchFamily="65" charset="-120"/>
                        <a:ea typeface="標楷體" pitchFamily="65" charset="-120"/>
                        <a:cs typeface="Times New Roman"/>
                      </a:endParaRPr>
                    </a:p>
                  </a:txBody>
                  <a:tcPr marL="16734" marR="16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r>
                        <a:rPr lang="en-US" altLang="zh-TW" sz="1800" b="1" kern="1200" dirty="0" smtClean="0">
                          <a:solidFill>
                            <a:schemeClr val="tx1"/>
                          </a:solidFill>
                          <a:effectLst/>
                          <a:latin typeface="標楷體" panose="03000509000000000000" pitchFamily="65" charset="-120"/>
                          <a:ea typeface="標楷體" panose="03000509000000000000" pitchFamily="65" charset="-120"/>
                          <a:cs typeface="+mn-cs"/>
                        </a:rPr>
                        <a:t>9</a:t>
                      </a:r>
                      <a:r>
                        <a:rPr lang="zh-TW" altLang="zh-TW" sz="1800" b="1" kern="1200"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1800" b="1" kern="1200" dirty="0" smtClean="0">
                          <a:solidFill>
                            <a:schemeClr val="tx1"/>
                          </a:solidFill>
                          <a:effectLst/>
                          <a:latin typeface="標楷體" panose="03000509000000000000" pitchFamily="65" charset="-120"/>
                          <a:ea typeface="標楷體" panose="03000509000000000000" pitchFamily="65" charset="-120"/>
                          <a:cs typeface="+mn-cs"/>
                        </a:rPr>
                        <a:t>00 </a:t>
                      </a:r>
                      <a:r>
                        <a:rPr lang="zh-TW" altLang="zh-TW" sz="1800" b="1" kern="1200" dirty="0" smtClean="0">
                          <a:solidFill>
                            <a:schemeClr val="tx1"/>
                          </a:solidFill>
                          <a:effectLst/>
                          <a:latin typeface="標楷體" panose="03000509000000000000" pitchFamily="65" charset="-120"/>
                          <a:ea typeface="標楷體" panose="03000509000000000000" pitchFamily="65" charset="-120"/>
                          <a:cs typeface="+mn-cs"/>
                        </a:rPr>
                        <a:t>至</a:t>
                      </a:r>
                      <a:r>
                        <a:rPr lang="en-US" altLang="zh-TW" sz="1800" b="1" kern="1200" dirty="0" smtClean="0">
                          <a:solidFill>
                            <a:schemeClr val="tx1"/>
                          </a:solidFill>
                          <a:effectLst/>
                          <a:latin typeface="標楷體" panose="03000509000000000000" pitchFamily="65" charset="-120"/>
                          <a:ea typeface="標楷體" panose="03000509000000000000" pitchFamily="65" charset="-120"/>
                          <a:cs typeface="+mn-cs"/>
                        </a:rPr>
                        <a:t>12</a:t>
                      </a:r>
                      <a:r>
                        <a:rPr lang="zh-TW" altLang="zh-TW" sz="1800" b="1" kern="1200"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1800" b="1" kern="1200" dirty="0" smtClean="0">
                          <a:solidFill>
                            <a:schemeClr val="tx1"/>
                          </a:solidFill>
                          <a:effectLst/>
                          <a:latin typeface="標楷體" panose="03000509000000000000" pitchFamily="65" charset="-120"/>
                          <a:ea typeface="標楷體" panose="03000509000000000000" pitchFamily="65" charset="-120"/>
                          <a:cs typeface="+mn-cs"/>
                        </a:rPr>
                        <a:t>00 </a:t>
                      </a:r>
                      <a:r>
                        <a:rPr lang="zh-TW" altLang="zh-TW" sz="1800" b="1" kern="1200" dirty="0" smtClean="0">
                          <a:solidFill>
                            <a:schemeClr val="tx1"/>
                          </a:solidFill>
                          <a:effectLst/>
                          <a:latin typeface="標楷體" panose="03000509000000000000" pitchFamily="65" charset="-120"/>
                          <a:ea typeface="標楷體" panose="03000509000000000000" pitchFamily="65" charset="-120"/>
                          <a:cs typeface="+mn-cs"/>
                        </a:rPr>
                        <a:t>備齊相關資料向各承辦學校申請。</a:t>
                      </a:r>
                      <a:endParaRPr lang="zh-TW" altLang="zh-TW" sz="1800" b="1" kern="1200" dirty="0" smtClean="0">
                        <a:solidFill>
                          <a:schemeClr val="tx1"/>
                        </a:solidFill>
                        <a:latin typeface="標楷體" pitchFamily="65" charset="-120"/>
                        <a:ea typeface="標楷體" pitchFamily="65" charset="-120"/>
                        <a:cs typeface="+mn-cs"/>
                      </a:endParaRPr>
                    </a:p>
                  </a:txBody>
                  <a:tcPr marL="16734" marR="1673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01169">
                <a:tc>
                  <a:txBody>
                    <a:bodyPr/>
                    <a:lstStyle/>
                    <a:p>
                      <a:pPr algn="ctr" eaLnBrk="0">
                        <a:spcAft>
                          <a:spcPts val="0"/>
                        </a:spcAft>
                      </a:pPr>
                      <a:r>
                        <a:rPr lang="zh-TW" altLang="zh-TW" sz="1800" kern="1200" dirty="0" smtClean="0">
                          <a:solidFill>
                            <a:schemeClr val="tx1"/>
                          </a:solidFill>
                          <a:effectLst/>
                          <a:latin typeface="標楷體" panose="03000509000000000000" pitchFamily="65" charset="-120"/>
                          <a:ea typeface="標楷體" panose="03000509000000000000" pitchFamily="65" charset="-120"/>
                          <a:cs typeface="+mn-cs"/>
                        </a:rPr>
                        <a:t>安置與輔導</a:t>
                      </a:r>
                      <a:endParaRPr lang="zh-TW" sz="1800" b="1" kern="100" dirty="0">
                        <a:latin typeface="標楷體" pitchFamily="65" charset="-120"/>
                        <a:ea typeface="標楷體" pitchFamily="65" charset="-120"/>
                        <a:cs typeface="Times New Roman"/>
                      </a:endParaRPr>
                    </a:p>
                  </a:txBody>
                  <a:tcPr marL="16734" marR="1673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algn="ctr" eaLnBrk="0">
                        <a:spcAft>
                          <a:spcPts val="0"/>
                        </a:spcAft>
                      </a:pPr>
                      <a:r>
                        <a:rPr lang="en-US" altLang="zh-TW" sz="1800" kern="100" dirty="0" smtClean="0">
                          <a:solidFill>
                            <a:schemeClr val="tx1"/>
                          </a:solidFill>
                          <a:latin typeface="標楷體" pitchFamily="65" charset="-120"/>
                          <a:ea typeface="標楷體" pitchFamily="65" charset="-120"/>
                          <a:cs typeface="Times New Roman"/>
                        </a:rPr>
                        <a:t>108</a:t>
                      </a:r>
                      <a:r>
                        <a:rPr lang="zh-TW" altLang="en-US" sz="1800" kern="100" dirty="0" smtClean="0">
                          <a:solidFill>
                            <a:schemeClr val="tx1"/>
                          </a:solidFill>
                          <a:latin typeface="標楷體" pitchFamily="65" charset="-120"/>
                          <a:ea typeface="標楷體" pitchFamily="65" charset="-120"/>
                          <a:cs typeface="Times New Roman"/>
                        </a:rPr>
                        <a:t>學年度</a:t>
                      </a:r>
                      <a:endParaRPr lang="en-US" altLang="zh-TW" sz="1800" kern="100" dirty="0" smtClean="0">
                        <a:solidFill>
                          <a:schemeClr val="tx1"/>
                        </a:solidFill>
                        <a:latin typeface="標楷體" pitchFamily="65" charset="-120"/>
                        <a:ea typeface="標楷體" pitchFamily="65" charset="-120"/>
                        <a:cs typeface="Times New Roman"/>
                      </a:endParaRPr>
                    </a:p>
                  </a:txBody>
                  <a:tcPr marL="16734" marR="16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CFF"/>
                    </a:solidFill>
                  </a:tcPr>
                </a:tc>
                <a:tc>
                  <a:txBody>
                    <a:bodyPr/>
                    <a:lstStyle/>
                    <a:p>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通過鑑定之學生於本市公立國民中學普通班就讀者，於新生報到時間繳驗鑑定結果通知單，由學校依既有之資源給予該資賦優異類別</a:t>
                      </a:r>
                      <a:r>
                        <a:rPr lang="en-US" altLang="zh-TW" sz="2000"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英語、數理或自然科學</a:t>
                      </a:r>
                      <a:r>
                        <a:rPr lang="en-US" altLang="zh-TW" sz="2000"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資優資源班或資優方案之特殊教育服務。</a:t>
                      </a:r>
                      <a:r>
                        <a:rPr lang="zh-TW" altLang="zh-TW" sz="2000" kern="1200" dirty="0" smtClean="0">
                          <a:solidFill>
                            <a:srgbClr val="FF0000"/>
                          </a:solidFill>
                          <a:effectLst/>
                          <a:latin typeface="標楷體" panose="03000509000000000000" pitchFamily="65" charset="-120"/>
                          <a:ea typeface="標楷體" panose="03000509000000000000" pitchFamily="65" charset="-120"/>
                          <a:cs typeface="+mn-cs"/>
                        </a:rPr>
                        <a:t>倘就讀本市私立國民中學資賦優異學生，本府僅核發鑑定結果通知單</a:t>
                      </a: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a:t>
                      </a:r>
                      <a:endParaRPr lang="en-US" altLang="zh-TW" sz="2000" b="1" kern="1200" dirty="0" smtClean="0">
                        <a:solidFill>
                          <a:schemeClr val="tx1"/>
                        </a:solidFill>
                        <a:latin typeface="標楷體" pitchFamily="65" charset="-120"/>
                        <a:ea typeface="標楷體" pitchFamily="65" charset="-120"/>
                        <a:cs typeface="+mn-cs"/>
                      </a:endParaRPr>
                    </a:p>
                  </a:txBody>
                  <a:tcPr marL="16734" marR="1673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2564904"/>
            <a:ext cx="5472608" cy="1143000"/>
          </a:xfrm>
        </p:spPr>
        <p:txBody>
          <a:bodyPr>
            <a:normAutofit/>
          </a:bodyPr>
          <a:lstStyle/>
          <a:p>
            <a:r>
              <a:rPr lang="zh-TW" altLang="en-US" sz="6600" dirty="0" smtClean="0">
                <a:latin typeface="標楷體" panose="03000509000000000000" pitchFamily="65" charset="-120"/>
                <a:ea typeface="標楷體" panose="03000509000000000000" pitchFamily="65" charset="-120"/>
              </a:rPr>
              <a:t>申請事項</a:t>
            </a:r>
            <a:endParaRPr lang="zh-TW" altLang="en-US" sz="66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403648" y="476672"/>
            <a:ext cx="5904656" cy="620688"/>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一、觀察及推薦</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55576" y="1700808"/>
            <a:ext cx="8157592" cy="3483768"/>
          </a:xfrm>
        </p:spPr>
        <p:txBody>
          <a:bodyPr>
            <a:noAutofit/>
          </a:bodyPr>
          <a:lstStyle/>
          <a:p>
            <a:pPr>
              <a:lnSpc>
                <a:spcPct val="95000"/>
              </a:lnSpc>
              <a:spcBef>
                <a:spcPct val="50000"/>
              </a:spcBef>
              <a:buNone/>
            </a:pPr>
            <a:r>
              <a:rPr lang="en-US" altLang="zh-TW" sz="2400" b="0" dirty="0" smtClean="0">
                <a:solidFill>
                  <a:srgbClr val="000000"/>
                </a:solidFill>
                <a:latin typeface="標楷體" panose="03000509000000000000" pitchFamily="65" charset="-120"/>
                <a:ea typeface="標楷體" panose="03000509000000000000" pitchFamily="65" charset="-120"/>
              </a:rPr>
              <a:t>1.</a:t>
            </a:r>
            <a:r>
              <a:rPr lang="zh-TW" altLang="en-US" sz="2400" b="0" dirty="0" smtClean="0">
                <a:solidFill>
                  <a:srgbClr val="000000"/>
                </a:solidFill>
                <a:latin typeface="標楷體" panose="03000509000000000000" pitchFamily="65" charset="-120"/>
                <a:ea typeface="標楷體" panose="03000509000000000000" pitchFamily="65" charset="-120"/>
              </a:rPr>
              <a:t> </a:t>
            </a:r>
            <a:r>
              <a:rPr lang="zh-TW" altLang="zh-TW" sz="2400" dirty="0" smtClean="0">
                <a:latin typeface="標楷體" panose="03000509000000000000" pitchFamily="65" charset="-120"/>
                <a:ea typeface="標楷體" panose="03000509000000000000" pitchFamily="65" charset="-120"/>
              </a:rPr>
              <a:t>經</a:t>
            </a:r>
            <a:r>
              <a:rPr lang="zh-TW" altLang="zh-TW" sz="2400" dirty="0">
                <a:latin typeface="標楷體" panose="03000509000000000000" pitchFamily="65" charset="-120"/>
                <a:ea typeface="標楷體" panose="03000509000000000000" pitchFamily="65" charset="-120"/>
              </a:rPr>
              <a:t>專家學者、指導教師、學生家長的觀察或學生自我推薦，</a:t>
            </a:r>
            <a:r>
              <a:rPr lang="zh-TW" altLang="zh-TW" sz="2400" dirty="0" smtClean="0">
                <a:latin typeface="標楷體" panose="03000509000000000000" pitchFamily="65" charset="-120"/>
                <a:ea typeface="標楷體" panose="03000509000000000000" pitchFamily="65" charset="-120"/>
              </a:rPr>
              <a:t>具有</a:t>
            </a:r>
            <a:r>
              <a:rPr lang="zh-TW" altLang="en-US" sz="2400" dirty="0" smtClean="0">
                <a:latin typeface="標楷體" panose="03000509000000000000" pitchFamily="65" charset="-120"/>
                <a:ea typeface="標楷體" panose="03000509000000000000" pitchFamily="65" charset="-120"/>
              </a:rPr>
              <a:t>英語、數理、自然科學</a:t>
            </a:r>
            <a:r>
              <a:rPr lang="zh-TW" altLang="zh-TW" sz="2400" dirty="0" smtClean="0">
                <a:latin typeface="標楷體" panose="03000509000000000000" pitchFamily="65" charset="-120"/>
                <a:ea typeface="標楷體" panose="03000509000000000000" pitchFamily="65" charset="-120"/>
              </a:rPr>
              <a:t>性向</a:t>
            </a:r>
            <a:r>
              <a:rPr lang="zh-TW" altLang="zh-TW" sz="2400" dirty="0">
                <a:latin typeface="標楷體" panose="03000509000000000000" pitchFamily="65" charset="-120"/>
                <a:ea typeface="標楷體" panose="03000509000000000000" pitchFamily="65" charset="-120"/>
              </a:rPr>
              <a:t>資賦優異特質者，填寫「特殊需求學生特質檢核表」</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簡章</a:t>
            </a:r>
            <a:r>
              <a:rPr lang="zh-TW" altLang="zh-TW" sz="2400" dirty="0" smtClean="0">
                <a:latin typeface="標楷體" panose="03000509000000000000" pitchFamily="65" charset="-120"/>
                <a:ea typeface="標楷體" panose="03000509000000000000" pitchFamily="65" charset="-120"/>
              </a:rPr>
              <a:t>附件</a:t>
            </a:r>
            <a:r>
              <a:rPr lang="zh-TW" altLang="en-US" sz="2400" dirty="0" smtClean="0">
                <a:latin typeface="標楷體" panose="03000509000000000000" pitchFamily="65" charset="-120"/>
                <a:ea typeface="標楷體" panose="03000509000000000000" pitchFamily="65" charset="-120"/>
              </a:rPr>
              <a:t>三</a:t>
            </a:r>
            <a:r>
              <a:rPr lang="en-US" altLang="zh-TW" sz="2400" dirty="0" smtClean="0">
                <a:latin typeface="標楷體" panose="03000509000000000000" pitchFamily="65" charset="-120"/>
                <a:ea typeface="標楷體" panose="03000509000000000000" pitchFamily="65" charset="-120"/>
              </a:rPr>
              <a:t>)</a:t>
            </a:r>
          </a:p>
          <a:p>
            <a:pPr>
              <a:lnSpc>
                <a:spcPct val="95000"/>
              </a:lnSpc>
              <a:spcBef>
                <a:spcPct val="50000"/>
              </a:spcBef>
              <a:buNone/>
            </a:pPr>
            <a:r>
              <a:rPr lang="en-US" altLang="zh-TW" sz="2400" b="0" dirty="0" smtClean="0">
                <a:solidFill>
                  <a:srgbClr val="000000"/>
                </a:solidFill>
                <a:latin typeface="標楷體" panose="03000509000000000000" pitchFamily="65" charset="-120"/>
                <a:ea typeface="標楷體" panose="03000509000000000000" pitchFamily="65" charset="-120"/>
              </a:rPr>
              <a:t>2.</a:t>
            </a:r>
            <a:r>
              <a:rPr lang="zh-TW" altLang="en-US" sz="2400" dirty="0">
                <a:solidFill>
                  <a:srgbClr val="000000"/>
                </a:solidFill>
                <a:latin typeface="標楷體" panose="03000509000000000000" pitchFamily="65" charset="-120"/>
                <a:ea typeface="標楷體" panose="03000509000000000000" pitchFamily="65" charset="-120"/>
              </a:rPr>
              <a:t> </a:t>
            </a:r>
            <a:r>
              <a:rPr lang="zh-TW" altLang="zh-TW" sz="2400" dirty="0" smtClean="0">
                <a:latin typeface="標楷體" panose="03000509000000000000" pitchFamily="65" charset="-120"/>
                <a:ea typeface="標楷體" panose="03000509000000000000" pitchFamily="65" charset="-120"/>
              </a:rPr>
              <a:t>填寫</a:t>
            </a:r>
            <a:r>
              <a:rPr lang="zh-TW" altLang="zh-TW" sz="2400" dirty="0">
                <a:latin typeface="標楷體" panose="03000509000000000000" pitchFamily="65" charset="-120"/>
                <a:ea typeface="標楷體" panose="03000509000000000000" pitchFamily="65" charset="-120"/>
              </a:rPr>
              <a:t>「鑑定報名表」</a:t>
            </a:r>
            <a:r>
              <a:rPr lang="en-US" altLang="zh-TW" sz="2400" dirty="0">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rPr>
              <a:t>如</a:t>
            </a:r>
            <a:r>
              <a:rPr lang="zh-TW" altLang="en-US" sz="2400" dirty="0" smtClean="0">
                <a:latin typeface="標楷體" panose="03000509000000000000" pitchFamily="65" charset="-120"/>
                <a:ea typeface="標楷體" panose="03000509000000000000" pitchFamily="65" charset="-120"/>
              </a:rPr>
              <a:t>簡章</a:t>
            </a:r>
            <a:r>
              <a:rPr lang="zh-TW" altLang="zh-TW" sz="2400" dirty="0" smtClean="0">
                <a:latin typeface="標楷體" panose="03000509000000000000" pitchFamily="65" charset="-120"/>
                <a:ea typeface="標楷體" panose="03000509000000000000" pitchFamily="65" charset="-120"/>
              </a:rPr>
              <a:t>附件</a:t>
            </a:r>
            <a:r>
              <a:rPr lang="zh-TW" altLang="en-US" sz="2400" dirty="0" smtClean="0">
                <a:latin typeface="標楷體" panose="03000509000000000000" pitchFamily="65" charset="-120"/>
                <a:ea typeface="標楷體" panose="03000509000000000000" pitchFamily="65" charset="-120"/>
              </a:rPr>
              <a:t>二</a:t>
            </a:r>
            <a:r>
              <a:rPr lang="zh-TW" altLang="zh-TW" sz="2400" dirty="0" smtClean="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管道一、管道二共用</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，並檢附相關佐證文件影本，以資佐證</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以</a:t>
            </a:r>
            <a:r>
              <a:rPr lang="en-US" altLang="zh-TW" sz="2400" dirty="0">
                <a:latin typeface="標楷體" panose="03000509000000000000" pitchFamily="65" charset="-120"/>
                <a:ea typeface="標楷體" panose="03000509000000000000" pitchFamily="65" charset="-120"/>
              </a:rPr>
              <a:t>A4</a:t>
            </a:r>
            <a:r>
              <a:rPr lang="zh-TW" altLang="zh-TW" sz="2400" dirty="0">
                <a:latin typeface="標楷體" panose="03000509000000000000" pitchFamily="65" charset="-120"/>
                <a:ea typeface="標楷體" panose="03000509000000000000" pitchFamily="65" charset="-120"/>
              </a:rPr>
              <a:t>規格影印，正本核驗後發還</a:t>
            </a:r>
            <a:r>
              <a:rPr lang="en-US" altLang="zh-TW" sz="2400" dirty="0">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a:lnSpc>
                <a:spcPct val="95000"/>
              </a:lnSpc>
              <a:spcBef>
                <a:spcPct val="50000"/>
              </a:spcBef>
              <a:buNone/>
            </a:pPr>
            <a:r>
              <a:rPr lang="en-US" altLang="zh-TW" sz="2400" b="0" dirty="0" smtClean="0">
                <a:solidFill>
                  <a:srgbClr val="000000"/>
                </a:solidFill>
                <a:latin typeface="標楷體" panose="03000509000000000000" pitchFamily="65" charset="-120"/>
                <a:ea typeface="標楷體" panose="03000509000000000000" pitchFamily="65" charset="-120"/>
              </a:rPr>
              <a:t>3.</a:t>
            </a:r>
            <a:r>
              <a:rPr lang="zh-TW" altLang="zh-TW" sz="2400" dirty="0">
                <a:latin typeface="標楷體" panose="03000509000000000000" pitchFamily="65" charset="-120"/>
                <a:ea typeface="標楷體" panose="03000509000000000000" pitchFamily="65" charset="-120"/>
              </a:rPr>
              <a:t>各校對於身心障礙或社經文化地位不利之資賦優異學生應主動進行觀察與積極發掘，並提供必要之協助</a:t>
            </a:r>
            <a:r>
              <a:rPr lang="zh-TW" altLang="zh-TW" sz="2400" dirty="0" smtClean="0">
                <a:latin typeface="標楷體" panose="03000509000000000000" pitchFamily="65" charset="-120"/>
                <a:ea typeface="標楷體" panose="03000509000000000000" pitchFamily="65" charset="-120"/>
              </a:rPr>
              <a:t>。</a:t>
            </a:r>
            <a:endParaRPr lang="zh-TW" altLang="en-US" sz="2400" b="0" dirty="0" smtClean="0">
              <a:latin typeface="標楷體" panose="03000509000000000000" pitchFamily="65" charset="-120"/>
              <a:ea typeface="標楷體" panose="03000509000000000000" pitchFamily="65" charset="-120"/>
            </a:endParaRPr>
          </a:p>
          <a:p>
            <a:endParaRPr lang="zh-TW" altLang="en-US" sz="2400" b="0" dirty="0" smtClean="0">
              <a:latin typeface="標楷體" panose="03000509000000000000" pitchFamily="65" charset="-120"/>
              <a:ea typeface="標楷體" panose="03000509000000000000" pitchFamily="65" charset="-120"/>
            </a:endParaRPr>
          </a:p>
          <a:p>
            <a:endParaRPr lang="zh-TW" altLang="en-US" sz="2400" b="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475656" y="692696"/>
            <a:ext cx="7488832" cy="720080"/>
          </a:xfrm>
        </p:spPr>
        <p:txBody>
          <a:bodyPr>
            <a:noAutofit/>
          </a:bodyPr>
          <a:lstStyle/>
          <a:p>
            <a:r>
              <a:rPr lang="zh-TW" altLang="en-US" sz="3200" dirty="0" smtClean="0">
                <a:latin typeface="標楷體" panose="03000509000000000000" pitchFamily="65" charset="-120"/>
                <a:ea typeface="標楷體" panose="03000509000000000000" pitchFamily="65" charset="-120"/>
              </a:rPr>
              <a:t>二、報名事項</a:t>
            </a:r>
            <a:endParaRPr lang="zh-TW" altLang="en-US" sz="3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79512" y="764704"/>
            <a:ext cx="8157592" cy="5832648"/>
          </a:xfrm>
        </p:spPr>
        <p:txBody>
          <a:bodyPr>
            <a:noAutofit/>
          </a:bodyPr>
          <a:lstStyle/>
          <a:p>
            <a:pPr>
              <a:buNone/>
            </a:pPr>
            <a:endParaRPr lang="zh-TW" altLang="en-US" sz="2400" dirty="0" smtClean="0">
              <a:latin typeface="微軟正黑體" pitchFamily="34" charset="-120"/>
              <a:ea typeface="微軟正黑體" pitchFamily="34" charset="-120"/>
            </a:endParaRPr>
          </a:p>
          <a:p>
            <a:endParaRPr lang="zh-TW" altLang="en-US" sz="2400" dirty="0" smtClean="0">
              <a:latin typeface="微軟正黑體" pitchFamily="34" charset="-120"/>
              <a:ea typeface="微軟正黑體" pitchFamily="34" charset="-120"/>
            </a:endParaRPr>
          </a:p>
          <a:p>
            <a:endParaRPr lang="zh-TW" altLang="en-US" sz="2400" dirty="0">
              <a:latin typeface="微軟正黑體" pitchFamily="34" charset="-120"/>
              <a:ea typeface="微軟正黑體" pitchFamily="34" charset="-120"/>
            </a:endParaRPr>
          </a:p>
        </p:txBody>
      </p:sp>
      <p:sp>
        <p:nvSpPr>
          <p:cNvPr id="10" name="內容版面配置區 2"/>
          <p:cNvSpPr txBox="1">
            <a:spLocks/>
          </p:cNvSpPr>
          <p:nvPr/>
        </p:nvSpPr>
        <p:spPr>
          <a:xfrm>
            <a:off x="899592" y="1772816"/>
            <a:ext cx="7704856" cy="3168352"/>
          </a:xfrm>
          <a:prstGeom prst="rect">
            <a:avLst/>
          </a:prstGeom>
        </p:spPr>
        <p:txBody>
          <a:bodyPr vert="horz" lIns="91440" tIns="45720" rIns="91440" bIns="45720" rtlCol="0">
            <a:noAutofit/>
          </a:bodyPr>
          <a:lstStyle/>
          <a:p>
            <a:pPr marL="342900" indent="-342900">
              <a:lnSpc>
                <a:spcPct val="150000"/>
              </a:lnSpc>
              <a:spcBef>
                <a:spcPct val="50000"/>
              </a:spcBef>
            </a:pPr>
            <a:r>
              <a:rPr lang="en-US" altLang="zh-TW" sz="2800" b="1" dirty="0" smtClean="0">
                <a:solidFill>
                  <a:srgbClr val="000000"/>
                </a:solidFill>
                <a:latin typeface="標楷體" pitchFamily="65" charset="-120"/>
                <a:ea typeface="標楷體" pitchFamily="65" charset="-120"/>
              </a:rPr>
              <a:t>1.</a:t>
            </a:r>
            <a:r>
              <a:rPr lang="zh-TW" altLang="zh-TW" sz="2800" dirty="0" smtClean="0">
                <a:latin typeface="標楷體" pitchFamily="65" charset="-120"/>
                <a:ea typeface="標楷體" pitchFamily="65" charset="-120"/>
              </a:rPr>
              <a:t>申請繳件時間：</a:t>
            </a:r>
            <a:endParaRPr lang="en-US" altLang="zh-TW" sz="2800" dirty="0">
              <a:latin typeface="標楷體" pitchFamily="65" charset="-120"/>
              <a:ea typeface="標楷體" pitchFamily="65" charset="-120"/>
            </a:endParaRPr>
          </a:p>
          <a:p>
            <a:pPr marL="342900" indent="-342900">
              <a:lnSpc>
                <a:spcPct val="150000"/>
              </a:lnSpc>
              <a:spcBef>
                <a:spcPct val="50000"/>
              </a:spcBef>
            </a:pPr>
            <a:r>
              <a:rPr lang="zh-TW" altLang="en-US" sz="2800" dirty="0" smtClean="0">
                <a:latin typeface="標楷體" panose="03000509000000000000" pitchFamily="65" charset="-120"/>
                <a:ea typeface="標楷體" panose="03000509000000000000" pitchFamily="65" charset="-120"/>
              </a:rPr>
              <a:t>  </a:t>
            </a:r>
            <a:r>
              <a:rPr lang="en-US" altLang="zh-TW" sz="2800" dirty="0" smtClean="0">
                <a:solidFill>
                  <a:srgbClr val="FF0000"/>
                </a:solidFill>
                <a:latin typeface="標楷體" panose="03000509000000000000" pitchFamily="65" charset="-120"/>
                <a:ea typeface="標楷體" panose="03000509000000000000" pitchFamily="65" charset="-120"/>
              </a:rPr>
              <a:t>108</a:t>
            </a:r>
            <a:r>
              <a:rPr lang="zh-TW" altLang="zh-TW"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3</a:t>
            </a:r>
            <a:r>
              <a:rPr lang="zh-TW" altLang="zh-TW"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8</a:t>
            </a:r>
            <a:r>
              <a:rPr lang="zh-TW" altLang="zh-TW" sz="2800" dirty="0">
                <a:solidFill>
                  <a:srgbClr val="FF0000"/>
                </a:solidFill>
                <a:latin typeface="標楷體" panose="03000509000000000000" pitchFamily="65" charset="-120"/>
                <a:ea typeface="標楷體" panose="03000509000000000000" pitchFamily="65" charset="-120"/>
              </a:rPr>
              <a:t>日</a:t>
            </a:r>
            <a:r>
              <a:rPr lang="en-US" altLang="zh-TW" sz="2800" dirty="0">
                <a:solidFill>
                  <a:srgbClr val="FF0000"/>
                </a:solidFill>
                <a:latin typeface="標楷體" panose="03000509000000000000" pitchFamily="65" charset="-120"/>
                <a:ea typeface="標楷體" panose="03000509000000000000" pitchFamily="65" charset="-120"/>
              </a:rPr>
              <a:t>(</a:t>
            </a:r>
            <a:r>
              <a:rPr lang="zh-TW" altLang="zh-TW" sz="2800" dirty="0">
                <a:solidFill>
                  <a:srgbClr val="FF0000"/>
                </a:solidFill>
                <a:latin typeface="標楷體" panose="03000509000000000000" pitchFamily="65" charset="-120"/>
                <a:ea typeface="標楷體" panose="03000509000000000000" pitchFamily="65" charset="-120"/>
              </a:rPr>
              <a:t>星期五</a:t>
            </a:r>
            <a:r>
              <a:rPr lang="en-US" altLang="zh-TW" sz="2800" dirty="0">
                <a:solidFill>
                  <a:srgbClr val="FF0000"/>
                </a:solidFill>
                <a:latin typeface="標楷體" panose="03000509000000000000" pitchFamily="65" charset="-120"/>
                <a:ea typeface="標楷體" panose="03000509000000000000" pitchFamily="65" charset="-120"/>
              </a:rPr>
              <a:t>)</a:t>
            </a:r>
            <a:r>
              <a:rPr lang="zh-TW" altLang="zh-TW" sz="2800" dirty="0">
                <a:solidFill>
                  <a:srgbClr val="FF0000"/>
                </a:solidFill>
                <a:latin typeface="標楷體" panose="03000509000000000000" pitchFamily="65" charset="-120"/>
                <a:ea typeface="標楷體" panose="03000509000000000000" pitchFamily="65" charset="-120"/>
              </a:rPr>
              <a:t>至</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zh-TW"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3</a:t>
            </a:r>
            <a:r>
              <a:rPr lang="zh-TW" altLang="zh-TW"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9</a:t>
            </a:r>
            <a:r>
              <a:rPr lang="zh-TW" altLang="zh-TW" sz="2800" dirty="0">
                <a:solidFill>
                  <a:srgbClr val="FF0000"/>
                </a:solidFill>
                <a:latin typeface="標楷體" panose="03000509000000000000" pitchFamily="65" charset="-120"/>
                <a:ea typeface="標楷體" panose="03000509000000000000" pitchFamily="65" charset="-120"/>
              </a:rPr>
              <a:t>日</a:t>
            </a:r>
            <a:r>
              <a:rPr lang="en-US" altLang="zh-TW" sz="2800" dirty="0">
                <a:solidFill>
                  <a:srgbClr val="FF0000"/>
                </a:solidFill>
                <a:latin typeface="標楷體" panose="03000509000000000000" pitchFamily="65" charset="-120"/>
                <a:ea typeface="標楷體" panose="03000509000000000000" pitchFamily="65" charset="-120"/>
              </a:rPr>
              <a:t>(</a:t>
            </a:r>
            <a:r>
              <a:rPr lang="zh-TW" altLang="zh-TW" sz="2800" dirty="0">
                <a:solidFill>
                  <a:srgbClr val="FF0000"/>
                </a:solidFill>
                <a:latin typeface="標楷體" panose="03000509000000000000" pitchFamily="65" charset="-120"/>
                <a:ea typeface="標楷體" panose="03000509000000000000" pitchFamily="65" charset="-120"/>
              </a:rPr>
              <a:t>星期六</a:t>
            </a:r>
            <a:r>
              <a:rPr lang="en-US" altLang="zh-TW" sz="2800" dirty="0">
                <a:solidFill>
                  <a:srgbClr val="FF0000"/>
                </a:solidFill>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上午</a:t>
            </a:r>
            <a:r>
              <a:rPr lang="en-US" altLang="zh-TW" sz="2800" dirty="0">
                <a:latin typeface="標楷體" panose="03000509000000000000" pitchFamily="65" charset="-120"/>
                <a:ea typeface="標楷體" panose="03000509000000000000" pitchFamily="65" charset="-120"/>
              </a:rPr>
              <a:t>9</a:t>
            </a:r>
            <a:r>
              <a:rPr lang="zh-TW" altLang="zh-TW" sz="2800" dirty="0">
                <a:latin typeface="標楷體" panose="03000509000000000000" pitchFamily="65" charset="-120"/>
                <a:ea typeface="標楷體" panose="03000509000000000000" pitchFamily="65" charset="-120"/>
              </a:rPr>
              <a:t>時至下午</a:t>
            </a:r>
            <a:r>
              <a:rPr lang="en-US" altLang="zh-TW" sz="2800" dirty="0">
                <a:latin typeface="標楷體" panose="03000509000000000000" pitchFamily="65" charset="-120"/>
                <a:ea typeface="標楷體" panose="03000509000000000000" pitchFamily="65" charset="-120"/>
              </a:rPr>
              <a:t>4</a:t>
            </a:r>
            <a:r>
              <a:rPr lang="zh-TW" altLang="zh-TW" sz="2800" dirty="0">
                <a:latin typeface="標楷體" panose="03000509000000000000" pitchFamily="65" charset="-120"/>
                <a:ea typeface="標楷體" panose="03000509000000000000" pitchFamily="65" charset="-120"/>
              </a:rPr>
              <a:t>時，逾時不予受理。現場報名，恕不接受通訊報名</a:t>
            </a:r>
            <a:r>
              <a:rPr lang="zh-TW" altLang="zh-TW" sz="2800" dirty="0" smtClean="0">
                <a:latin typeface="標楷體" panose="03000509000000000000" pitchFamily="65" charset="-120"/>
                <a:ea typeface="標楷體" panose="03000509000000000000" pitchFamily="65" charset="-120"/>
              </a:rPr>
              <a:t>。</a:t>
            </a: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a:ln>
                <a:noFill/>
              </a:ln>
              <a:solidFill>
                <a:schemeClr val="bg2">
                  <a:lumMod val="10000"/>
                </a:schemeClr>
              </a:solidFill>
              <a:effectLst/>
              <a:uLnTx/>
              <a:uFillTx/>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475656" y="692696"/>
            <a:ext cx="7488832" cy="720080"/>
          </a:xfrm>
        </p:spPr>
        <p:txBody>
          <a:bodyPr>
            <a:noAutofit/>
          </a:bodyPr>
          <a:lstStyle/>
          <a:p>
            <a:r>
              <a:rPr lang="zh-TW" altLang="en-US" sz="3200" dirty="0" smtClean="0">
                <a:latin typeface="標楷體" panose="03000509000000000000" pitchFamily="65" charset="-120"/>
                <a:ea typeface="標楷體" panose="03000509000000000000" pitchFamily="65" charset="-120"/>
              </a:rPr>
              <a:t>二、報名事項</a:t>
            </a:r>
            <a:endParaRPr lang="zh-TW" altLang="en-US" sz="3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79512" y="764704"/>
            <a:ext cx="8157592" cy="5832648"/>
          </a:xfrm>
        </p:spPr>
        <p:txBody>
          <a:bodyPr>
            <a:noAutofit/>
          </a:bodyPr>
          <a:lstStyle/>
          <a:p>
            <a:pPr>
              <a:buNone/>
            </a:pPr>
            <a:endParaRPr lang="zh-TW" altLang="en-US" sz="2400" dirty="0" smtClean="0">
              <a:latin typeface="微軟正黑體" pitchFamily="34" charset="-120"/>
              <a:ea typeface="微軟正黑體" pitchFamily="34" charset="-120"/>
            </a:endParaRPr>
          </a:p>
          <a:p>
            <a:endParaRPr lang="zh-TW" altLang="en-US" sz="2400" dirty="0" smtClean="0">
              <a:latin typeface="微軟正黑體" pitchFamily="34" charset="-120"/>
              <a:ea typeface="微軟正黑體" pitchFamily="34" charset="-120"/>
            </a:endParaRPr>
          </a:p>
          <a:p>
            <a:endParaRPr lang="zh-TW" altLang="en-US" sz="2400" dirty="0">
              <a:latin typeface="微軟正黑體" pitchFamily="34" charset="-120"/>
              <a:ea typeface="微軟正黑體" pitchFamily="34" charset="-120"/>
            </a:endParaRPr>
          </a:p>
        </p:txBody>
      </p:sp>
      <p:sp>
        <p:nvSpPr>
          <p:cNvPr id="10" name="內容版面配置區 2"/>
          <p:cNvSpPr txBox="1">
            <a:spLocks/>
          </p:cNvSpPr>
          <p:nvPr/>
        </p:nvSpPr>
        <p:spPr>
          <a:xfrm>
            <a:off x="971600" y="1484784"/>
            <a:ext cx="7704856" cy="864096"/>
          </a:xfrm>
          <a:prstGeom prst="rect">
            <a:avLst/>
          </a:prstGeom>
        </p:spPr>
        <p:txBody>
          <a:bodyPr vert="horz" lIns="91440" tIns="45720" rIns="91440" bIns="45720" rtlCol="0">
            <a:noAutofit/>
          </a:bodyPr>
          <a:lstStyle/>
          <a:p>
            <a:pPr marL="342900" indent="-342900">
              <a:lnSpc>
                <a:spcPct val="150000"/>
              </a:lnSpc>
              <a:spcBef>
                <a:spcPct val="50000"/>
              </a:spcBef>
            </a:pPr>
            <a:r>
              <a:rPr lang="zh-TW" altLang="zh-TW" sz="2800" dirty="0" smtClean="0">
                <a:latin typeface="標楷體" pitchFamily="65" charset="-120"/>
                <a:ea typeface="標楷體" pitchFamily="65" charset="-120"/>
              </a:rPr>
              <a:t> </a:t>
            </a:r>
            <a:r>
              <a:rPr lang="en-US" altLang="zh-TW" sz="2800" b="1" dirty="0" smtClean="0">
                <a:solidFill>
                  <a:srgbClr val="000000"/>
                </a:solidFill>
                <a:latin typeface="標楷體" pitchFamily="65" charset="-120"/>
                <a:ea typeface="標楷體" pitchFamily="65" charset="-120"/>
              </a:rPr>
              <a:t>2.</a:t>
            </a:r>
            <a:r>
              <a:rPr lang="zh-TW" altLang="en-US" sz="2800" dirty="0">
                <a:latin typeface="標楷體" pitchFamily="65" charset="-120"/>
                <a:ea typeface="標楷體" pitchFamily="65" charset="-120"/>
              </a:rPr>
              <a:t>報名</a:t>
            </a:r>
            <a:r>
              <a:rPr lang="zh-TW" altLang="zh-TW" sz="2800" dirty="0" smtClean="0">
                <a:latin typeface="標楷體" pitchFamily="65" charset="-120"/>
                <a:ea typeface="標楷體" pitchFamily="65" charset="-120"/>
              </a:rPr>
              <a:t>地點：</a:t>
            </a: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a:ln>
                <a:noFill/>
              </a:ln>
              <a:solidFill>
                <a:schemeClr val="bg2">
                  <a:lumMod val="10000"/>
                </a:schemeClr>
              </a:solidFill>
              <a:effectLst/>
              <a:uLnTx/>
              <a:uFillTx/>
              <a:latin typeface="標楷體" pitchFamily="65" charset="-120"/>
              <a:ea typeface="標楷體"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909163861"/>
              </p:ext>
            </p:extLst>
          </p:nvPr>
        </p:nvGraphicFramePr>
        <p:xfrm>
          <a:off x="1106808" y="2204864"/>
          <a:ext cx="7434439" cy="4409282"/>
        </p:xfrm>
        <a:graphic>
          <a:graphicData uri="http://schemas.openxmlformats.org/drawingml/2006/table">
            <a:tbl>
              <a:tblPr firstRow="1" firstCol="1" bandRow="1">
                <a:tableStyleId>{5C22544A-7EE6-4342-B048-85BDC9FD1C3A}</a:tableStyleId>
              </a:tblPr>
              <a:tblGrid>
                <a:gridCol w="1428384">
                  <a:extLst>
                    <a:ext uri="{9D8B030D-6E8A-4147-A177-3AD203B41FA5}">
                      <a16:colId xmlns:a16="http://schemas.microsoft.com/office/drawing/2014/main" val="20000"/>
                    </a:ext>
                  </a:extLst>
                </a:gridCol>
                <a:gridCol w="3404960">
                  <a:extLst>
                    <a:ext uri="{9D8B030D-6E8A-4147-A177-3AD203B41FA5}">
                      <a16:colId xmlns:a16="http://schemas.microsoft.com/office/drawing/2014/main" val="20001"/>
                    </a:ext>
                  </a:extLst>
                </a:gridCol>
                <a:gridCol w="2601095">
                  <a:extLst>
                    <a:ext uri="{9D8B030D-6E8A-4147-A177-3AD203B41FA5}">
                      <a16:colId xmlns:a16="http://schemas.microsoft.com/office/drawing/2014/main" val="20002"/>
                    </a:ext>
                  </a:extLst>
                </a:gridCol>
              </a:tblGrid>
              <a:tr h="576064">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項目</a:t>
                      </a:r>
                      <a:endParaRPr lang="zh-TW" sz="18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spcAft>
                          <a:spcPts val="0"/>
                        </a:spcAft>
                      </a:pPr>
                      <a:r>
                        <a:rPr lang="zh-TW" sz="1800" kern="100">
                          <a:effectLst/>
                          <a:latin typeface="標楷體" panose="03000509000000000000" pitchFamily="65" charset="-120"/>
                          <a:ea typeface="標楷體" panose="03000509000000000000" pitchFamily="65" charset="-120"/>
                        </a:rPr>
                        <a:t>第一區</a:t>
                      </a:r>
                      <a:endParaRPr lang="zh-TW" sz="1800" kern="100">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spcAft>
                          <a:spcPts val="0"/>
                        </a:spcAft>
                      </a:pPr>
                      <a:r>
                        <a:rPr lang="zh-TW" sz="1800" kern="100">
                          <a:effectLst/>
                          <a:latin typeface="標楷體" panose="03000509000000000000" pitchFamily="65" charset="-120"/>
                          <a:ea typeface="標楷體" panose="03000509000000000000" pitchFamily="65" charset="-120"/>
                        </a:rPr>
                        <a:t>第二區</a:t>
                      </a:r>
                      <a:endParaRPr lang="zh-TW" sz="1800" kern="100">
                        <a:effectLst/>
                        <a:latin typeface="標楷體" panose="03000509000000000000" pitchFamily="65" charset="-120"/>
                        <a:ea typeface="標楷體" panose="03000509000000000000" pitchFamily="65" charset="-120"/>
                        <a:cs typeface="Times New Roman"/>
                      </a:endParaRPr>
                    </a:p>
                  </a:txBody>
                  <a:tcPr marL="68580" marR="68580" marT="0" marB="0" anchor="ctr"/>
                </a:tc>
                <a:extLst>
                  <a:ext uri="{0D108BD9-81ED-4DB2-BD59-A6C34878D82A}">
                    <a16:rowId xmlns:a16="http://schemas.microsoft.com/office/drawing/2014/main" val="10000"/>
                  </a:ext>
                </a:extLst>
              </a:tr>
              <a:tr h="1340469">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就讀國小</a:t>
                      </a:r>
                      <a:r>
                        <a:rPr lang="en-US" sz="1800" kern="100" dirty="0">
                          <a:effectLst/>
                          <a:latin typeface="標楷體" panose="03000509000000000000" pitchFamily="65" charset="-120"/>
                          <a:ea typeface="標楷體" panose="03000509000000000000" pitchFamily="65" charset="-120"/>
                        </a:rPr>
                        <a:t/>
                      </a:r>
                      <a:br>
                        <a:rPr lang="en-US" sz="1800" kern="100" dirty="0">
                          <a:effectLst/>
                          <a:latin typeface="標楷體" panose="03000509000000000000" pitchFamily="65" charset="-120"/>
                          <a:ea typeface="標楷體" panose="03000509000000000000" pitchFamily="65" charset="-120"/>
                        </a:rPr>
                      </a:br>
                      <a:r>
                        <a:rPr lang="zh-TW" sz="1800" kern="100" dirty="0">
                          <a:effectLst/>
                          <a:latin typeface="標楷體" panose="03000509000000000000" pitchFamily="65" charset="-120"/>
                          <a:ea typeface="標楷體" panose="03000509000000000000" pitchFamily="65" charset="-120"/>
                        </a:rPr>
                        <a:t>所在行政區</a:t>
                      </a:r>
                      <a:endParaRPr lang="zh-TW" sz="18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桃園區</a:t>
                      </a:r>
                      <a:r>
                        <a:rPr lang="en-US" sz="1800" kern="100" dirty="0">
                          <a:effectLst/>
                          <a:latin typeface="標楷體" panose="03000509000000000000" pitchFamily="65" charset="-120"/>
                          <a:ea typeface="標楷體" panose="03000509000000000000" pitchFamily="65" charset="-120"/>
                        </a:rPr>
                        <a:t>  </a:t>
                      </a:r>
                      <a:r>
                        <a:rPr lang="zh-TW" sz="1800" kern="100" dirty="0">
                          <a:effectLst/>
                          <a:latin typeface="標楷體" panose="03000509000000000000" pitchFamily="65" charset="-120"/>
                          <a:ea typeface="標楷體" panose="03000509000000000000" pitchFamily="65" charset="-120"/>
                        </a:rPr>
                        <a:t>蘆竹區</a:t>
                      </a:r>
                      <a:r>
                        <a:rPr lang="en-US" sz="1800" kern="100" dirty="0">
                          <a:effectLst/>
                          <a:latin typeface="標楷體" panose="03000509000000000000" pitchFamily="65" charset="-120"/>
                          <a:ea typeface="標楷體" panose="03000509000000000000" pitchFamily="65" charset="-120"/>
                        </a:rPr>
                        <a:t>  </a:t>
                      </a:r>
                      <a:r>
                        <a:rPr lang="zh-TW" sz="1800" kern="100" dirty="0">
                          <a:effectLst/>
                          <a:latin typeface="標楷體" panose="03000509000000000000" pitchFamily="65" charset="-120"/>
                          <a:ea typeface="標楷體" panose="03000509000000000000" pitchFamily="65" charset="-120"/>
                        </a:rPr>
                        <a:t>大園區</a:t>
                      </a:r>
                    </a:p>
                    <a:p>
                      <a:pPr algn="ctr">
                        <a:spcAft>
                          <a:spcPts val="0"/>
                        </a:spcAft>
                      </a:pPr>
                      <a:r>
                        <a:rPr lang="zh-TW" sz="1800" kern="100" dirty="0">
                          <a:effectLst/>
                          <a:latin typeface="標楷體" panose="03000509000000000000" pitchFamily="65" charset="-120"/>
                          <a:ea typeface="標楷體" panose="03000509000000000000" pitchFamily="65" charset="-120"/>
                        </a:rPr>
                        <a:t>龜山區</a:t>
                      </a:r>
                      <a:r>
                        <a:rPr lang="en-US" sz="1800" kern="100" dirty="0">
                          <a:effectLst/>
                          <a:latin typeface="標楷體" panose="03000509000000000000" pitchFamily="65" charset="-120"/>
                          <a:ea typeface="標楷體" panose="03000509000000000000" pitchFamily="65" charset="-120"/>
                        </a:rPr>
                        <a:t>  </a:t>
                      </a:r>
                      <a:r>
                        <a:rPr lang="zh-TW" sz="1800" kern="100" dirty="0">
                          <a:effectLst/>
                          <a:latin typeface="標楷體" panose="03000509000000000000" pitchFamily="65" charset="-120"/>
                          <a:ea typeface="標楷體" panose="03000509000000000000" pitchFamily="65" charset="-120"/>
                        </a:rPr>
                        <a:t>八德區</a:t>
                      </a:r>
                      <a:r>
                        <a:rPr lang="en-US" sz="1800" kern="100" dirty="0">
                          <a:effectLst/>
                          <a:latin typeface="標楷體" panose="03000509000000000000" pitchFamily="65" charset="-120"/>
                          <a:ea typeface="標楷體" panose="03000509000000000000" pitchFamily="65" charset="-120"/>
                        </a:rPr>
                        <a:t>  </a:t>
                      </a:r>
                      <a:r>
                        <a:rPr lang="zh-TW" altLang="en-US" sz="1800" kern="100" dirty="0" smtClean="0">
                          <a:effectLst/>
                          <a:latin typeface="標楷體" panose="03000509000000000000" pitchFamily="65" charset="-120"/>
                          <a:ea typeface="標楷體" panose="03000509000000000000" pitchFamily="65" charset="-120"/>
                        </a:rPr>
                        <a:t>非</a:t>
                      </a:r>
                      <a:r>
                        <a:rPr lang="zh-TW" sz="1800" kern="100" dirty="0" smtClean="0">
                          <a:effectLst/>
                          <a:latin typeface="標楷體" panose="03000509000000000000" pitchFamily="65" charset="-120"/>
                          <a:ea typeface="標楷體" panose="03000509000000000000" pitchFamily="65" charset="-120"/>
                        </a:rPr>
                        <a:t>桃園市區</a:t>
                      </a:r>
                      <a:r>
                        <a:rPr lang="zh-TW" altLang="en-US" sz="1800" kern="100" dirty="0" smtClean="0">
                          <a:effectLst/>
                          <a:latin typeface="標楷體" panose="03000509000000000000" pitchFamily="65" charset="-120"/>
                          <a:ea typeface="標楷體" panose="03000509000000000000" pitchFamily="65" charset="-120"/>
                        </a:rPr>
                        <a:t>域</a:t>
                      </a:r>
                      <a:endParaRPr lang="zh-TW" sz="18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just">
                        <a:spcAft>
                          <a:spcPts val="0"/>
                        </a:spcAft>
                      </a:pPr>
                      <a:r>
                        <a:rPr lang="zh-TW" sz="1800" kern="100" dirty="0">
                          <a:effectLst/>
                          <a:latin typeface="標楷體" panose="03000509000000000000" pitchFamily="65" charset="-120"/>
                          <a:ea typeface="標楷體" panose="03000509000000000000" pitchFamily="65" charset="-120"/>
                        </a:rPr>
                        <a:t>中壢區 平鎮區 觀音區 </a:t>
                      </a:r>
                      <a:endParaRPr lang="en-US" altLang="zh-TW" sz="1800" kern="100" dirty="0" smtClean="0">
                        <a:effectLst/>
                        <a:latin typeface="標楷體" panose="03000509000000000000" pitchFamily="65" charset="-120"/>
                        <a:ea typeface="標楷體" panose="03000509000000000000" pitchFamily="65" charset="-120"/>
                      </a:endParaRPr>
                    </a:p>
                    <a:p>
                      <a:pPr algn="just">
                        <a:spcAft>
                          <a:spcPts val="0"/>
                        </a:spcAft>
                      </a:pPr>
                      <a:r>
                        <a:rPr lang="zh-TW" sz="1800" kern="100" dirty="0" smtClean="0">
                          <a:effectLst/>
                          <a:latin typeface="標楷體" panose="03000509000000000000" pitchFamily="65" charset="-120"/>
                          <a:ea typeface="標楷體" panose="03000509000000000000" pitchFamily="65" charset="-120"/>
                        </a:rPr>
                        <a:t>龍潭區</a:t>
                      </a:r>
                      <a:r>
                        <a:rPr lang="zh-TW" altLang="en-US" sz="1800" kern="100" baseline="0" dirty="0" smtClean="0">
                          <a:effectLst/>
                          <a:latin typeface="標楷體" panose="03000509000000000000" pitchFamily="65" charset="-120"/>
                          <a:ea typeface="標楷體" panose="03000509000000000000" pitchFamily="65" charset="-120"/>
                        </a:rPr>
                        <a:t> </a:t>
                      </a:r>
                      <a:r>
                        <a:rPr lang="zh-TW" sz="1800" kern="100" dirty="0" smtClean="0">
                          <a:effectLst/>
                          <a:latin typeface="標楷體" panose="03000509000000000000" pitchFamily="65" charset="-120"/>
                          <a:ea typeface="標楷體" panose="03000509000000000000" pitchFamily="65" charset="-120"/>
                        </a:rPr>
                        <a:t>楊梅</a:t>
                      </a:r>
                      <a:r>
                        <a:rPr lang="zh-TW" sz="1800" kern="100" dirty="0">
                          <a:effectLst/>
                          <a:latin typeface="標楷體" panose="03000509000000000000" pitchFamily="65" charset="-120"/>
                          <a:ea typeface="標楷體" panose="03000509000000000000" pitchFamily="65" charset="-120"/>
                        </a:rPr>
                        <a:t>區 新屋區 </a:t>
                      </a:r>
                      <a:endParaRPr lang="en-US" altLang="zh-TW" sz="1800" kern="100" dirty="0" smtClean="0">
                        <a:effectLst/>
                        <a:latin typeface="標楷體" panose="03000509000000000000" pitchFamily="65" charset="-120"/>
                        <a:ea typeface="標楷體" panose="03000509000000000000" pitchFamily="65" charset="-120"/>
                      </a:endParaRPr>
                    </a:p>
                    <a:p>
                      <a:pPr algn="just">
                        <a:spcAft>
                          <a:spcPts val="0"/>
                        </a:spcAft>
                      </a:pPr>
                      <a:r>
                        <a:rPr lang="zh-TW" sz="1800" kern="100" dirty="0" smtClean="0">
                          <a:effectLst/>
                          <a:latin typeface="標楷體" panose="03000509000000000000" pitchFamily="65" charset="-120"/>
                          <a:ea typeface="標楷體" panose="03000509000000000000" pitchFamily="65" charset="-120"/>
                        </a:rPr>
                        <a:t>大溪</a:t>
                      </a:r>
                      <a:r>
                        <a:rPr lang="zh-TW" sz="1800" kern="100" dirty="0">
                          <a:effectLst/>
                          <a:latin typeface="標楷體" panose="03000509000000000000" pitchFamily="65" charset="-120"/>
                          <a:ea typeface="標楷體" panose="03000509000000000000" pitchFamily="65" charset="-120"/>
                        </a:rPr>
                        <a:t>區 復興區</a:t>
                      </a:r>
                      <a:endParaRPr lang="zh-TW" sz="18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tc>
                <a:extLst>
                  <a:ext uri="{0D108BD9-81ED-4DB2-BD59-A6C34878D82A}">
                    <a16:rowId xmlns:a16="http://schemas.microsoft.com/office/drawing/2014/main" val="10001"/>
                  </a:ext>
                </a:extLst>
              </a:tr>
              <a:tr h="743699">
                <a:tc>
                  <a:txBody>
                    <a:bodyPr/>
                    <a:lstStyle/>
                    <a:p>
                      <a:pPr algn="ctr">
                        <a:spcAft>
                          <a:spcPts val="0"/>
                        </a:spcAft>
                      </a:pPr>
                      <a:r>
                        <a:rPr lang="zh-TW" sz="1800" kern="100">
                          <a:effectLst/>
                          <a:latin typeface="標楷體" panose="03000509000000000000" pitchFamily="65" charset="-120"/>
                          <a:ea typeface="標楷體" panose="03000509000000000000" pitchFamily="65" charset="-120"/>
                        </a:rPr>
                        <a:t>英語資優</a:t>
                      </a:r>
                    </a:p>
                    <a:p>
                      <a:pPr algn="ctr">
                        <a:spcAft>
                          <a:spcPts val="0"/>
                        </a:spcAft>
                      </a:pPr>
                      <a:r>
                        <a:rPr lang="zh-TW" sz="1800" kern="100">
                          <a:effectLst/>
                          <a:latin typeface="標楷體" panose="03000509000000000000" pitchFamily="65" charset="-120"/>
                          <a:ea typeface="標楷體" panose="03000509000000000000" pitchFamily="65" charset="-120"/>
                        </a:rPr>
                        <a:t>報名地點</a:t>
                      </a:r>
                      <a:endParaRPr lang="zh-TW" sz="1800" kern="100">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慈文國中</a:t>
                      </a:r>
                      <a:endParaRPr lang="zh-TW" sz="18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spcAft>
                          <a:spcPts val="0"/>
                        </a:spcAft>
                      </a:pPr>
                      <a:r>
                        <a:rPr lang="zh-TW" sz="1800" kern="100">
                          <a:effectLst/>
                          <a:latin typeface="標楷體" panose="03000509000000000000" pitchFamily="65" charset="-120"/>
                          <a:ea typeface="標楷體" panose="03000509000000000000" pitchFamily="65" charset="-120"/>
                        </a:rPr>
                        <a:t>楊梅國中</a:t>
                      </a:r>
                      <a:endParaRPr lang="zh-TW" sz="1800" kern="100">
                        <a:effectLst/>
                        <a:latin typeface="標楷體" panose="03000509000000000000" pitchFamily="65" charset="-120"/>
                        <a:ea typeface="標楷體" panose="03000509000000000000" pitchFamily="65" charset="-120"/>
                        <a:cs typeface="Times New Roman"/>
                      </a:endParaRPr>
                    </a:p>
                  </a:txBody>
                  <a:tcPr marL="68580" marR="68580" marT="0" marB="0" anchor="ctr"/>
                </a:tc>
                <a:extLst>
                  <a:ext uri="{0D108BD9-81ED-4DB2-BD59-A6C34878D82A}">
                    <a16:rowId xmlns:a16="http://schemas.microsoft.com/office/drawing/2014/main" val="10002"/>
                  </a:ext>
                </a:extLst>
              </a:tr>
              <a:tr h="743699">
                <a:tc>
                  <a:txBody>
                    <a:bodyPr/>
                    <a:lstStyle/>
                    <a:p>
                      <a:pPr algn="ctr">
                        <a:spcAft>
                          <a:spcPts val="0"/>
                        </a:spcAft>
                      </a:pPr>
                      <a:r>
                        <a:rPr lang="zh-TW" sz="1800" kern="100">
                          <a:effectLst/>
                          <a:latin typeface="標楷體" panose="03000509000000000000" pitchFamily="65" charset="-120"/>
                          <a:ea typeface="標楷體" panose="03000509000000000000" pitchFamily="65" charset="-120"/>
                        </a:rPr>
                        <a:t>數理資優</a:t>
                      </a:r>
                    </a:p>
                    <a:p>
                      <a:pPr algn="ctr">
                        <a:spcAft>
                          <a:spcPts val="0"/>
                        </a:spcAft>
                      </a:pPr>
                      <a:r>
                        <a:rPr lang="zh-TW" sz="1800" kern="100">
                          <a:effectLst/>
                          <a:latin typeface="標楷體" panose="03000509000000000000" pitchFamily="65" charset="-120"/>
                          <a:ea typeface="標楷體" panose="03000509000000000000" pitchFamily="65" charset="-120"/>
                        </a:rPr>
                        <a:t>報名地點</a:t>
                      </a:r>
                      <a:endParaRPr lang="zh-TW" sz="1800" kern="100">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中興國中</a:t>
                      </a:r>
                      <a:endParaRPr lang="zh-TW" sz="18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內壢國中</a:t>
                      </a:r>
                      <a:endParaRPr lang="zh-TW" sz="18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tc>
                <a:extLst>
                  <a:ext uri="{0D108BD9-81ED-4DB2-BD59-A6C34878D82A}">
                    <a16:rowId xmlns:a16="http://schemas.microsoft.com/office/drawing/2014/main" val="10003"/>
                  </a:ext>
                </a:extLst>
              </a:tr>
              <a:tr h="1005351">
                <a:tc>
                  <a:txBody>
                    <a:bodyPr/>
                    <a:lstStyle/>
                    <a:p>
                      <a:pPr algn="ctr">
                        <a:spcAft>
                          <a:spcPts val="0"/>
                        </a:spcAft>
                      </a:pPr>
                      <a:r>
                        <a:rPr lang="zh-TW" sz="1800" kern="100" dirty="0" smtClean="0">
                          <a:effectLst/>
                          <a:latin typeface="標楷體" panose="03000509000000000000" pitchFamily="65" charset="-120"/>
                          <a:ea typeface="標楷體" panose="03000509000000000000" pitchFamily="65" charset="-120"/>
                        </a:rPr>
                        <a:t>自然科學</a:t>
                      </a:r>
                      <a:endParaRPr lang="en-US" altLang="zh-TW" sz="1800" kern="100" dirty="0" smtClean="0">
                        <a:effectLst/>
                        <a:latin typeface="標楷體" panose="03000509000000000000" pitchFamily="65" charset="-120"/>
                        <a:ea typeface="標楷體" panose="03000509000000000000" pitchFamily="65" charset="-120"/>
                      </a:endParaRPr>
                    </a:p>
                    <a:p>
                      <a:pPr algn="ctr">
                        <a:spcAft>
                          <a:spcPts val="0"/>
                        </a:spcAft>
                      </a:pPr>
                      <a:r>
                        <a:rPr lang="zh-TW" sz="1800" kern="100" dirty="0" smtClean="0">
                          <a:effectLst/>
                          <a:latin typeface="標楷體" panose="03000509000000000000" pitchFamily="65" charset="-120"/>
                          <a:ea typeface="標楷體" panose="03000509000000000000" pitchFamily="65" charset="-120"/>
                        </a:rPr>
                        <a:t>資</a:t>
                      </a:r>
                      <a:r>
                        <a:rPr lang="zh-TW" sz="1800" kern="100" dirty="0">
                          <a:effectLst/>
                          <a:latin typeface="標楷體" panose="03000509000000000000" pitchFamily="65" charset="-120"/>
                          <a:ea typeface="標楷體" panose="03000509000000000000" pitchFamily="65" charset="-120"/>
                        </a:rPr>
                        <a:t>優</a:t>
                      </a:r>
                    </a:p>
                    <a:p>
                      <a:pPr algn="ctr">
                        <a:spcAft>
                          <a:spcPts val="0"/>
                        </a:spcAft>
                      </a:pPr>
                      <a:r>
                        <a:rPr lang="zh-TW" sz="1800" kern="100" dirty="0">
                          <a:effectLst/>
                          <a:latin typeface="標楷體" panose="03000509000000000000" pitchFamily="65" charset="-120"/>
                          <a:ea typeface="標楷體" panose="03000509000000000000" pitchFamily="65" charset="-120"/>
                        </a:rPr>
                        <a:t>報名地點</a:t>
                      </a:r>
                      <a:endParaRPr lang="zh-TW" sz="18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tc>
                <a:tc gridSpan="2">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會稽國中</a:t>
                      </a:r>
                      <a:endParaRPr lang="zh-TW" sz="18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45829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403648" y="476672"/>
            <a:ext cx="5256584" cy="648072"/>
          </a:xfrm>
        </p:spPr>
        <p:txBody>
          <a:bodyPr>
            <a:normAutofit/>
          </a:bodyPr>
          <a:lstStyle/>
          <a:p>
            <a:r>
              <a:rPr lang="zh-TW" altLang="en-US" sz="3200" dirty="0" smtClean="0">
                <a:latin typeface="標楷體" panose="03000509000000000000" pitchFamily="65" charset="-120"/>
                <a:ea typeface="標楷體" panose="03000509000000000000" pitchFamily="65" charset="-120"/>
              </a:rPr>
              <a:t>三、繳驗相關申請文件</a:t>
            </a:r>
            <a:endParaRPr lang="zh-TW" altLang="en-US" sz="3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27584" y="1268760"/>
            <a:ext cx="8157592" cy="5256584"/>
          </a:xfrm>
        </p:spPr>
        <p:txBody>
          <a:bodyPr>
            <a:noAutofit/>
          </a:bodyPr>
          <a:lstStyle/>
          <a:p>
            <a:pPr lvl="0"/>
            <a:r>
              <a:rPr lang="zh-TW" altLang="zh-TW" sz="2400" dirty="0">
                <a:latin typeface="標楷體" panose="03000509000000000000" pitchFamily="65" charset="-120"/>
                <a:ea typeface="標楷體" panose="03000509000000000000" pitchFamily="65" charset="-120"/>
              </a:rPr>
              <a:t>特殊需求學生特質檢核表</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簡章</a:t>
            </a:r>
            <a:r>
              <a:rPr lang="zh-TW" altLang="zh-TW" sz="2400" dirty="0" smtClean="0">
                <a:latin typeface="標楷體" panose="03000509000000000000" pitchFamily="65" charset="-120"/>
                <a:ea typeface="標楷體" panose="03000509000000000000" pitchFamily="65" charset="-120"/>
              </a:rPr>
              <a:t>附件</a:t>
            </a:r>
            <a:r>
              <a:rPr lang="zh-TW" altLang="en-US" sz="2400" dirty="0" smtClean="0">
                <a:latin typeface="標楷體" panose="03000509000000000000" pitchFamily="65" charset="-120"/>
                <a:ea typeface="標楷體" panose="03000509000000000000" pitchFamily="65" charset="-120"/>
              </a:rPr>
              <a:t>三</a:t>
            </a:r>
            <a:r>
              <a:rPr lang="en-US" altLang="zh-TW" sz="2400" dirty="0" smtClean="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a:t>
            </a:r>
          </a:p>
          <a:p>
            <a:pPr lvl="0"/>
            <a:r>
              <a:rPr lang="zh-TW" altLang="zh-TW" sz="2400" dirty="0">
                <a:latin typeface="標楷體" panose="03000509000000000000" pitchFamily="65" charset="-120"/>
                <a:ea typeface="標楷體" panose="03000509000000000000" pitchFamily="65" charset="-120"/>
              </a:rPr>
              <a:t>鑑定報名表</a:t>
            </a:r>
            <a:r>
              <a:rPr lang="en-US" altLang="zh-TW"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簡章</a:t>
            </a:r>
            <a:r>
              <a:rPr lang="zh-TW" altLang="zh-TW" sz="2400" dirty="0" smtClean="0">
                <a:latin typeface="標楷體" panose="03000509000000000000" pitchFamily="65" charset="-120"/>
                <a:ea typeface="標楷體" panose="03000509000000000000" pitchFamily="65" charset="-120"/>
              </a:rPr>
              <a:t>附件</a:t>
            </a:r>
            <a:r>
              <a:rPr lang="zh-TW" altLang="en-US" sz="2400" dirty="0" smtClean="0">
                <a:latin typeface="標楷體" panose="03000509000000000000" pitchFamily="65" charset="-120"/>
                <a:ea typeface="標楷體" panose="03000509000000000000" pitchFamily="65" charset="-120"/>
              </a:rPr>
              <a:t>二</a:t>
            </a:r>
            <a:r>
              <a:rPr lang="en-US" altLang="zh-TW" sz="2400" dirty="0" smtClean="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，請貼妥三個月內之二吋脫帽半身</a:t>
            </a:r>
            <a:r>
              <a:rPr lang="zh-TW" altLang="zh-TW" sz="2400" dirty="0" smtClean="0">
                <a:latin typeface="標楷體" panose="03000509000000000000" pitchFamily="65" charset="-120"/>
                <a:ea typeface="標楷體" panose="03000509000000000000" pitchFamily="65" charset="-120"/>
              </a:rPr>
              <a:t>正面照片</a:t>
            </a:r>
            <a:r>
              <a:rPr lang="zh-TW" altLang="zh-TW" sz="2400" dirty="0">
                <a:latin typeface="標楷體" panose="03000509000000000000" pitchFamily="65" charset="-120"/>
                <a:ea typeface="標楷體" panose="03000509000000000000" pitchFamily="65" charset="-120"/>
              </a:rPr>
              <a:t>一張，及檢附相關佐證文件</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申請管道一者務必檢附書面審查佐證資料表及研究貢獻說明表，</a:t>
            </a:r>
            <a:r>
              <a:rPr lang="zh-TW" altLang="zh-TW" sz="2400" dirty="0" smtClean="0">
                <a:latin typeface="標楷體" panose="03000509000000000000" pitchFamily="65" charset="-120"/>
                <a:ea typeface="標楷體" panose="03000509000000000000" pitchFamily="65" charset="-120"/>
              </a:rPr>
              <a:t>如</a:t>
            </a:r>
            <a:r>
              <a:rPr lang="zh-TW" altLang="en-US" sz="2400" dirty="0">
                <a:latin typeface="標楷體" panose="03000509000000000000" pitchFamily="65" charset="-120"/>
                <a:ea typeface="標楷體" panose="03000509000000000000" pitchFamily="65" charset="-120"/>
              </a:rPr>
              <a:t>簡章</a:t>
            </a:r>
            <a:r>
              <a:rPr lang="zh-TW" altLang="zh-TW" sz="2400" dirty="0" smtClean="0">
                <a:latin typeface="標楷體" panose="03000509000000000000" pitchFamily="65" charset="-120"/>
                <a:ea typeface="標楷體" panose="03000509000000000000" pitchFamily="65" charset="-120"/>
              </a:rPr>
              <a:t>附件</a:t>
            </a:r>
            <a:r>
              <a:rPr lang="zh-TW" altLang="zh-TW" sz="2400" dirty="0">
                <a:latin typeface="標楷體" panose="03000509000000000000" pitchFamily="65" charset="-120"/>
                <a:ea typeface="標楷體" panose="03000509000000000000" pitchFamily="65" charset="-120"/>
              </a:rPr>
              <a:t>一</a:t>
            </a:r>
            <a:r>
              <a:rPr lang="en-US" altLang="zh-TW" sz="2400" dirty="0">
                <a:latin typeface="標楷體" panose="03000509000000000000" pitchFamily="65" charset="-120"/>
                <a:ea typeface="標楷體" panose="03000509000000000000" pitchFamily="65" charset="-120"/>
              </a:rPr>
              <a:t>-1)</a:t>
            </a:r>
            <a:endParaRPr lang="zh-TW" altLang="zh-TW" sz="2400" dirty="0">
              <a:latin typeface="標楷體" panose="03000509000000000000" pitchFamily="65" charset="-120"/>
              <a:ea typeface="標楷體" panose="03000509000000000000" pitchFamily="65" charset="-120"/>
            </a:endParaRPr>
          </a:p>
          <a:p>
            <a:pPr lvl="0"/>
            <a:r>
              <a:rPr lang="zh-TW" altLang="zh-TW" sz="2400" dirty="0">
                <a:latin typeface="標楷體" panose="03000509000000000000" pitchFamily="65" charset="-120"/>
                <a:ea typeface="標楷體" panose="03000509000000000000" pitchFamily="65" charset="-120"/>
              </a:rPr>
              <a:t>鑑定證</a:t>
            </a:r>
            <a:r>
              <a:rPr lang="en-US" altLang="zh-TW"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簡章</a:t>
            </a:r>
            <a:r>
              <a:rPr lang="zh-TW" altLang="zh-TW" sz="2400" dirty="0" smtClean="0">
                <a:latin typeface="標楷體" panose="03000509000000000000" pitchFamily="65" charset="-120"/>
                <a:ea typeface="標楷體" panose="03000509000000000000" pitchFamily="65" charset="-120"/>
              </a:rPr>
              <a:t>附件</a:t>
            </a:r>
            <a:r>
              <a:rPr lang="zh-TW" altLang="zh-TW" sz="2400" dirty="0">
                <a:latin typeface="標楷體" panose="03000509000000000000" pitchFamily="65" charset="-120"/>
                <a:ea typeface="標楷體" panose="03000509000000000000" pitchFamily="65" charset="-120"/>
              </a:rPr>
              <a:t>四</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：請貼妥三個月內之二吋脫帽半身正面照片一張，須與「鑑定報名表」的照片相同。</a:t>
            </a:r>
          </a:p>
          <a:p>
            <a:pPr lvl="0"/>
            <a:r>
              <a:rPr lang="zh-TW" altLang="zh-TW" sz="2400" dirty="0" smtClean="0">
                <a:latin typeface="標楷體" panose="03000509000000000000" pitchFamily="65" charset="-120"/>
                <a:ea typeface="標楷體" panose="03000509000000000000" pitchFamily="65" charset="-120"/>
              </a:rPr>
              <a:t>特殊</a:t>
            </a:r>
            <a:r>
              <a:rPr lang="zh-TW" altLang="en-US" sz="2400" dirty="0" smtClean="0">
                <a:latin typeface="標楷體" panose="03000509000000000000" pitchFamily="65" charset="-120"/>
                <a:ea typeface="標楷體" panose="03000509000000000000" pitchFamily="65" charset="-120"/>
              </a:rPr>
              <a:t>鑑定場</a:t>
            </a:r>
            <a:r>
              <a:rPr lang="zh-TW" altLang="zh-TW" sz="2400" dirty="0" smtClean="0">
                <a:latin typeface="標楷體" panose="03000509000000000000" pitchFamily="65" charset="-120"/>
                <a:ea typeface="標楷體" panose="03000509000000000000" pitchFamily="65" charset="-120"/>
              </a:rPr>
              <a:t>服務需求</a:t>
            </a:r>
            <a:r>
              <a:rPr lang="zh-TW" altLang="en-US" sz="2400" dirty="0">
                <a:latin typeface="標楷體" panose="03000509000000000000" pitchFamily="65" charset="-120"/>
                <a:ea typeface="標楷體" panose="03000509000000000000" pitchFamily="65" charset="-120"/>
              </a:rPr>
              <a:t>申請</a:t>
            </a:r>
            <a:r>
              <a:rPr lang="zh-TW" altLang="zh-TW" sz="2400" dirty="0" smtClean="0">
                <a:latin typeface="標楷體" panose="03000509000000000000" pitchFamily="65" charset="-120"/>
                <a:ea typeface="標楷體" panose="03000509000000000000" pitchFamily="65" charset="-120"/>
              </a:rPr>
              <a:t>表</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簡章</a:t>
            </a:r>
            <a:r>
              <a:rPr lang="zh-TW" altLang="zh-TW" sz="2400" dirty="0" smtClean="0">
                <a:latin typeface="標楷體" panose="03000509000000000000" pitchFamily="65" charset="-120"/>
                <a:ea typeface="標楷體" panose="03000509000000000000" pitchFamily="65" charset="-120"/>
              </a:rPr>
              <a:t>附件</a:t>
            </a:r>
            <a:r>
              <a:rPr lang="zh-TW" altLang="zh-TW" sz="2400" dirty="0">
                <a:latin typeface="標楷體" panose="03000509000000000000" pitchFamily="65" charset="-120"/>
                <a:ea typeface="標楷體" panose="03000509000000000000" pitchFamily="65" charset="-120"/>
              </a:rPr>
              <a:t>五</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，因身心狀況需申請</a:t>
            </a:r>
            <a:r>
              <a:rPr lang="zh-TW" altLang="zh-TW" sz="2400" dirty="0" smtClean="0">
                <a:latin typeface="標楷體" panose="03000509000000000000" pitchFamily="65" charset="-120"/>
                <a:ea typeface="標楷體" panose="03000509000000000000" pitchFamily="65" charset="-120"/>
              </a:rPr>
              <a:t>特殊</a:t>
            </a:r>
            <a:r>
              <a:rPr lang="zh-TW" altLang="en-US" sz="2400" dirty="0" smtClean="0">
                <a:latin typeface="標楷體" panose="03000509000000000000" pitchFamily="65" charset="-120"/>
                <a:ea typeface="標楷體" panose="03000509000000000000" pitchFamily="65" charset="-120"/>
              </a:rPr>
              <a:t>鑑定場</a:t>
            </a:r>
            <a:r>
              <a:rPr lang="zh-TW" altLang="zh-TW" sz="2400" dirty="0" smtClean="0">
                <a:latin typeface="標楷體" panose="03000509000000000000" pitchFamily="65" charset="-120"/>
                <a:ea typeface="標楷體" panose="03000509000000000000" pitchFamily="65" charset="-120"/>
              </a:rPr>
              <a:t>服務</a:t>
            </a:r>
            <a:r>
              <a:rPr lang="zh-TW" altLang="zh-TW" sz="2400" dirty="0">
                <a:latin typeface="標楷體" panose="03000509000000000000" pitchFamily="65" charset="-120"/>
                <a:ea typeface="標楷體" panose="03000509000000000000" pitchFamily="65" charset="-120"/>
              </a:rPr>
              <a:t>需求者，於申請時繳交。</a:t>
            </a:r>
          </a:p>
          <a:p>
            <a:pPr lvl="0"/>
            <a:r>
              <a:rPr lang="zh-TW" altLang="zh-TW" sz="2400" dirty="0">
                <a:latin typeface="標楷體" panose="03000509000000000000" pitchFamily="65" charset="-120"/>
                <a:ea typeface="標楷體" panose="03000509000000000000" pitchFamily="65" charset="-120"/>
              </a:rPr>
              <a:t>標準信封一個，</a:t>
            </a:r>
            <a:r>
              <a:rPr lang="zh-TW" altLang="zh-TW" sz="2400" b="1" u="sng" dirty="0">
                <a:latin typeface="標楷體" panose="03000509000000000000" pitchFamily="65" charset="-120"/>
                <a:ea typeface="標楷體" panose="03000509000000000000" pitchFamily="65" charset="-120"/>
              </a:rPr>
              <a:t>免貼郵票</a:t>
            </a:r>
            <a:r>
              <a:rPr lang="zh-TW" altLang="zh-TW" sz="2400" dirty="0">
                <a:latin typeface="標楷體" panose="03000509000000000000" pitchFamily="65" charset="-120"/>
                <a:ea typeface="標楷體" panose="03000509000000000000" pitchFamily="65" charset="-120"/>
              </a:rPr>
              <a:t>，須寫明收件學生原就讀國小、班級及姓名。</a:t>
            </a:r>
          </a:p>
          <a:p>
            <a:r>
              <a:rPr lang="zh-TW" altLang="zh-TW" sz="2400" dirty="0">
                <a:latin typeface="標楷體" panose="03000509000000000000" pitchFamily="65" charset="-120"/>
                <a:ea typeface="標楷體" panose="03000509000000000000" pitchFamily="65" charset="-120"/>
              </a:rPr>
              <a:t>戶口名簿正本、影本：就讀桃園市以外國小者繳交，正本驗畢歸還。</a:t>
            </a:r>
            <a:endParaRPr lang="zh-TW" altLang="en-US" sz="2400" dirty="0" smtClean="0">
              <a:latin typeface="標楷體" panose="03000509000000000000" pitchFamily="65" charset="-120"/>
              <a:ea typeface="標楷體" panose="03000509000000000000" pitchFamily="65" charset="-120"/>
            </a:endParaRPr>
          </a:p>
          <a:p>
            <a:pPr>
              <a:buNone/>
            </a:pPr>
            <a:endParaRPr lang="zh-TW" altLang="en-US" sz="2400" dirty="0" smtClean="0">
              <a:latin typeface="微軟正黑體" pitchFamily="34" charset="-120"/>
              <a:ea typeface="微軟正黑體" pitchFamily="34" charset="-120"/>
            </a:endParaRPr>
          </a:p>
          <a:p>
            <a:endParaRPr lang="zh-TW" altLang="en-US" sz="2400"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403648" y="665185"/>
            <a:ext cx="5184576" cy="811388"/>
          </a:xfrm>
        </p:spPr>
        <p:txBody>
          <a:bodyPr>
            <a:normAutofit/>
          </a:bodyPr>
          <a:lstStyle/>
          <a:p>
            <a:r>
              <a:rPr lang="zh-TW" altLang="en-US" sz="3200" dirty="0" smtClean="0">
                <a:latin typeface="標楷體" panose="03000509000000000000" pitchFamily="65" charset="-120"/>
                <a:ea typeface="標楷體" panose="03000509000000000000" pitchFamily="65" charset="-120"/>
              </a:rPr>
              <a:t>四、報名費用</a:t>
            </a:r>
            <a:endParaRPr lang="zh-TW" altLang="en-US" sz="3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39552" y="1196752"/>
            <a:ext cx="8157592" cy="2808312"/>
          </a:xfrm>
        </p:spPr>
        <p:txBody>
          <a:bodyPr>
            <a:noAutofit/>
          </a:bodyPr>
          <a:lstStyle/>
          <a:p>
            <a:pPr>
              <a:buNone/>
            </a:pPr>
            <a:endParaRPr lang="zh-TW" altLang="en-US" sz="2400" dirty="0" smtClean="0">
              <a:latin typeface="微軟正黑體" pitchFamily="34" charset="-120"/>
              <a:ea typeface="微軟正黑體" pitchFamily="34" charset="-120"/>
            </a:endParaRPr>
          </a:p>
          <a:p>
            <a:endParaRPr lang="zh-TW" altLang="en-US" sz="2400" dirty="0" smtClean="0">
              <a:latin typeface="微軟正黑體" pitchFamily="34" charset="-120"/>
              <a:ea typeface="微軟正黑體" pitchFamily="34" charset="-120"/>
            </a:endParaRPr>
          </a:p>
          <a:p>
            <a:endParaRPr lang="zh-TW" altLang="en-US" sz="2400" dirty="0">
              <a:latin typeface="微軟正黑體" pitchFamily="34" charset="-120"/>
              <a:ea typeface="微軟正黑體" pitchFamily="34" charset="-120"/>
            </a:endParaRPr>
          </a:p>
        </p:txBody>
      </p:sp>
      <p:sp>
        <p:nvSpPr>
          <p:cNvPr id="12" name="Rectangle 3"/>
          <p:cNvSpPr txBox="1">
            <a:spLocks noChangeArrowheads="1"/>
          </p:cNvSpPr>
          <p:nvPr/>
        </p:nvSpPr>
        <p:spPr>
          <a:xfrm>
            <a:off x="683568" y="1592796"/>
            <a:ext cx="8118920" cy="4212468"/>
          </a:xfrm>
          <a:prstGeom prst="rect">
            <a:avLst/>
          </a:prstGeom>
        </p:spPr>
        <p:txBody>
          <a:bodyPr vert="horz" lIns="91440" tIns="45720" rIns="91440" bIns="45720" rtlCol="0">
            <a:normAutofit fontScale="77500" lnSpcReduction="20000"/>
          </a:bodyPr>
          <a:lstStyle/>
          <a:p>
            <a:pPr marL="514350" lvl="0" indent="-514350">
              <a:buFont typeface="+mj-lt"/>
              <a:buAutoNum type="arabicPeriod"/>
            </a:pPr>
            <a:r>
              <a:rPr lang="zh-TW" altLang="zh-TW" sz="3500" dirty="0" smtClean="0">
                <a:latin typeface="標楷體" panose="03000509000000000000" pitchFamily="65" charset="-120"/>
                <a:ea typeface="標楷體" panose="03000509000000000000" pitchFamily="65" charset="-120"/>
              </a:rPr>
              <a:t>報名</a:t>
            </a:r>
            <a:r>
              <a:rPr lang="zh-TW" altLang="zh-TW" sz="3500" dirty="0">
                <a:latin typeface="標楷體" panose="03000509000000000000" pitchFamily="65" charset="-120"/>
                <a:ea typeface="標楷體" panose="03000509000000000000" pitchFamily="65" charset="-120"/>
              </a:rPr>
              <a:t>管道一者需同時報名管道二，每人繳交</a:t>
            </a:r>
            <a:r>
              <a:rPr lang="zh-TW" altLang="zh-TW" sz="3500" dirty="0" smtClean="0">
                <a:latin typeface="標楷體" panose="03000509000000000000" pitchFamily="65" charset="-120"/>
                <a:ea typeface="標楷體" panose="03000509000000000000" pitchFamily="65" charset="-120"/>
              </a:rPr>
              <a:t>新臺幣</a:t>
            </a:r>
            <a:r>
              <a:rPr lang="en-US" altLang="zh-TW" sz="3500" dirty="0" smtClean="0">
                <a:solidFill>
                  <a:srgbClr val="FF0000"/>
                </a:solidFill>
                <a:latin typeface="標楷體" panose="03000509000000000000" pitchFamily="65" charset="-120"/>
                <a:ea typeface="標楷體" panose="03000509000000000000" pitchFamily="65" charset="-120"/>
              </a:rPr>
              <a:t>1,600</a:t>
            </a:r>
            <a:r>
              <a:rPr lang="zh-TW" altLang="zh-TW" sz="3500" dirty="0">
                <a:solidFill>
                  <a:srgbClr val="FF0000"/>
                </a:solidFill>
                <a:latin typeface="標楷體" panose="03000509000000000000" pitchFamily="65" charset="-120"/>
                <a:ea typeface="標楷體" panose="03000509000000000000" pitchFamily="65" charset="-120"/>
              </a:rPr>
              <a:t>元</a:t>
            </a:r>
            <a:r>
              <a:rPr lang="zh-TW" altLang="zh-TW" sz="3500" dirty="0">
                <a:latin typeface="標楷體" panose="03000509000000000000" pitchFamily="65" charset="-120"/>
                <a:ea typeface="標楷體" panose="03000509000000000000" pitchFamily="65" charset="-120"/>
              </a:rPr>
              <a:t>整，低收入戶及中低</a:t>
            </a:r>
            <a:r>
              <a:rPr lang="zh-TW" altLang="zh-TW" sz="3500" dirty="0" smtClean="0">
                <a:latin typeface="標楷體" panose="03000509000000000000" pitchFamily="65" charset="-120"/>
                <a:ea typeface="標楷體" panose="03000509000000000000" pitchFamily="65" charset="-120"/>
              </a:rPr>
              <a:t>收入</a:t>
            </a:r>
            <a:r>
              <a:rPr lang="zh-TW" altLang="zh-TW" sz="3500" dirty="0">
                <a:latin typeface="標楷體" panose="03000509000000000000" pitchFamily="65" charset="-120"/>
                <a:ea typeface="標楷體" panose="03000509000000000000" pitchFamily="65" charset="-120"/>
              </a:rPr>
              <a:t>戶子女免繳報名費，但應檢附區公所核發之低收入戶及中低收入戶證明影本</a:t>
            </a:r>
            <a:r>
              <a:rPr lang="en-US" altLang="zh-TW" sz="3500" dirty="0">
                <a:latin typeface="標楷體" panose="03000509000000000000" pitchFamily="65" charset="-120"/>
                <a:ea typeface="標楷體" panose="03000509000000000000" pitchFamily="65" charset="-120"/>
              </a:rPr>
              <a:t>(</a:t>
            </a:r>
            <a:r>
              <a:rPr lang="zh-TW" altLang="zh-TW" sz="3500" dirty="0">
                <a:latin typeface="標楷體" panose="03000509000000000000" pitchFamily="65" charset="-120"/>
                <a:ea typeface="標楷體" panose="03000509000000000000" pitchFamily="65" charset="-120"/>
              </a:rPr>
              <a:t>非清寒證明</a:t>
            </a:r>
            <a:r>
              <a:rPr lang="en-US" altLang="zh-TW" sz="3500" dirty="0">
                <a:latin typeface="標楷體" panose="03000509000000000000" pitchFamily="65" charset="-120"/>
                <a:ea typeface="標楷體" panose="03000509000000000000" pitchFamily="65" charset="-120"/>
              </a:rPr>
              <a:t>)</a:t>
            </a:r>
            <a:r>
              <a:rPr lang="zh-TW" altLang="zh-TW" sz="3500" dirty="0">
                <a:latin typeface="標楷體" panose="03000509000000000000" pitchFamily="65" charset="-120"/>
                <a:ea typeface="標楷體" panose="03000509000000000000" pitchFamily="65" charset="-120"/>
              </a:rPr>
              <a:t>及戶口名簿影本。由鑑定委員會進行書面審查，通過者直接錄取，無須再參加管道二</a:t>
            </a:r>
            <a:r>
              <a:rPr lang="en-US" altLang="zh-TW" sz="3500" dirty="0">
                <a:latin typeface="標楷體" panose="03000509000000000000" pitchFamily="65" charset="-120"/>
                <a:ea typeface="標楷體" panose="03000509000000000000" pitchFamily="65" charset="-120"/>
              </a:rPr>
              <a:t>(</a:t>
            </a:r>
            <a:r>
              <a:rPr lang="zh-TW" altLang="zh-TW" sz="3500" dirty="0">
                <a:latin typeface="標楷體" panose="03000509000000000000" pitchFamily="65" charset="-120"/>
                <a:ea typeface="標楷體" panose="03000509000000000000" pitchFamily="65" charset="-120"/>
              </a:rPr>
              <a:t>測驗方式</a:t>
            </a:r>
            <a:r>
              <a:rPr lang="en-US" altLang="zh-TW" sz="3500" dirty="0">
                <a:latin typeface="標楷體" panose="03000509000000000000" pitchFamily="65" charset="-120"/>
                <a:ea typeface="標楷體" panose="03000509000000000000" pitchFamily="65" charset="-120"/>
              </a:rPr>
              <a:t>)</a:t>
            </a:r>
            <a:r>
              <a:rPr lang="zh-TW" altLang="zh-TW" sz="3500" dirty="0">
                <a:latin typeface="標楷體" panose="03000509000000000000" pitchFamily="65" charset="-120"/>
                <a:ea typeface="標楷體" panose="03000509000000000000" pitchFamily="65" charset="-120"/>
              </a:rPr>
              <a:t>鑑定並可退回測驗費用新臺幣</a:t>
            </a:r>
            <a:r>
              <a:rPr lang="en-US" altLang="zh-TW" sz="3500" dirty="0">
                <a:latin typeface="標楷體" panose="03000509000000000000" pitchFamily="65" charset="-120"/>
                <a:ea typeface="標楷體" panose="03000509000000000000" pitchFamily="65" charset="-120"/>
              </a:rPr>
              <a:t>1,100</a:t>
            </a:r>
            <a:r>
              <a:rPr lang="zh-TW" altLang="zh-TW" sz="3500" dirty="0">
                <a:latin typeface="標楷體" panose="03000509000000000000" pitchFamily="65" charset="-120"/>
                <a:ea typeface="標楷體" panose="03000509000000000000" pitchFamily="65" charset="-120"/>
              </a:rPr>
              <a:t>元整。未通過者仍可循管道二</a:t>
            </a:r>
            <a:r>
              <a:rPr lang="en-US" altLang="zh-TW" sz="3500" dirty="0">
                <a:latin typeface="標楷體" panose="03000509000000000000" pitchFamily="65" charset="-120"/>
                <a:ea typeface="標楷體" panose="03000509000000000000" pitchFamily="65" charset="-120"/>
              </a:rPr>
              <a:t>(</a:t>
            </a:r>
            <a:r>
              <a:rPr lang="zh-TW" altLang="zh-TW" sz="3500" dirty="0">
                <a:latin typeface="標楷體" panose="03000509000000000000" pitchFamily="65" charset="-120"/>
                <a:ea typeface="標楷體" panose="03000509000000000000" pitchFamily="65" charset="-120"/>
              </a:rPr>
              <a:t>測驗方式</a:t>
            </a:r>
            <a:r>
              <a:rPr lang="en-US" altLang="zh-TW" sz="3500" dirty="0">
                <a:latin typeface="標楷體" panose="03000509000000000000" pitchFamily="65" charset="-120"/>
                <a:ea typeface="標楷體" panose="03000509000000000000" pitchFamily="65" charset="-120"/>
              </a:rPr>
              <a:t>)</a:t>
            </a:r>
            <a:r>
              <a:rPr lang="zh-TW" altLang="zh-TW" sz="3500" dirty="0">
                <a:latin typeface="標楷體" panose="03000509000000000000" pitchFamily="65" charset="-120"/>
                <a:ea typeface="標楷體" panose="03000509000000000000" pitchFamily="65" charset="-120"/>
              </a:rPr>
              <a:t>鑑定，無須重新申請。</a:t>
            </a:r>
          </a:p>
          <a:p>
            <a:pPr marL="514350" indent="-514350">
              <a:buFont typeface="+mj-lt"/>
              <a:buAutoNum type="arabicPeriod"/>
            </a:pPr>
            <a:r>
              <a:rPr lang="zh-TW" altLang="zh-TW" sz="3500" dirty="0" smtClean="0">
                <a:latin typeface="標楷體" panose="03000509000000000000" pitchFamily="65" charset="-120"/>
                <a:ea typeface="標楷體" panose="03000509000000000000" pitchFamily="65" charset="-120"/>
              </a:rPr>
              <a:t>報名</a:t>
            </a:r>
            <a:r>
              <a:rPr lang="zh-TW" altLang="zh-TW" sz="3500" dirty="0">
                <a:latin typeface="標楷體" panose="03000509000000000000" pitchFamily="65" charset="-120"/>
                <a:ea typeface="標楷體" panose="03000509000000000000" pitchFamily="65" charset="-120"/>
              </a:rPr>
              <a:t>管道二者每人繳交新臺幣</a:t>
            </a:r>
            <a:r>
              <a:rPr lang="en-US" altLang="zh-TW" sz="3500" dirty="0">
                <a:solidFill>
                  <a:srgbClr val="FF0000"/>
                </a:solidFill>
                <a:latin typeface="標楷體" panose="03000509000000000000" pitchFamily="65" charset="-120"/>
                <a:ea typeface="標楷體" panose="03000509000000000000" pitchFamily="65" charset="-120"/>
              </a:rPr>
              <a:t>1,100</a:t>
            </a:r>
            <a:r>
              <a:rPr lang="zh-TW" altLang="zh-TW" sz="3500" dirty="0">
                <a:solidFill>
                  <a:srgbClr val="FF0000"/>
                </a:solidFill>
                <a:latin typeface="標楷體" panose="03000509000000000000" pitchFamily="65" charset="-120"/>
                <a:ea typeface="標楷體" panose="03000509000000000000" pitchFamily="65" charset="-120"/>
              </a:rPr>
              <a:t>元</a:t>
            </a:r>
            <a:r>
              <a:rPr lang="zh-TW" altLang="zh-TW" sz="3500" dirty="0">
                <a:latin typeface="標楷體" panose="03000509000000000000" pitchFamily="65" charset="-120"/>
                <a:ea typeface="標楷體" panose="03000509000000000000" pitchFamily="65" charset="-120"/>
              </a:rPr>
              <a:t>整。低收入戶及中低收入戶子女免繳鑑定費，但應檢附區公所核發之低收入戶及中低收入戶證明影本</a:t>
            </a:r>
            <a:r>
              <a:rPr lang="en-US" altLang="zh-TW" sz="3500" dirty="0">
                <a:latin typeface="標楷體" panose="03000509000000000000" pitchFamily="65" charset="-120"/>
                <a:ea typeface="標楷體" panose="03000509000000000000" pitchFamily="65" charset="-120"/>
              </a:rPr>
              <a:t>(</a:t>
            </a:r>
            <a:r>
              <a:rPr lang="zh-TW" altLang="zh-TW" sz="3500" dirty="0">
                <a:latin typeface="標楷體" panose="03000509000000000000" pitchFamily="65" charset="-120"/>
                <a:ea typeface="標楷體" panose="03000509000000000000" pitchFamily="65" charset="-120"/>
              </a:rPr>
              <a:t>非清寒證明</a:t>
            </a:r>
            <a:r>
              <a:rPr lang="en-US" altLang="zh-TW" sz="3500" dirty="0">
                <a:latin typeface="標楷體" panose="03000509000000000000" pitchFamily="65" charset="-120"/>
                <a:ea typeface="標楷體" panose="03000509000000000000" pitchFamily="65" charset="-120"/>
              </a:rPr>
              <a:t>)</a:t>
            </a:r>
            <a:r>
              <a:rPr lang="zh-TW" altLang="zh-TW" sz="3500" dirty="0">
                <a:latin typeface="標楷體" panose="03000509000000000000" pitchFamily="65" charset="-120"/>
                <a:ea typeface="標楷體" panose="03000509000000000000" pitchFamily="65" charset="-120"/>
              </a:rPr>
              <a:t>及戶口名簿影本。</a:t>
            </a:r>
            <a:endParaRPr kumimoji="0" lang="en-US" altLang="zh-TW" sz="3500" i="0" u="none" strike="noStrike" kern="1200" cap="none" spc="0" normalizeH="0" baseline="0" noProof="0" dirty="0">
              <a:ln>
                <a:noFill/>
              </a:ln>
              <a:solidFill>
                <a:schemeClr val="bg2">
                  <a:lumMod val="10000"/>
                </a:schemeClr>
              </a:solidFill>
              <a:effectLst/>
              <a:uLnTx/>
              <a:uFillTx/>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475656" y="548680"/>
            <a:ext cx="4896544" cy="792088"/>
          </a:xfrm>
        </p:spPr>
        <p:txBody>
          <a:bodyPr>
            <a:noAutofit/>
          </a:bodyPr>
          <a:lstStyle/>
          <a:p>
            <a:r>
              <a:rPr lang="zh-TW" altLang="en-US" sz="4200" dirty="0" smtClean="0">
                <a:latin typeface="標楷體" panose="03000509000000000000" pitchFamily="65" charset="-120"/>
                <a:ea typeface="標楷體" panose="03000509000000000000" pitchFamily="65" charset="-120"/>
              </a:rPr>
              <a:t>其他注意事項</a:t>
            </a:r>
            <a:endParaRPr lang="zh-TW" altLang="en-US" sz="4200" dirty="0">
              <a:latin typeface="標楷體" panose="03000509000000000000" pitchFamily="65" charset="-120"/>
              <a:ea typeface="標楷體" panose="03000509000000000000" pitchFamily="65" charset="-120"/>
            </a:endParaRPr>
          </a:p>
        </p:txBody>
      </p:sp>
      <p:sp>
        <p:nvSpPr>
          <p:cNvPr id="10" name="內容版面配置區 2"/>
          <p:cNvSpPr txBox="1">
            <a:spLocks/>
          </p:cNvSpPr>
          <p:nvPr/>
        </p:nvSpPr>
        <p:spPr>
          <a:xfrm>
            <a:off x="755576" y="1484784"/>
            <a:ext cx="8409184" cy="5112568"/>
          </a:xfrm>
          <a:prstGeom prst="rect">
            <a:avLst/>
          </a:prstGeom>
        </p:spPr>
        <p:txBody>
          <a:bodyPr vert="horz" lIns="91440" tIns="45720" rIns="91440" bIns="45720" rtlCol="0">
            <a:noAutofit/>
          </a:bodyPr>
          <a:lstStyle/>
          <a:p>
            <a:pPr marL="342900" lvl="0" indent="-342900">
              <a:lnSpc>
                <a:spcPts val="3000"/>
              </a:lnSpc>
              <a:spcBef>
                <a:spcPts val="1200"/>
              </a:spcBef>
            </a:pPr>
            <a:r>
              <a:rPr lang="en-US" altLang="zh-TW" sz="2800" b="1" dirty="0" smtClean="0">
                <a:solidFill>
                  <a:srgbClr val="000000"/>
                </a:solidFill>
                <a:latin typeface="標楷體" pitchFamily="65" charset="-120"/>
                <a:ea typeface="標楷體" pitchFamily="65" charset="-120"/>
              </a:rPr>
              <a:t>1.</a:t>
            </a:r>
            <a:r>
              <a:rPr lang="zh-TW" altLang="zh-TW" sz="2800" dirty="0" smtClean="0">
                <a:latin typeface="標楷體" pitchFamily="65" charset="-120"/>
                <a:ea typeface="標楷體" pitchFamily="65" charset="-120"/>
              </a:rPr>
              <a:t>申請表應以正楷詳細填寫，字跡端正，以免因辨識</a:t>
            </a:r>
            <a:endParaRPr lang="en-US" altLang="zh-TW" sz="2800" dirty="0" smtClean="0">
              <a:latin typeface="標楷體" pitchFamily="65" charset="-120"/>
              <a:ea typeface="標楷體" pitchFamily="65" charset="-120"/>
            </a:endParaRPr>
          </a:p>
          <a:p>
            <a:pPr marL="342900" lvl="0" indent="-342900">
              <a:lnSpc>
                <a:spcPts val="3000"/>
              </a:lnSpc>
              <a:spcBef>
                <a:spcPts val="1200"/>
              </a:spcBef>
            </a:pPr>
            <a:r>
              <a:rPr lang="zh-TW" altLang="en-US" sz="2800"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困難而影響權益。</a:t>
            </a:r>
            <a:endParaRPr lang="en-US" altLang="zh-TW" sz="2800" dirty="0" smtClean="0">
              <a:latin typeface="標楷體" pitchFamily="65" charset="-120"/>
              <a:ea typeface="標楷體" pitchFamily="65" charset="-120"/>
            </a:endParaRPr>
          </a:p>
          <a:p>
            <a:pPr marL="342900" lvl="0" indent="-342900">
              <a:lnSpc>
                <a:spcPts val="3000"/>
              </a:lnSpc>
              <a:spcBef>
                <a:spcPts val="1200"/>
              </a:spcBef>
            </a:pP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申請者所填繳之報名相關文件經完成報名手續後，不得更改。</a:t>
            </a:r>
            <a:endParaRPr lang="zh-TW" altLang="zh-TW" sz="2800" dirty="0" smtClean="0">
              <a:latin typeface="標楷體" pitchFamily="65" charset="-120"/>
              <a:ea typeface="標楷體" pitchFamily="65" charset="-120"/>
            </a:endParaRPr>
          </a:p>
          <a:p>
            <a:pPr marL="812800" indent="-812800">
              <a:lnSpc>
                <a:spcPts val="3000"/>
              </a:lnSpc>
              <a:spcBef>
                <a:spcPts val="1200"/>
              </a:spcBef>
              <a:buFontTx/>
              <a:buNone/>
            </a:pPr>
            <a:r>
              <a:rPr lang="en-US" altLang="zh-TW" sz="2800" b="1" dirty="0" smtClean="0">
                <a:solidFill>
                  <a:srgbClr val="000000"/>
                </a:solidFill>
                <a:latin typeface="標楷體" pitchFamily="65" charset="-120"/>
                <a:ea typeface="標楷體" pitchFamily="65" charset="-120"/>
              </a:rPr>
              <a:t>3.</a:t>
            </a:r>
            <a:r>
              <a:rPr lang="zh-TW" altLang="en-US" sz="2800" b="1" dirty="0" smtClean="0">
                <a:solidFill>
                  <a:srgbClr val="FF0000"/>
                </a:solidFill>
                <a:latin typeface="標楷體" pitchFamily="65" charset="-120"/>
                <a:ea typeface="標楷體" pitchFamily="65" charset="-120"/>
              </a:rPr>
              <a:t>繳交鑑定費時，請以現金方式繳交，恕無提供其他</a:t>
            </a:r>
            <a:endParaRPr lang="en-US" altLang="zh-TW" sz="2800" b="1" dirty="0" smtClean="0">
              <a:solidFill>
                <a:srgbClr val="FF0000"/>
              </a:solidFill>
              <a:latin typeface="標楷體" pitchFamily="65" charset="-120"/>
              <a:ea typeface="標楷體" pitchFamily="65" charset="-120"/>
            </a:endParaRPr>
          </a:p>
          <a:p>
            <a:pPr marL="812800" indent="-812800">
              <a:lnSpc>
                <a:spcPts val="3000"/>
              </a:lnSpc>
              <a:spcBef>
                <a:spcPts val="1200"/>
              </a:spcBef>
              <a:buFontTx/>
              <a:buNone/>
            </a:pPr>
            <a:r>
              <a:rPr lang="zh-TW" altLang="en-US" sz="2800" b="1" dirty="0">
                <a:solidFill>
                  <a:srgbClr val="FF0000"/>
                </a:solidFill>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 繳費方式。</a:t>
            </a:r>
          </a:p>
          <a:p>
            <a:pPr marL="812800" indent="-812800">
              <a:lnSpc>
                <a:spcPts val="3000"/>
              </a:lnSpc>
              <a:spcBef>
                <a:spcPts val="1200"/>
              </a:spcBef>
              <a:buFontTx/>
              <a:buNone/>
            </a:pPr>
            <a:r>
              <a:rPr lang="en-US" altLang="zh-TW" sz="2800" dirty="0" smtClean="0">
                <a:latin typeface="標楷體" pitchFamily="65" charset="-120"/>
                <a:ea typeface="標楷體" pitchFamily="65" charset="-120"/>
              </a:rPr>
              <a:t>4.</a:t>
            </a:r>
            <a:r>
              <a:rPr lang="zh-TW" altLang="zh-TW" sz="2800" dirty="0">
                <a:latin typeface="標楷體" panose="03000509000000000000" pitchFamily="65" charset="-120"/>
                <a:ea typeface="標楷體" panose="03000509000000000000" pitchFamily="65" charset="-120"/>
              </a:rPr>
              <a:t>報名手續一經完成，除通過管道一書面審查錄取</a:t>
            </a:r>
            <a:r>
              <a:rPr lang="zh-TW" altLang="zh-TW" sz="2800" dirty="0" smtClean="0">
                <a:latin typeface="標楷體" panose="03000509000000000000" pitchFamily="65" charset="-120"/>
                <a:ea typeface="標楷體" panose="03000509000000000000" pitchFamily="65" charset="-120"/>
              </a:rPr>
              <a:t>者</a:t>
            </a:r>
            <a:endParaRPr lang="en-US" altLang="zh-TW" sz="2800" dirty="0" smtClean="0">
              <a:latin typeface="標楷體" panose="03000509000000000000" pitchFamily="65" charset="-120"/>
              <a:ea typeface="標楷體" panose="03000509000000000000" pitchFamily="65" charset="-120"/>
            </a:endParaRPr>
          </a:p>
          <a:p>
            <a:pPr marL="812800" indent="-812800">
              <a:lnSpc>
                <a:spcPts val="3000"/>
              </a:lnSpc>
              <a:spcBef>
                <a:spcPts val="1200"/>
              </a:spcBef>
              <a:buFontTx/>
              <a:buNone/>
            </a:pPr>
            <a:r>
              <a:rPr lang="zh-TW" altLang="zh-TW" sz="2800" dirty="0" smtClean="0">
                <a:latin typeface="標楷體" panose="03000509000000000000" pitchFamily="65" charset="-120"/>
                <a:ea typeface="標楷體" panose="03000509000000000000" pitchFamily="65" charset="-120"/>
              </a:rPr>
              <a:t>得</a:t>
            </a:r>
            <a:r>
              <a:rPr lang="zh-TW" altLang="zh-TW" sz="2800" dirty="0">
                <a:latin typeface="標楷體" panose="03000509000000000000" pitchFamily="65" charset="-120"/>
                <a:ea typeface="標楷體" panose="03000509000000000000" pitchFamily="65" charset="-120"/>
              </a:rPr>
              <a:t>退還管道二</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測驗方式</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報名費新臺幣</a:t>
            </a:r>
            <a:r>
              <a:rPr lang="en-US" altLang="zh-TW" sz="2800" dirty="0">
                <a:latin typeface="標楷體" panose="03000509000000000000" pitchFamily="65" charset="-120"/>
                <a:ea typeface="標楷體" panose="03000509000000000000" pitchFamily="65" charset="-120"/>
              </a:rPr>
              <a:t>1,100</a:t>
            </a:r>
            <a:r>
              <a:rPr lang="zh-TW" altLang="zh-TW" sz="2800" dirty="0">
                <a:latin typeface="標楷體" panose="03000509000000000000" pitchFamily="65" charset="-120"/>
                <a:ea typeface="標楷體" panose="03000509000000000000" pitchFamily="65" charset="-120"/>
              </a:rPr>
              <a:t>元整外</a:t>
            </a:r>
            <a:r>
              <a:rPr lang="zh-TW" altLang="zh-TW"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812800" indent="-812800">
              <a:lnSpc>
                <a:spcPts val="3000"/>
              </a:lnSpc>
              <a:spcBef>
                <a:spcPts val="1200"/>
              </a:spcBef>
              <a:buFontTx/>
              <a:buNone/>
            </a:pPr>
            <a:r>
              <a:rPr lang="zh-TW" altLang="zh-TW" sz="2800" dirty="0" smtClean="0">
                <a:latin typeface="標楷體" panose="03000509000000000000" pitchFamily="65" charset="-120"/>
                <a:ea typeface="標楷體" panose="03000509000000000000" pitchFamily="65" charset="-120"/>
              </a:rPr>
              <a:t>不得</a:t>
            </a:r>
            <a:r>
              <a:rPr lang="zh-TW" altLang="zh-TW" sz="2800" dirty="0">
                <a:latin typeface="標楷體" panose="03000509000000000000" pitchFamily="65" charset="-120"/>
                <a:ea typeface="標楷體" panose="03000509000000000000" pitchFamily="65" charset="-120"/>
              </a:rPr>
              <a:t>再以任何理由要求退費</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有關經費依會計程序</a:t>
            </a:r>
            <a:r>
              <a:rPr lang="zh-TW" altLang="zh-TW" sz="2800" dirty="0" smtClean="0">
                <a:latin typeface="標楷體" panose="03000509000000000000" pitchFamily="65" charset="-120"/>
                <a:ea typeface="標楷體" panose="03000509000000000000" pitchFamily="65" charset="-120"/>
              </a:rPr>
              <a:t>處</a:t>
            </a:r>
            <a:endParaRPr lang="en-US" altLang="zh-TW" sz="2800" dirty="0" smtClean="0">
              <a:latin typeface="標楷體" panose="03000509000000000000" pitchFamily="65" charset="-120"/>
              <a:ea typeface="標楷體" panose="03000509000000000000" pitchFamily="65" charset="-120"/>
            </a:endParaRPr>
          </a:p>
          <a:p>
            <a:pPr marL="812800" indent="-812800">
              <a:lnSpc>
                <a:spcPts val="3000"/>
              </a:lnSpc>
              <a:spcBef>
                <a:spcPts val="1200"/>
              </a:spcBef>
              <a:buFontTx/>
              <a:buNone/>
            </a:pPr>
            <a:r>
              <a:rPr lang="zh-TW" altLang="zh-TW" sz="2800" dirty="0" smtClean="0">
                <a:latin typeface="標楷體" panose="03000509000000000000" pitchFamily="65" charset="-120"/>
                <a:ea typeface="標楷體" panose="03000509000000000000" pitchFamily="65" charset="-120"/>
              </a:rPr>
              <a:t>理</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a:t>
            </a: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a:ln>
                <a:noFill/>
              </a:ln>
              <a:solidFill>
                <a:schemeClr val="bg2">
                  <a:lumMod val="10000"/>
                </a:schemeClr>
              </a:solidFill>
              <a:effectLst/>
              <a:uLnTx/>
              <a:uFillTx/>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1680" y="2492896"/>
            <a:ext cx="5544616" cy="1143000"/>
          </a:xfrm>
        </p:spPr>
        <p:txBody>
          <a:bodyPr>
            <a:noAutofit/>
          </a:bodyPr>
          <a:lstStyle/>
          <a:p>
            <a:r>
              <a:rPr lang="zh-TW" altLang="en-US" sz="6600" dirty="0" smtClean="0">
                <a:latin typeface="標楷體" panose="03000509000000000000" pitchFamily="65" charset="-120"/>
                <a:ea typeface="標楷體" panose="03000509000000000000" pitchFamily="65" charset="-120"/>
              </a:rPr>
              <a:t>測驗相關事項</a:t>
            </a:r>
            <a:endParaRPr lang="zh-TW" altLang="en-US" sz="66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403648" y="548680"/>
            <a:ext cx="6624736" cy="783982"/>
          </a:xfrm>
        </p:spPr>
        <p:txBody>
          <a:bodyPr>
            <a:normAutofit/>
          </a:bodyPr>
          <a:lstStyle/>
          <a:p>
            <a:r>
              <a:rPr lang="zh-TW" altLang="en-US" sz="4200" dirty="0" smtClean="0">
                <a:latin typeface="標楷體" panose="03000509000000000000" pitchFamily="65" charset="-120"/>
                <a:ea typeface="標楷體" panose="03000509000000000000" pitchFamily="65" charset="-120"/>
              </a:rPr>
              <a:t>測驗時間、地點</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79512" y="764704"/>
            <a:ext cx="8157592" cy="5832648"/>
          </a:xfrm>
        </p:spPr>
        <p:txBody>
          <a:bodyPr>
            <a:noAutofit/>
          </a:bodyPr>
          <a:lstStyle/>
          <a:p>
            <a:pPr>
              <a:buNone/>
            </a:pPr>
            <a:endParaRPr lang="zh-TW" altLang="en-US" sz="2400" dirty="0" smtClean="0">
              <a:latin typeface="微軟正黑體" pitchFamily="34" charset="-120"/>
              <a:ea typeface="微軟正黑體" pitchFamily="34" charset="-120"/>
            </a:endParaRPr>
          </a:p>
          <a:p>
            <a:endParaRPr lang="zh-TW" altLang="en-US" sz="2400" dirty="0" smtClean="0">
              <a:latin typeface="微軟正黑體" pitchFamily="34" charset="-120"/>
              <a:ea typeface="微軟正黑體" pitchFamily="34" charset="-120"/>
            </a:endParaRPr>
          </a:p>
          <a:p>
            <a:endParaRPr lang="zh-TW" altLang="en-US" sz="2400" dirty="0">
              <a:latin typeface="微軟正黑體" pitchFamily="34" charset="-120"/>
              <a:ea typeface="微軟正黑體" pitchFamily="34" charset="-120"/>
            </a:endParaRPr>
          </a:p>
        </p:txBody>
      </p:sp>
      <p:sp>
        <p:nvSpPr>
          <p:cNvPr id="10" name="內容版面配置區 2"/>
          <p:cNvSpPr txBox="1">
            <a:spLocks/>
          </p:cNvSpPr>
          <p:nvPr/>
        </p:nvSpPr>
        <p:spPr>
          <a:xfrm>
            <a:off x="611560" y="2029599"/>
            <a:ext cx="8488560" cy="1800200"/>
          </a:xfrm>
          <a:prstGeom prst="rect">
            <a:avLst/>
          </a:prstGeom>
        </p:spPr>
        <p:txBody>
          <a:bodyPr vert="horz" lIns="91440" tIns="45720" rIns="91440" bIns="45720" rtlCol="0">
            <a:noAutofit/>
          </a:bodyPr>
          <a:lstStyle/>
          <a:p>
            <a:pPr marL="812800" indent="-812800">
              <a:buFontTx/>
              <a:buNone/>
            </a:pPr>
            <a:r>
              <a:rPr lang="en-US" altLang="zh-TW" sz="2800" b="1" dirty="0" smtClean="0">
                <a:solidFill>
                  <a:srgbClr val="000000"/>
                </a:solidFill>
                <a:latin typeface="標楷體" pitchFamily="65" charset="-120"/>
                <a:ea typeface="標楷體" pitchFamily="65" charset="-120"/>
              </a:rPr>
              <a:t>1.</a:t>
            </a:r>
            <a:r>
              <a:rPr lang="zh-TW" altLang="en-US" sz="2800" b="1" dirty="0" smtClean="0">
                <a:solidFill>
                  <a:srgbClr val="000000"/>
                </a:solidFill>
                <a:latin typeface="標楷體" pitchFamily="65" charset="-120"/>
                <a:ea typeface="標楷體" pitchFamily="65" charset="-120"/>
              </a:rPr>
              <a:t>時間：</a:t>
            </a:r>
            <a:r>
              <a:rPr lang="en-US" altLang="zh-TW" sz="2800" dirty="0" smtClean="0">
                <a:solidFill>
                  <a:srgbClr val="FF0000"/>
                </a:solidFill>
                <a:latin typeface="標楷體" pitchFamily="65" charset="-120"/>
                <a:ea typeface="標楷體" pitchFamily="65" charset="-120"/>
              </a:rPr>
              <a:t> 108</a:t>
            </a:r>
            <a:r>
              <a:rPr lang="zh-TW" altLang="en-US" sz="2800" dirty="0" smtClean="0">
                <a:solidFill>
                  <a:srgbClr val="FF0000"/>
                </a:solidFill>
                <a:latin typeface="標楷體" pitchFamily="65" charset="-120"/>
                <a:ea typeface="標楷體" pitchFamily="65" charset="-120"/>
              </a:rPr>
              <a:t>年</a:t>
            </a:r>
            <a:r>
              <a:rPr lang="en-US" altLang="zh-TW" sz="2800" dirty="0">
                <a:solidFill>
                  <a:srgbClr val="FF0000"/>
                </a:solidFill>
                <a:latin typeface="標楷體" pitchFamily="65" charset="-120"/>
                <a:ea typeface="標楷體" pitchFamily="65" charset="-120"/>
              </a:rPr>
              <a:t>3</a:t>
            </a:r>
            <a:r>
              <a:rPr lang="zh-TW" altLang="en-US" sz="2800" dirty="0" smtClean="0">
                <a:solidFill>
                  <a:srgbClr val="FF0000"/>
                </a:solidFill>
                <a:latin typeface="標楷體" pitchFamily="65" charset="-120"/>
                <a:ea typeface="標楷體" pitchFamily="65" charset="-120"/>
              </a:rPr>
              <a:t>月</a:t>
            </a:r>
            <a:r>
              <a:rPr lang="en-US" altLang="zh-TW" sz="2800" dirty="0" smtClean="0">
                <a:solidFill>
                  <a:srgbClr val="FF0000"/>
                </a:solidFill>
                <a:latin typeface="標楷體" pitchFamily="65" charset="-120"/>
                <a:ea typeface="標楷體" pitchFamily="65" charset="-120"/>
              </a:rPr>
              <a:t>23</a:t>
            </a:r>
            <a:r>
              <a:rPr lang="zh-TW" altLang="en-US" sz="2800" dirty="0" smtClean="0">
                <a:solidFill>
                  <a:srgbClr val="FF0000"/>
                </a:solidFill>
                <a:latin typeface="標楷體" pitchFamily="65" charset="-120"/>
                <a:ea typeface="標楷體" pitchFamily="65" charset="-120"/>
              </a:rPr>
              <a:t>日</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星期六</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上午</a:t>
            </a:r>
            <a:r>
              <a:rPr lang="en-US" altLang="zh-TW" sz="2800" dirty="0">
                <a:solidFill>
                  <a:srgbClr val="FF0000"/>
                </a:solidFill>
                <a:latin typeface="標楷體" pitchFamily="65" charset="-120"/>
                <a:ea typeface="標楷體" pitchFamily="65" charset="-120"/>
              </a:rPr>
              <a:t>8</a:t>
            </a:r>
            <a:r>
              <a:rPr lang="zh-TW" altLang="en-US" sz="2800" dirty="0" smtClean="0">
                <a:solidFill>
                  <a:srgbClr val="FF0000"/>
                </a:solidFill>
                <a:latin typeface="標楷體" pitchFamily="65" charset="-120"/>
                <a:ea typeface="標楷體" pitchFamily="65" charset="-120"/>
              </a:rPr>
              <a:t>時</a:t>
            </a:r>
            <a:r>
              <a:rPr lang="en-US" altLang="zh-TW" sz="2800" dirty="0" smtClean="0">
                <a:solidFill>
                  <a:srgbClr val="FF0000"/>
                </a:solidFill>
                <a:latin typeface="標楷體" pitchFamily="65" charset="-120"/>
                <a:ea typeface="標楷體" pitchFamily="65" charset="-120"/>
              </a:rPr>
              <a:t>50</a:t>
            </a:r>
            <a:r>
              <a:rPr lang="zh-TW" altLang="en-US" sz="2800" dirty="0" smtClean="0">
                <a:solidFill>
                  <a:srgbClr val="FF0000"/>
                </a:solidFill>
                <a:latin typeface="標楷體" pitchFamily="65" charset="-120"/>
                <a:ea typeface="標楷體" pitchFamily="65" charset="-120"/>
              </a:rPr>
              <a:t>分進場</a:t>
            </a:r>
            <a:r>
              <a:rPr lang="zh-TW" altLang="en-US" sz="2800" dirty="0" smtClean="0">
                <a:latin typeface="標楷體" pitchFamily="65" charset="-120"/>
                <a:ea typeface="標楷體" pitchFamily="65" charset="-120"/>
              </a:rPr>
              <a:t> </a:t>
            </a:r>
            <a:endParaRPr lang="en-US" altLang="zh-TW" sz="2800" dirty="0" smtClean="0">
              <a:latin typeface="標楷體" pitchFamily="65" charset="-120"/>
              <a:ea typeface="標楷體" pitchFamily="65" charset="-120"/>
            </a:endParaRPr>
          </a:p>
          <a:p>
            <a:pPr marL="812800" indent="-812800">
              <a:buFontTx/>
              <a:buNone/>
            </a:pPr>
            <a:endParaRPr lang="zh-TW" altLang="zh-TW" sz="2800" dirty="0" smtClean="0">
              <a:latin typeface="標楷體" pitchFamily="65" charset="-120"/>
              <a:ea typeface="標楷體" pitchFamily="65" charset="-120"/>
            </a:endParaRPr>
          </a:p>
          <a:p>
            <a:pPr marL="812800" indent="-812800">
              <a:lnSpc>
                <a:spcPct val="150000"/>
              </a:lnSpc>
              <a:buFontTx/>
              <a:buNone/>
            </a:pPr>
            <a:r>
              <a:rPr lang="en-US" altLang="zh-TW" sz="2800" b="1" dirty="0" smtClean="0">
                <a:solidFill>
                  <a:srgbClr val="000000"/>
                </a:solidFill>
                <a:latin typeface="標楷體" pitchFamily="65" charset="-120"/>
                <a:ea typeface="標楷體" pitchFamily="65" charset="-120"/>
              </a:rPr>
              <a:t>2.</a:t>
            </a:r>
            <a:r>
              <a:rPr lang="zh-TW" altLang="en-US" sz="2800" b="1" dirty="0" smtClean="0">
                <a:solidFill>
                  <a:srgbClr val="000000"/>
                </a:solidFill>
                <a:latin typeface="標楷體" pitchFamily="65" charset="-120"/>
                <a:ea typeface="標楷體" pitchFamily="65" charset="-120"/>
              </a:rPr>
              <a:t>地點：</a:t>
            </a: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a:ln>
                <a:noFill/>
              </a:ln>
              <a:solidFill>
                <a:schemeClr val="bg2">
                  <a:lumMod val="10000"/>
                </a:schemeClr>
              </a:solidFill>
              <a:effectLst/>
              <a:uLnTx/>
              <a:uFillTx/>
              <a:latin typeface="標楷體" pitchFamily="65" charset="-120"/>
              <a:ea typeface="標楷體"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781115155"/>
              </p:ext>
            </p:extLst>
          </p:nvPr>
        </p:nvGraphicFramePr>
        <p:xfrm>
          <a:off x="1331640" y="3536881"/>
          <a:ext cx="7160449" cy="3060475"/>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961059666"/>
                    </a:ext>
                  </a:extLst>
                </a:gridCol>
                <a:gridCol w="2808312">
                  <a:extLst>
                    <a:ext uri="{9D8B030D-6E8A-4147-A177-3AD203B41FA5}">
                      <a16:colId xmlns:a16="http://schemas.microsoft.com/office/drawing/2014/main" val="1113810376"/>
                    </a:ext>
                  </a:extLst>
                </a:gridCol>
                <a:gridCol w="2983985">
                  <a:extLst>
                    <a:ext uri="{9D8B030D-6E8A-4147-A177-3AD203B41FA5}">
                      <a16:colId xmlns:a16="http://schemas.microsoft.com/office/drawing/2014/main" val="122490919"/>
                    </a:ext>
                  </a:extLst>
                </a:gridCol>
              </a:tblGrid>
              <a:tr h="720080">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項目</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第一區</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400" kern="100">
                          <a:effectLst/>
                          <a:latin typeface="標楷體" panose="03000509000000000000" pitchFamily="65" charset="-120"/>
                          <a:ea typeface="標楷體" panose="03000509000000000000" pitchFamily="65" charset="-120"/>
                        </a:rPr>
                        <a:t>第二區</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167312247"/>
                  </a:ext>
                </a:extLst>
              </a:tr>
              <a:tr h="1618589">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就讀國小</a:t>
                      </a:r>
                      <a:r>
                        <a:rPr lang="en-US" sz="2400" kern="100" dirty="0">
                          <a:effectLst/>
                          <a:latin typeface="標楷體" panose="03000509000000000000" pitchFamily="65" charset="-120"/>
                          <a:ea typeface="標楷體" panose="03000509000000000000" pitchFamily="65" charset="-120"/>
                        </a:rPr>
                        <a:t/>
                      </a:r>
                      <a:br>
                        <a:rPr lang="en-US"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所在行政區</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l">
                        <a:spcAft>
                          <a:spcPts val="0"/>
                        </a:spcAft>
                      </a:pPr>
                      <a:r>
                        <a:rPr lang="zh-TW" sz="2400" kern="100" dirty="0">
                          <a:effectLst/>
                          <a:latin typeface="標楷體" panose="03000509000000000000" pitchFamily="65" charset="-120"/>
                          <a:ea typeface="標楷體" panose="03000509000000000000" pitchFamily="65" charset="-120"/>
                        </a:rPr>
                        <a:t>桃園</a:t>
                      </a:r>
                      <a:r>
                        <a:rPr lang="zh-TW" sz="2400" kern="100" dirty="0" smtClean="0">
                          <a:effectLst/>
                          <a:latin typeface="標楷體" panose="03000509000000000000" pitchFamily="65" charset="-120"/>
                          <a:ea typeface="標楷體" panose="03000509000000000000" pitchFamily="65" charset="-120"/>
                        </a:rPr>
                        <a:t>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蘆</a:t>
                      </a:r>
                      <a:r>
                        <a:rPr lang="zh-TW" sz="2400" kern="100" dirty="0">
                          <a:effectLst/>
                          <a:latin typeface="標楷體" panose="03000509000000000000" pitchFamily="65" charset="-120"/>
                          <a:ea typeface="標楷體" panose="03000509000000000000" pitchFamily="65" charset="-120"/>
                        </a:rPr>
                        <a:t>竹</a:t>
                      </a:r>
                      <a:r>
                        <a:rPr lang="zh-TW" sz="2400" kern="100" dirty="0" smtClean="0">
                          <a:effectLst/>
                          <a:latin typeface="標楷體" panose="03000509000000000000" pitchFamily="65" charset="-120"/>
                          <a:ea typeface="標楷體" panose="03000509000000000000" pitchFamily="65" charset="-120"/>
                        </a:rPr>
                        <a:t>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大園區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龜山區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八德區</a:t>
                      </a:r>
                      <a:r>
                        <a:rPr lang="zh-TW" altLang="en-US" sz="2400" kern="100" dirty="0" smtClean="0">
                          <a:effectLst/>
                          <a:latin typeface="標楷體" panose="03000509000000000000" pitchFamily="65" charset="-120"/>
                          <a:ea typeface="標楷體" panose="03000509000000000000" pitchFamily="65" charset="-120"/>
                        </a:rPr>
                        <a:t>、非</a:t>
                      </a:r>
                      <a:r>
                        <a:rPr lang="zh-TW" sz="2400" kern="100" dirty="0" smtClean="0">
                          <a:effectLst/>
                          <a:latin typeface="標楷體" panose="03000509000000000000" pitchFamily="65" charset="-120"/>
                          <a:ea typeface="標楷體" panose="03000509000000000000" pitchFamily="65" charset="-120"/>
                        </a:rPr>
                        <a:t>桃園</a:t>
                      </a:r>
                      <a:r>
                        <a:rPr lang="zh-TW" altLang="en-US" sz="2400" kern="100" dirty="0" smtClean="0">
                          <a:effectLst/>
                          <a:latin typeface="標楷體" panose="03000509000000000000" pitchFamily="65" charset="-120"/>
                          <a:ea typeface="標楷體" panose="03000509000000000000" pitchFamily="65" charset="-120"/>
                        </a:rPr>
                        <a:t>市</a:t>
                      </a:r>
                      <a:r>
                        <a:rPr lang="zh-TW" sz="2400" kern="100" dirty="0" smtClean="0">
                          <a:effectLst/>
                          <a:latin typeface="標楷體" panose="03000509000000000000" pitchFamily="65" charset="-120"/>
                          <a:ea typeface="標楷體" panose="03000509000000000000" pitchFamily="65" charset="-120"/>
                        </a:rPr>
                        <a:t>區</a:t>
                      </a:r>
                      <a:r>
                        <a:rPr lang="zh-TW" altLang="en-US" sz="2400" kern="100" dirty="0" smtClean="0">
                          <a:effectLst/>
                          <a:latin typeface="標楷體" panose="03000509000000000000" pitchFamily="65" charset="-120"/>
                          <a:ea typeface="標楷體" panose="03000509000000000000" pitchFamily="65" charset="-120"/>
                        </a:rPr>
                        <a:t>域。</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just">
                        <a:spcAft>
                          <a:spcPts val="0"/>
                        </a:spcAft>
                      </a:pPr>
                      <a:r>
                        <a:rPr lang="zh-TW" sz="2400" kern="100" dirty="0">
                          <a:effectLst/>
                          <a:latin typeface="標楷體" panose="03000509000000000000" pitchFamily="65" charset="-120"/>
                          <a:ea typeface="標楷體" panose="03000509000000000000" pitchFamily="65" charset="-120"/>
                        </a:rPr>
                        <a:t>中壢</a:t>
                      </a:r>
                      <a:r>
                        <a:rPr lang="zh-TW" sz="2400" kern="100" dirty="0" smtClean="0">
                          <a:effectLst/>
                          <a:latin typeface="標楷體" panose="03000509000000000000" pitchFamily="65" charset="-120"/>
                          <a:ea typeface="標楷體" panose="03000509000000000000" pitchFamily="65" charset="-120"/>
                        </a:rPr>
                        <a:t>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平鎮區</a:t>
                      </a:r>
                      <a:r>
                        <a:rPr lang="zh-TW" altLang="en-US" sz="2400" kern="100" dirty="0" smtClean="0">
                          <a:effectLst/>
                          <a:latin typeface="標楷體" panose="03000509000000000000" pitchFamily="65" charset="-120"/>
                          <a:ea typeface="標楷體" panose="03000509000000000000" pitchFamily="65" charset="-120"/>
                        </a:rPr>
                        <a:t>、</a:t>
                      </a:r>
                      <a:endParaRPr lang="en-US" altLang="zh-TW" sz="2400" kern="100" dirty="0" smtClean="0">
                        <a:effectLst/>
                        <a:latin typeface="標楷體" panose="03000509000000000000" pitchFamily="65" charset="-120"/>
                        <a:ea typeface="標楷體" panose="03000509000000000000" pitchFamily="65" charset="-120"/>
                      </a:endParaRPr>
                    </a:p>
                    <a:p>
                      <a:pPr algn="just">
                        <a:spcAft>
                          <a:spcPts val="0"/>
                        </a:spcAft>
                      </a:pPr>
                      <a:r>
                        <a:rPr lang="zh-TW" sz="2400" kern="100" dirty="0" smtClean="0">
                          <a:effectLst/>
                          <a:latin typeface="標楷體" panose="03000509000000000000" pitchFamily="65" charset="-120"/>
                          <a:ea typeface="標楷體" panose="03000509000000000000" pitchFamily="65" charset="-120"/>
                        </a:rPr>
                        <a:t>觀音區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龍潭區</a:t>
                      </a:r>
                      <a:r>
                        <a:rPr lang="zh-TW" altLang="en-US" sz="2400" kern="100" dirty="0" smtClean="0">
                          <a:effectLst/>
                          <a:latin typeface="標楷體" panose="03000509000000000000" pitchFamily="65" charset="-120"/>
                          <a:ea typeface="標楷體" panose="03000509000000000000" pitchFamily="65" charset="-120"/>
                        </a:rPr>
                        <a:t>、</a:t>
                      </a:r>
                      <a:endParaRPr lang="zh-TW" sz="2400" kern="100" dirty="0">
                        <a:effectLst/>
                        <a:latin typeface="標楷體" panose="03000509000000000000" pitchFamily="65" charset="-120"/>
                        <a:ea typeface="標楷體" panose="03000509000000000000" pitchFamily="65" charset="-120"/>
                      </a:endParaRPr>
                    </a:p>
                    <a:p>
                      <a:pPr algn="just">
                        <a:spcAft>
                          <a:spcPts val="0"/>
                        </a:spcAft>
                      </a:pPr>
                      <a:r>
                        <a:rPr lang="zh-TW" sz="2400" kern="100" dirty="0">
                          <a:effectLst/>
                          <a:latin typeface="標楷體" panose="03000509000000000000" pitchFamily="65" charset="-120"/>
                          <a:ea typeface="標楷體" panose="03000509000000000000" pitchFamily="65" charset="-120"/>
                        </a:rPr>
                        <a:t>楊梅</a:t>
                      </a:r>
                      <a:r>
                        <a:rPr lang="zh-TW" sz="2400" kern="100" dirty="0" smtClean="0">
                          <a:effectLst/>
                          <a:latin typeface="標楷體" panose="03000509000000000000" pitchFamily="65" charset="-120"/>
                          <a:ea typeface="標楷體" panose="03000509000000000000" pitchFamily="65" charset="-120"/>
                        </a:rPr>
                        <a:t>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新屋區</a:t>
                      </a:r>
                      <a:r>
                        <a:rPr lang="zh-TW" altLang="en-US" sz="2400" kern="100" dirty="0" smtClean="0">
                          <a:effectLst/>
                          <a:latin typeface="標楷體" panose="03000509000000000000" pitchFamily="65" charset="-120"/>
                          <a:ea typeface="標楷體" panose="03000509000000000000" pitchFamily="65" charset="-120"/>
                        </a:rPr>
                        <a:t>、</a:t>
                      </a:r>
                      <a:endParaRPr lang="en-US" altLang="zh-TW" sz="2400" kern="100" dirty="0" smtClean="0">
                        <a:effectLst/>
                        <a:latin typeface="標楷體" panose="03000509000000000000" pitchFamily="65" charset="-120"/>
                        <a:ea typeface="標楷體" panose="03000509000000000000" pitchFamily="65" charset="-120"/>
                      </a:endParaRPr>
                    </a:p>
                    <a:p>
                      <a:pPr algn="just">
                        <a:spcAft>
                          <a:spcPts val="0"/>
                        </a:spcAft>
                      </a:pPr>
                      <a:r>
                        <a:rPr lang="zh-TW" sz="2400" kern="100" dirty="0" smtClean="0">
                          <a:effectLst/>
                          <a:latin typeface="標楷體" panose="03000509000000000000" pitchFamily="65" charset="-120"/>
                          <a:ea typeface="標楷體" panose="03000509000000000000" pitchFamily="65" charset="-120"/>
                        </a:rPr>
                        <a:t>大溪區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復興區</a:t>
                      </a:r>
                      <a:r>
                        <a:rPr lang="zh-TW" altLang="en-US" sz="2400" kern="100" dirty="0" smtClean="0">
                          <a:effectLst/>
                          <a:latin typeface="標楷體" panose="03000509000000000000" pitchFamily="65" charset="-120"/>
                          <a:ea typeface="標楷體" panose="03000509000000000000" pitchFamily="65" charset="-120"/>
                        </a:rPr>
                        <a:t>。</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371843701"/>
                  </a:ext>
                </a:extLst>
              </a:tr>
              <a:tr h="721806">
                <a:tc>
                  <a:txBody>
                    <a:bodyPr/>
                    <a:lstStyle/>
                    <a:p>
                      <a:pPr algn="ctr">
                        <a:spcAft>
                          <a:spcPts val="0"/>
                        </a:spcAft>
                      </a:pPr>
                      <a:r>
                        <a:rPr lang="zh-TW" sz="2400" kern="100">
                          <a:effectLst/>
                          <a:latin typeface="標楷體" panose="03000509000000000000" pitchFamily="65" charset="-120"/>
                          <a:ea typeface="標楷體" panose="03000509000000000000" pitchFamily="65" charset="-120"/>
                        </a:rPr>
                        <a:t>測驗地點</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400" kern="100">
                          <a:effectLst/>
                          <a:latin typeface="標楷體" panose="03000509000000000000" pitchFamily="65" charset="-120"/>
                          <a:ea typeface="標楷體" panose="03000509000000000000" pitchFamily="65" charset="-120"/>
                        </a:rPr>
                        <a:t>慈文國中</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楊梅國中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415634293"/>
                  </a:ext>
                </a:extLst>
              </a:tr>
            </a:tbl>
          </a:graphicData>
        </a:graphic>
      </p:graphicFrame>
      <p:sp>
        <p:nvSpPr>
          <p:cNvPr id="4" name="文字方塊 3"/>
          <p:cNvSpPr txBox="1"/>
          <p:nvPr/>
        </p:nvSpPr>
        <p:spPr>
          <a:xfrm>
            <a:off x="1043608" y="1412776"/>
            <a:ext cx="5688632" cy="584775"/>
          </a:xfrm>
          <a:prstGeom prst="rect">
            <a:avLst/>
          </a:prstGeom>
          <a:noFill/>
        </p:spPr>
        <p:txBody>
          <a:bodyPr wrap="square" rtlCol="0">
            <a:spAutoFit/>
          </a:bodyPr>
          <a:lstStyle/>
          <a:p>
            <a:r>
              <a:rPr lang="zh-TW" altLang="en-US" sz="3200" dirty="0" smtClean="0">
                <a:latin typeface="標楷體" panose="03000509000000000000" pitchFamily="65" charset="-120"/>
                <a:ea typeface="標楷體" panose="03000509000000000000" pitchFamily="65" charset="-120"/>
              </a:rPr>
              <a:t>一、英語性向及成就測驗</a:t>
            </a:r>
            <a:endParaRPr lang="zh-TW" altLang="en-US" sz="32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624110"/>
            <a:ext cx="6443223" cy="644650"/>
          </a:xfrm>
        </p:spPr>
        <p:txBody>
          <a:bodyPr>
            <a:noAutofit/>
          </a:bodyPr>
          <a:lstStyle/>
          <a:p>
            <a:r>
              <a:rPr lang="zh-TW" altLang="en-US" sz="4200" dirty="0" smtClean="0">
                <a:latin typeface="標楷體" panose="03000509000000000000" pitchFamily="65" charset="-120"/>
                <a:ea typeface="標楷體" panose="03000509000000000000" pitchFamily="65" charset="-120"/>
              </a:rPr>
              <a:t>何謂「資賦優異」？</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27584" y="1340768"/>
            <a:ext cx="8208912" cy="5112568"/>
          </a:xfrm>
        </p:spPr>
        <p:txBody>
          <a:bodyPr>
            <a:noAutofit/>
          </a:bodyPr>
          <a:lstStyle/>
          <a:p>
            <a:r>
              <a:rPr lang="zh-TW" altLang="en-US" sz="3200" dirty="0" smtClean="0">
                <a:latin typeface="標楷體" panose="03000509000000000000" pitchFamily="65" charset="-120"/>
                <a:ea typeface="標楷體" panose="03000509000000000000" pitchFamily="65" charset="-120"/>
              </a:rPr>
              <a:t>資賦優異的類別：</a:t>
            </a:r>
            <a:endParaRPr lang="en-US" altLang="zh-TW" sz="3200" dirty="0" smtClean="0">
              <a:latin typeface="標楷體" panose="03000509000000000000" pitchFamily="65" charset="-120"/>
              <a:ea typeface="標楷體" panose="03000509000000000000" pitchFamily="65" charset="-120"/>
            </a:endParaRPr>
          </a:p>
          <a:p>
            <a:pPr marL="342900" lvl="1" indent="-342900">
              <a:buNone/>
            </a:pPr>
            <a:r>
              <a:rPr lang="zh-TW" altLang="en-US" sz="3200" dirty="0" smtClean="0">
                <a:latin typeface="標楷體" panose="03000509000000000000" pitchFamily="65" charset="-120"/>
                <a:ea typeface="標楷體" panose="03000509000000000000" pitchFamily="65" charset="-120"/>
              </a:rPr>
              <a:t>    </a:t>
            </a:r>
            <a:r>
              <a:rPr lang="en-US" altLang="zh-TW" sz="3200" dirty="0" smtClean="0">
                <a:latin typeface="標楷體" pitchFamily="65" charset="-120"/>
                <a:ea typeface="標楷體" pitchFamily="65" charset="-120"/>
              </a:rPr>
              <a:t>1.</a:t>
            </a:r>
            <a:r>
              <a:rPr lang="zh-TW" altLang="en-US" sz="3200" dirty="0" smtClean="0">
                <a:latin typeface="標楷體" pitchFamily="65" charset="-120"/>
                <a:ea typeface="標楷體" pitchFamily="65" charset="-120"/>
              </a:rPr>
              <a:t>一般智能優異  </a:t>
            </a:r>
            <a:r>
              <a:rPr lang="en-US" altLang="zh-TW" sz="3200" dirty="0" smtClean="0">
                <a:latin typeface="標楷體" pitchFamily="65" charset="-120"/>
                <a:ea typeface="標楷體" pitchFamily="65" charset="-120"/>
              </a:rPr>
              <a:t>2.</a:t>
            </a:r>
            <a:r>
              <a:rPr lang="zh-TW" altLang="en-US" sz="3200" dirty="0" smtClean="0">
                <a:solidFill>
                  <a:srgbClr val="FF0000"/>
                </a:solidFill>
                <a:latin typeface="標楷體" pitchFamily="65" charset="-120"/>
                <a:ea typeface="標楷體" pitchFamily="65" charset="-120"/>
              </a:rPr>
              <a:t>學術性向優異</a:t>
            </a:r>
            <a:endParaRPr lang="en-US" altLang="zh-TW" sz="3200" dirty="0" smtClean="0">
              <a:latin typeface="標楷體" pitchFamily="65" charset="-120"/>
              <a:ea typeface="標楷體" pitchFamily="65" charset="-120"/>
            </a:endParaRPr>
          </a:p>
          <a:p>
            <a:pPr marL="342900" lvl="1" indent="-342900">
              <a:buNone/>
            </a:pPr>
            <a:r>
              <a:rPr lang="zh-TW" altLang="en-US" sz="3200" dirty="0" smtClean="0">
                <a:latin typeface="標楷體" pitchFamily="65" charset="-120"/>
                <a:ea typeface="標楷體" pitchFamily="65" charset="-120"/>
              </a:rPr>
              <a:t>    </a:t>
            </a:r>
            <a:r>
              <a:rPr lang="en-US" altLang="zh-TW" sz="3200" dirty="0" smtClean="0">
                <a:latin typeface="標楷體" pitchFamily="65" charset="-120"/>
                <a:ea typeface="標楷體" pitchFamily="65" charset="-120"/>
              </a:rPr>
              <a:t>3.</a:t>
            </a:r>
            <a:r>
              <a:rPr lang="zh-TW" altLang="en-US" sz="3200" dirty="0" smtClean="0">
                <a:latin typeface="標楷體" pitchFamily="65" charset="-120"/>
                <a:ea typeface="標楷體" pitchFamily="65" charset="-120"/>
              </a:rPr>
              <a:t>藝術才能優異  </a:t>
            </a:r>
            <a:r>
              <a:rPr lang="en-US" altLang="zh-TW" sz="3200" dirty="0" smtClean="0">
                <a:latin typeface="標楷體" pitchFamily="65" charset="-120"/>
                <a:ea typeface="標楷體" pitchFamily="65" charset="-120"/>
              </a:rPr>
              <a:t>4.</a:t>
            </a:r>
            <a:r>
              <a:rPr lang="zh-TW" altLang="en-US" sz="3200" dirty="0" smtClean="0">
                <a:solidFill>
                  <a:srgbClr val="FF0000"/>
                </a:solidFill>
                <a:latin typeface="標楷體" pitchFamily="65" charset="-120"/>
                <a:ea typeface="標楷體" pitchFamily="65" charset="-120"/>
              </a:rPr>
              <a:t>創造能力優異</a:t>
            </a:r>
            <a:endParaRPr lang="en-US" altLang="zh-TW" sz="3200" dirty="0" smtClean="0">
              <a:solidFill>
                <a:srgbClr val="FF0000"/>
              </a:solidFill>
              <a:latin typeface="標楷體" pitchFamily="65" charset="-120"/>
              <a:ea typeface="標楷體" pitchFamily="65" charset="-120"/>
            </a:endParaRPr>
          </a:p>
          <a:p>
            <a:pPr marL="342900" lvl="1" indent="-342900">
              <a:buNone/>
            </a:pPr>
            <a:r>
              <a:rPr lang="zh-TW" altLang="en-US" sz="3200" dirty="0" smtClean="0">
                <a:latin typeface="標楷體" pitchFamily="65" charset="-120"/>
                <a:ea typeface="標楷體" pitchFamily="65" charset="-120"/>
              </a:rPr>
              <a:t>    </a:t>
            </a:r>
            <a:r>
              <a:rPr lang="en-US" altLang="zh-TW" sz="3200" dirty="0" smtClean="0">
                <a:latin typeface="標楷體" pitchFamily="65" charset="-120"/>
                <a:ea typeface="標楷體" pitchFamily="65" charset="-120"/>
              </a:rPr>
              <a:t>5.</a:t>
            </a:r>
            <a:r>
              <a:rPr lang="zh-TW" altLang="en-US" sz="3200" dirty="0" smtClean="0">
                <a:latin typeface="標楷體" pitchFamily="65" charset="-120"/>
                <a:ea typeface="標楷體" pitchFamily="65" charset="-120"/>
              </a:rPr>
              <a:t>領導才能優異  </a:t>
            </a:r>
            <a:r>
              <a:rPr lang="en-US" altLang="zh-TW" sz="3200" dirty="0" smtClean="0">
                <a:latin typeface="標楷體" pitchFamily="65" charset="-120"/>
                <a:ea typeface="標楷體" pitchFamily="65" charset="-120"/>
              </a:rPr>
              <a:t>6.</a:t>
            </a:r>
            <a:r>
              <a:rPr lang="zh-TW" altLang="en-US" sz="3200" dirty="0" smtClean="0">
                <a:latin typeface="標楷體" pitchFamily="65" charset="-120"/>
                <a:ea typeface="標楷體" pitchFamily="65" charset="-120"/>
              </a:rPr>
              <a:t>其他特殊才能優異</a:t>
            </a:r>
            <a:endParaRPr lang="en-US" altLang="zh-TW" sz="3200" dirty="0" smtClean="0">
              <a:latin typeface="標楷體" pitchFamily="65" charset="-120"/>
              <a:ea typeface="標楷體" pitchFamily="65" charset="-120"/>
            </a:endParaRPr>
          </a:p>
          <a:p>
            <a:pPr marL="342900" lvl="1" indent="-342900">
              <a:buNone/>
            </a:pPr>
            <a:endParaRPr lang="en-US" altLang="zh-TW" sz="3200" dirty="0" smtClean="0">
              <a:latin typeface="標楷體" pitchFamily="65" charset="-120"/>
              <a:ea typeface="標楷體" pitchFamily="65" charset="-120"/>
            </a:endParaRPr>
          </a:p>
          <a:p>
            <a:r>
              <a:rPr lang="zh-TW" altLang="en-US" sz="3200" dirty="0" smtClean="0">
                <a:latin typeface="標楷體" panose="03000509000000000000" pitchFamily="65" charset="-120"/>
                <a:ea typeface="標楷體" panose="03000509000000000000" pitchFamily="65" charset="-120"/>
              </a:rPr>
              <a:t>資優不僅限於認知的範疇</a:t>
            </a:r>
          </a:p>
          <a:p>
            <a:pPr>
              <a:buNone/>
            </a:pPr>
            <a:r>
              <a:rPr lang="zh-TW" altLang="en-US" sz="3200" b="0" dirty="0" smtClean="0">
                <a:latin typeface="標楷體" pitchFamily="65" charset="-120"/>
                <a:ea typeface="標楷體" pitchFamily="65" charset="-120"/>
              </a:rPr>
              <a:t>    所謂「資優」，是指某人在某個領域或能力上</a:t>
            </a:r>
            <a:r>
              <a:rPr lang="zh-TW" altLang="en-US" sz="3200" b="0" dirty="0" smtClean="0">
                <a:solidFill>
                  <a:srgbClr val="FF0000"/>
                </a:solidFill>
                <a:latin typeface="標楷體" pitchFamily="65" charset="-120"/>
                <a:ea typeface="標楷體" pitchFamily="65" charset="-120"/>
              </a:rPr>
              <a:t>具有高度潛能</a:t>
            </a:r>
            <a:r>
              <a:rPr lang="zh-TW" altLang="en-US" sz="3200" b="0" dirty="0" smtClean="0">
                <a:latin typeface="標楷體" pitchFamily="65" charset="-120"/>
                <a:ea typeface="標楷體" pitchFamily="65" charset="-120"/>
              </a:rPr>
              <a:t>。</a:t>
            </a:r>
            <a:endParaRPr lang="zh-TW" altLang="en-US" sz="3200"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49719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403648" y="548680"/>
            <a:ext cx="6624736" cy="783982"/>
          </a:xfrm>
        </p:spPr>
        <p:txBody>
          <a:bodyPr>
            <a:normAutofit/>
          </a:bodyPr>
          <a:lstStyle/>
          <a:p>
            <a:r>
              <a:rPr lang="zh-TW" altLang="en-US" sz="4200" dirty="0" smtClean="0">
                <a:latin typeface="標楷體" panose="03000509000000000000" pitchFamily="65" charset="-120"/>
                <a:ea typeface="標楷體" panose="03000509000000000000" pitchFamily="65" charset="-120"/>
              </a:rPr>
              <a:t>測驗時間、地點</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79512" y="764704"/>
            <a:ext cx="8157592" cy="5832648"/>
          </a:xfrm>
        </p:spPr>
        <p:txBody>
          <a:bodyPr>
            <a:noAutofit/>
          </a:bodyPr>
          <a:lstStyle/>
          <a:p>
            <a:pPr>
              <a:buNone/>
            </a:pPr>
            <a:endParaRPr lang="zh-TW" altLang="en-US" sz="2400" dirty="0" smtClean="0">
              <a:latin typeface="微軟正黑體" pitchFamily="34" charset="-120"/>
              <a:ea typeface="微軟正黑體" pitchFamily="34" charset="-120"/>
            </a:endParaRPr>
          </a:p>
          <a:p>
            <a:endParaRPr lang="zh-TW" altLang="en-US" sz="2400" dirty="0" smtClean="0">
              <a:latin typeface="微軟正黑體" pitchFamily="34" charset="-120"/>
              <a:ea typeface="微軟正黑體" pitchFamily="34" charset="-120"/>
            </a:endParaRPr>
          </a:p>
          <a:p>
            <a:endParaRPr lang="zh-TW" altLang="en-US" sz="2400" dirty="0">
              <a:latin typeface="微軟正黑體" pitchFamily="34" charset="-120"/>
              <a:ea typeface="微軟正黑體" pitchFamily="34" charset="-120"/>
            </a:endParaRPr>
          </a:p>
        </p:txBody>
      </p:sp>
      <p:sp>
        <p:nvSpPr>
          <p:cNvPr id="10" name="內容版面配置區 2"/>
          <p:cNvSpPr txBox="1">
            <a:spLocks/>
          </p:cNvSpPr>
          <p:nvPr/>
        </p:nvSpPr>
        <p:spPr>
          <a:xfrm>
            <a:off x="611560" y="2029599"/>
            <a:ext cx="8488560" cy="1800200"/>
          </a:xfrm>
          <a:prstGeom prst="rect">
            <a:avLst/>
          </a:prstGeom>
        </p:spPr>
        <p:txBody>
          <a:bodyPr vert="horz" lIns="91440" tIns="45720" rIns="91440" bIns="45720" rtlCol="0">
            <a:noAutofit/>
          </a:bodyPr>
          <a:lstStyle/>
          <a:p>
            <a:pPr marL="812800" indent="-812800">
              <a:buFontTx/>
              <a:buNone/>
            </a:pPr>
            <a:r>
              <a:rPr lang="en-US" altLang="zh-TW" sz="2800" b="1" dirty="0" smtClean="0">
                <a:solidFill>
                  <a:srgbClr val="000000"/>
                </a:solidFill>
                <a:latin typeface="標楷體" pitchFamily="65" charset="-120"/>
                <a:ea typeface="標楷體" pitchFamily="65" charset="-120"/>
              </a:rPr>
              <a:t>1.</a:t>
            </a:r>
            <a:r>
              <a:rPr lang="zh-TW" altLang="en-US" sz="2800" b="1" dirty="0" smtClean="0">
                <a:solidFill>
                  <a:srgbClr val="000000"/>
                </a:solidFill>
                <a:latin typeface="標楷體" pitchFamily="65" charset="-120"/>
                <a:ea typeface="標楷體" pitchFamily="65" charset="-120"/>
              </a:rPr>
              <a:t>時間：</a:t>
            </a:r>
            <a:r>
              <a:rPr lang="en-US" altLang="zh-TW" sz="2800" dirty="0" smtClean="0">
                <a:solidFill>
                  <a:srgbClr val="FF0000"/>
                </a:solidFill>
                <a:latin typeface="標楷體" pitchFamily="65" charset="-120"/>
                <a:ea typeface="標楷體" pitchFamily="65" charset="-120"/>
              </a:rPr>
              <a:t> 108</a:t>
            </a:r>
            <a:r>
              <a:rPr lang="zh-TW" altLang="en-US" sz="2800" dirty="0" smtClean="0">
                <a:solidFill>
                  <a:srgbClr val="FF0000"/>
                </a:solidFill>
                <a:latin typeface="標楷體" pitchFamily="65" charset="-120"/>
                <a:ea typeface="標楷體" pitchFamily="65" charset="-120"/>
              </a:rPr>
              <a:t>年</a:t>
            </a:r>
            <a:r>
              <a:rPr lang="en-US" altLang="zh-TW" sz="2800" dirty="0">
                <a:solidFill>
                  <a:srgbClr val="FF0000"/>
                </a:solidFill>
                <a:latin typeface="標楷體" pitchFamily="65" charset="-120"/>
                <a:ea typeface="標楷體" pitchFamily="65" charset="-120"/>
              </a:rPr>
              <a:t>3</a:t>
            </a:r>
            <a:r>
              <a:rPr lang="zh-TW" altLang="en-US" sz="2800" dirty="0" smtClean="0">
                <a:solidFill>
                  <a:srgbClr val="FF0000"/>
                </a:solidFill>
                <a:latin typeface="標楷體" pitchFamily="65" charset="-120"/>
                <a:ea typeface="標楷體" pitchFamily="65" charset="-120"/>
              </a:rPr>
              <a:t>月</a:t>
            </a:r>
            <a:r>
              <a:rPr lang="en-US" altLang="zh-TW" sz="2800" dirty="0" smtClean="0">
                <a:solidFill>
                  <a:srgbClr val="FF0000"/>
                </a:solidFill>
                <a:latin typeface="標楷體" pitchFamily="65" charset="-120"/>
                <a:ea typeface="標楷體" pitchFamily="65" charset="-120"/>
              </a:rPr>
              <a:t>24</a:t>
            </a:r>
            <a:r>
              <a:rPr lang="zh-TW" altLang="en-US" sz="2800" dirty="0" smtClean="0">
                <a:solidFill>
                  <a:srgbClr val="FF0000"/>
                </a:solidFill>
                <a:latin typeface="標楷體" pitchFamily="65" charset="-120"/>
                <a:ea typeface="標楷體" pitchFamily="65" charset="-120"/>
              </a:rPr>
              <a:t>日</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星期日</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上午</a:t>
            </a:r>
            <a:r>
              <a:rPr lang="en-US" altLang="zh-TW" sz="2800" dirty="0">
                <a:solidFill>
                  <a:srgbClr val="FF0000"/>
                </a:solidFill>
                <a:latin typeface="標楷體" pitchFamily="65" charset="-120"/>
                <a:ea typeface="標楷體" pitchFamily="65" charset="-120"/>
              </a:rPr>
              <a:t>8</a:t>
            </a:r>
            <a:r>
              <a:rPr lang="zh-TW" altLang="en-US" sz="2800" dirty="0" smtClean="0">
                <a:solidFill>
                  <a:srgbClr val="FF0000"/>
                </a:solidFill>
                <a:latin typeface="標楷體" pitchFamily="65" charset="-120"/>
                <a:ea typeface="標楷體" pitchFamily="65" charset="-120"/>
              </a:rPr>
              <a:t>時</a:t>
            </a:r>
            <a:r>
              <a:rPr lang="en-US" altLang="zh-TW" sz="2800" dirty="0">
                <a:solidFill>
                  <a:srgbClr val="FF0000"/>
                </a:solidFill>
                <a:latin typeface="標楷體" pitchFamily="65" charset="-120"/>
                <a:ea typeface="標楷體" pitchFamily="65" charset="-120"/>
              </a:rPr>
              <a:t>5</a:t>
            </a:r>
            <a:r>
              <a:rPr lang="en-US" altLang="zh-TW" sz="2800" dirty="0" smtClean="0">
                <a:solidFill>
                  <a:srgbClr val="FF0000"/>
                </a:solidFill>
                <a:latin typeface="標楷體" pitchFamily="65" charset="-120"/>
                <a:ea typeface="標楷體" pitchFamily="65" charset="-120"/>
              </a:rPr>
              <a:t>0</a:t>
            </a:r>
            <a:r>
              <a:rPr lang="zh-TW" altLang="en-US" sz="2800" dirty="0" smtClean="0">
                <a:solidFill>
                  <a:srgbClr val="FF0000"/>
                </a:solidFill>
                <a:latin typeface="標楷體" pitchFamily="65" charset="-120"/>
                <a:ea typeface="標楷體" pitchFamily="65" charset="-120"/>
              </a:rPr>
              <a:t>分進場</a:t>
            </a:r>
            <a:r>
              <a:rPr lang="zh-TW" altLang="en-US" sz="2800" dirty="0" smtClean="0">
                <a:latin typeface="標楷體" pitchFamily="65" charset="-120"/>
                <a:ea typeface="標楷體" pitchFamily="65" charset="-120"/>
              </a:rPr>
              <a:t> </a:t>
            </a:r>
            <a:endParaRPr lang="en-US" altLang="zh-TW" sz="2800" dirty="0" smtClean="0">
              <a:latin typeface="標楷體" pitchFamily="65" charset="-120"/>
              <a:ea typeface="標楷體" pitchFamily="65" charset="-120"/>
            </a:endParaRPr>
          </a:p>
          <a:p>
            <a:pPr marL="812800" indent="-812800">
              <a:buFontTx/>
              <a:buNone/>
            </a:pPr>
            <a:r>
              <a:rPr lang="en-US" altLang="zh-TW" sz="2800" dirty="0" smtClean="0">
                <a:latin typeface="標楷體" pitchFamily="65" charset="-120"/>
                <a:ea typeface="標楷體" pitchFamily="65" charset="-120"/>
              </a:rPr>
              <a:t> </a:t>
            </a:r>
            <a:endParaRPr lang="zh-TW" altLang="zh-TW" sz="2800" dirty="0" smtClean="0">
              <a:latin typeface="標楷體" pitchFamily="65" charset="-120"/>
              <a:ea typeface="標楷體" pitchFamily="65" charset="-120"/>
            </a:endParaRPr>
          </a:p>
          <a:p>
            <a:pPr marL="812800" indent="-812800">
              <a:lnSpc>
                <a:spcPct val="150000"/>
              </a:lnSpc>
              <a:buFontTx/>
              <a:buNone/>
            </a:pPr>
            <a:r>
              <a:rPr lang="en-US" altLang="zh-TW" sz="2800" b="1" dirty="0" smtClean="0">
                <a:solidFill>
                  <a:srgbClr val="000000"/>
                </a:solidFill>
                <a:latin typeface="標楷體" pitchFamily="65" charset="-120"/>
                <a:ea typeface="標楷體" pitchFamily="65" charset="-120"/>
              </a:rPr>
              <a:t>2.</a:t>
            </a:r>
            <a:r>
              <a:rPr lang="zh-TW" altLang="en-US" sz="2800" b="1" dirty="0" smtClean="0">
                <a:solidFill>
                  <a:srgbClr val="000000"/>
                </a:solidFill>
                <a:latin typeface="標楷體" pitchFamily="65" charset="-120"/>
                <a:ea typeface="標楷體" pitchFamily="65" charset="-120"/>
              </a:rPr>
              <a:t>地點：</a:t>
            </a: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a:ln>
                <a:noFill/>
              </a:ln>
              <a:solidFill>
                <a:schemeClr val="bg2">
                  <a:lumMod val="10000"/>
                </a:schemeClr>
              </a:solidFill>
              <a:effectLst/>
              <a:uLnTx/>
              <a:uFillTx/>
              <a:latin typeface="標楷體" pitchFamily="65" charset="-120"/>
              <a:ea typeface="標楷體"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78548868"/>
              </p:ext>
            </p:extLst>
          </p:nvPr>
        </p:nvGraphicFramePr>
        <p:xfrm>
          <a:off x="1619672" y="3616991"/>
          <a:ext cx="7128792" cy="3060475"/>
        </p:xfrm>
        <a:graphic>
          <a:graphicData uri="http://schemas.openxmlformats.org/drawingml/2006/table">
            <a:tbl>
              <a:tblPr firstRow="1" firstCol="1" bandRow="1">
                <a:tableStyleId>{5C22544A-7EE6-4342-B048-85BDC9FD1C3A}</a:tableStyleId>
              </a:tblPr>
              <a:tblGrid>
                <a:gridCol w="1512168">
                  <a:extLst>
                    <a:ext uri="{9D8B030D-6E8A-4147-A177-3AD203B41FA5}">
                      <a16:colId xmlns:a16="http://schemas.microsoft.com/office/drawing/2014/main" val="961059666"/>
                    </a:ext>
                  </a:extLst>
                </a:gridCol>
                <a:gridCol w="2880320">
                  <a:extLst>
                    <a:ext uri="{9D8B030D-6E8A-4147-A177-3AD203B41FA5}">
                      <a16:colId xmlns:a16="http://schemas.microsoft.com/office/drawing/2014/main" val="1113810376"/>
                    </a:ext>
                  </a:extLst>
                </a:gridCol>
                <a:gridCol w="2736304">
                  <a:extLst>
                    <a:ext uri="{9D8B030D-6E8A-4147-A177-3AD203B41FA5}">
                      <a16:colId xmlns:a16="http://schemas.microsoft.com/office/drawing/2014/main" val="122490919"/>
                    </a:ext>
                  </a:extLst>
                </a:gridCol>
              </a:tblGrid>
              <a:tr h="720080">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項目</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第一區</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400" kern="100">
                          <a:effectLst/>
                          <a:latin typeface="標楷體" panose="03000509000000000000" pitchFamily="65" charset="-120"/>
                          <a:ea typeface="標楷體" panose="03000509000000000000" pitchFamily="65" charset="-120"/>
                        </a:rPr>
                        <a:t>第二區</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167312247"/>
                  </a:ext>
                </a:extLst>
              </a:tr>
              <a:tr h="1618589">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就讀國小</a:t>
                      </a:r>
                      <a:r>
                        <a:rPr lang="en-US" sz="2400" kern="100" dirty="0">
                          <a:effectLst/>
                          <a:latin typeface="標楷體" panose="03000509000000000000" pitchFamily="65" charset="-120"/>
                          <a:ea typeface="標楷體" panose="03000509000000000000" pitchFamily="65" charset="-120"/>
                        </a:rPr>
                        <a:t/>
                      </a:r>
                      <a:br>
                        <a:rPr lang="en-US"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所在行政區</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l">
                        <a:spcAft>
                          <a:spcPts val="0"/>
                        </a:spcAft>
                      </a:pPr>
                      <a:r>
                        <a:rPr lang="zh-TW" sz="2400" kern="100" dirty="0">
                          <a:effectLst/>
                          <a:latin typeface="標楷體" panose="03000509000000000000" pitchFamily="65" charset="-120"/>
                          <a:ea typeface="標楷體" panose="03000509000000000000" pitchFamily="65" charset="-120"/>
                        </a:rPr>
                        <a:t>桃園</a:t>
                      </a:r>
                      <a:r>
                        <a:rPr lang="zh-TW" sz="2400" kern="100" dirty="0" smtClean="0">
                          <a:effectLst/>
                          <a:latin typeface="標楷體" panose="03000509000000000000" pitchFamily="65" charset="-120"/>
                          <a:ea typeface="標楷體" panose="03000509000000000000" pitchFamily="65" charset="-120"/>
                        </a:rPr>
                        <a:t>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蘆</a:t>
                      </a:r>
                      <a:r>
                        <a:rPr lang="zh-TW" sz="2400" kern="100" dirty="0">
                          <a:effectLst/>
                          <a:latin typeface="標楷體" panose="03000509000000000000" pitchFamily="65" charset="-120"/>
                          <a:ea typeface="標楷體" panose="03000509000000000000" pitchFamily="65" charset="-120"/>
                        </a:rPr>
                        <a:t>竹</a:t>
                      </a:r>
                      <a:r>
                        <a:rPr lang="zh-TW" sz="2400" kern="100" dirty="0" smtClean="0">
                          <a:effectLst/>
                          <a:latin typeface="標楷體" panose="03000509000000000000" pitchFamily="65" charset="-120"/>
                          <a:ea typeface="標楷體" panose="03000509000000000000" pitchFamily="65" charset="-120"/>
                        </a:rPr>
                        <a:t>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大園區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龜山區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八德區</a:t>
                      </a:r>
                      <a:r>
                        <a:rPr lang="zh-TW" altLang="en-US" sz="2400" kern="100" dirty="0" smtClean="0">
                          <a:effectLst/>
                          <a:latin typeface="標楷體" panose="03000509000000000000" pitchFamily="65" charset="-120"/>
                          <a:ea typeface="標楷體" panose="03000509000000000000" pitchFamily="65" charset="-120"/>
                        </a:rPr>
                        <a:t>、非</a:t>
                      </a:r>
                      <a:r>
                        <a:rPr lang="zh-TW" sz="2400" kern="100" dirty="0" smtClean="0">
                          <a:effectLst/>
                          <a:latin typeface="標楷體" panose="03000509000000000000" pitchFamily="65" charset="-120"/>
                          <a:ea typeface="標楷體" panose="03000509000000000000" pitchFamily="65" charset="-120"/>
                        </a:rPr>
                        <a:t>桃園</a:t>
                      </a:r>
                      <a:r>
                        <a:rPr lang="zh-TW" altLang="en-US" sz="2400" kern="100" dirty="0" smtClean="0">
                          <a:effectLst/>
                          <a:latin typeface="標楷體" panose="03000509000000000000" pitchFamily="65" charset="-120"/>
                          <a:ea typeface="標楷體" panose="03000509000000000000" pitchFamily="65" charset="-120"/>
                        </a:rPr>
                        <a:t>市</a:t>
                      </a:r>
                      <a:r>
                        <a:rPr lang="zh-TW" sz="2400" kern="100" dirty="0" smtClean="0">
                          <a:effectLst/>
                          <a:latin typeface="標楷體" panose="03000509000000000000" pitchFamily="65" charset="-120"/>
                          <a:ea typeface="標楷體" panose="03000509000000000000" pitchFamily="65" charset="-120"/>
                        </a:rPr>
                        <a:t>區</a:t>
                      </a:r>
                      <a:r>
                        <a:rPr lang="zh-TW" altLang="en-US" sz="2400" kern="100" dirty="0" smtClean="0">
                          <a:effectLst/>
                          <a:latin typeface="標楷體" panose="03000509000000000000" pitchFamily="65" charset="-120"/>
                          <a:ea typeface="標楷體" panose="03000509000000000000" pitchFamily="65" charset="-120"/>
                        </a:rPr>
                        <a:t>域。</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just">
                        <a:spcAft>
                          <a:spcPts val="0"/>
                        </a:spcAft>
                      </a:pPr>
                      <a:r>
                        <a:rPr lang="zh-TW" sz="2400" kern="100" dirty="0">
                          <a:effectLst/>
                          <a:latin typeface="標楷體" panose="03000509000000000000" pitchFamily="65" charset="-120"/>
                          <a:ea typeface="標楷體" panose="03000509000000000000" pitchFamily="65" charset="-120"/>
                        </a:rPr>
                        <a:t>中壢</a:t>
                      </a:r>
                      <a:r>
                        <a:rPr lang="zh-TW" sz="2400" kern="100" dirty="0" smtClean="0">
                          <a:effectLst/>
                          <a:latin typeface="標楷體" panose="03000509000000000000" pitchFamily="65" charset="-120"/>
                          <a:ea typeface="標楷體" panose="03000509000000000000" pitchFamily="65" charset="-120"/>
                        </a:rPr>
                        <a:t>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平鎮區</a:t>
                      </a:r>
                      <a:r>
                        <a:rPr lang="zh-TW" altLang="en-US" sz="2400" kern="100" dirty="0" smtClean="0">
                          <a:effectLst/>
                          <a:latin typeface="標楷體" panose="03000509000000000000" pitchFamily="65" charset="-120"/>
                          <a:ea typeface="標楷體" panose="03000509000000000000" pitchFamily="65" charset="-120"/>
                        </a:rPr>
                        <a:t>、</a:t>
                      </a:r>
                      <a:endParaRPr lang="en-US" altLang="zh-TW" sz="2400" kern="100" dirty="0" smtClean="0">
                        <a:effectLst/>
                        <a:latin typeface="標楷體" panose="03000509000000000000" pitchFamily="65" charset="-120"/>
                        <a:ea typeface="標楷體" panose="03000509000000000000" pitchFamily="65" charset="-120"/>
                      </a:endParaRPr>
                    </a:p>
                    <a:p>
                      <a:pPr algn="just">
                        <a:spcAft>
                          <a:spcPts val="0"/>
                        </a:spcAft>
                      </a:pPr>
                      <a:r>
                        <a:rPr lang="zh-TW" sz="2400" kern="100" dirty="0" smtClean="0">
                          <a:effectLst/>
                          <a:latin typeface="標楷體" panose="03000509000000000000" pitchFamily="65" charset="-120"/>
                          <a:ea typeface="標楷體" panose="03000509000000000000" pitchFamily="65" charset="-120"/>
                        </a:rPr>
                        <a:t>觀音區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龍潭區</a:t>
                      </a:r>
                      <a:r>
                        <a:rPr lang="zh-TW" altLang="en-US" sz="2400" kern="100" dirty="0" smtClean="0">
                          <a:effectLst/>
                          <a:latin typeface="標楷體" panose="03000509000000000000" pitchFamily="65" charset="-120"/>
                          <a:ea typeface="標楷體" panose="03000509000000000000" pitchFamily="65" charset="-120"/>
                        </a:rPr>
                        <a:t>、</a:t>
                      </a:r>
                      <a:endParaRPr lang="zh-TW" sz="2400" kern="100" dirty="0">
                        <a:effectLst/>
                        <a:latin typeface="標楷體" panose="03000509000000000000" pitchFamily="65" charset="-120"/>
                        <a:ea typeface="標楷體" panose="03000509000000000000" pitchFamily="65" charset="-120"/>
                      </a:endParaRPr>
                    </a:p>
                    <a:p>
                      <a:pPr algn="just">
                        <a:spcAft>
                          <a:spcPts val="0"/>
                        </a:spcAft>
                      </a:pPr>
                      <a:r>
                        <a:rPr lang="zh-TW" sz="2400" kern="100" dirty="0">
                          <a:effectLst/>
                          <a:latin typeface="標楷體" panose="03000509000000000000" pitchFamily="65" charset="-120"/>
                          <a:ea typeface="標楷體" panose="03000509000000000000" pitchFamily="65" charset="-120"/>
                        </a:rPr>
                        <a:t>楊梅</a:t>
                      </a:r>
                      <a:r>
                        <a:rPr lang="zh-TW" sz="2400" kern="100" dirty="0" smtClean="0">
                          <a:effectLst/>
                          <a:latin typeface="標楷體" panose="03000509000000000000" pitchFamily="65" charset="-120"/>
                          <a:ea typeface="標楷體" panose="03000509000000000000" pitchFamily="65" charset="-120"/>
                        </a:rPr>
                        <a:t>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新屋區</a:t>
                      </a:r>
                      <a:r>
                        <a:rPr lang="zh-TW" altLang="en-US" sz="2400" kern="100" dirty="0" smtClean="0">
                          <a:effectLst/>
                          <a:latin typeface="標楷體" panose="03000509000000000000" pitchFamily="65" charset="-120"/>
                          <a:ea typeface="標楷體" panose="03000509000000000000" pitchFamily="65" charset="-120"/>
                        </a:rPr>
                        <a:t>、</a:t>
                      </a:r>
                      <a:endParaRPr lang="en-US" altLang="zh-TW" sz="2400" kern="100" dirty="0" smtClean="0">
                        <a:effectLst/>
                        <a:latin typeface="標楷體" panose="03000509000000000000" pitchFamily="65" charset="-120"/>
                        <a:ea typeface="標楷體" panose="03000509000000000000" pitchFamily="65" charset="-120"/>
                      </a:endParaRPr>
                    </a:p>
                    <a:p>
                      <a:pPr algn="just">
                        <a:spcAft>
                          <a:spcPts val="0"/>
                        </a:spcAft>
                      </a:pPr>
                      <a:r>
                        <a:rPr lang="zh-TW" sz="2400" kern="100" dirty="0" smtClean="0">
                          <a:effectLst/>
                          <a:latin typeface="標楷體" panose="03000509000000000000" pitchFamily="65" charset="-120"/>
                          <a:ea typeface="標楷體" panose="03000509000000000000" pitchFamily="65" charset="-120"/>
                        </a:rPr>
                        <a:t>大溪區</a:t>
                      </a: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effectLst/>
                          <a:latin typeface="標楷體" panose="03000509000000000000" pitchFamily="65" charset="-120"/>
                          <a:ea typeface="標楷體" panose="03000509000000000000" pitchFamily="65" charset="-120"/>
                        </a:rPr>
                        <a:t>復興區</a:t>
                      </a:r>
                      <a:r>
                        <a:rPr lang="zh-TW" altLang="en-US" sz="2400" kern="100" dirty="0" smtClean="0">
                          <a:effectLst/>
                          <a:latin typeface="標楷體" panose="03000509000000000000" pitchFamily="65" charset="-120"/>
                          <a:ea typeface="標楷體" panose="03000509000000000000" pitchFamily="65" charset="-120"/>
                        </a:rPr>
                        <a:t>。</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371843701"/>
                  </a:ext>
                </a:extLst>
              </a:tr>
              <a:tr h="721806">
                <a:tc>
                  <a:txBody>
                    <a:bodyPr/>
                    <a:lstStyle/>
                    <a:p>
                      <a:pPr algn="ctr">
                        <a:spcAft>
                          <a:spcPts val="0"/>
                        </a:spcAft>
                      </a:pPr>
                      <a:r>
                        <a:rPr lang="zh-TW" sz="2400" kern="100">
                          <a:effectLst/>
                          <a:latin typeface="標楷體" panose="03000509000000000000" pitchFamily="65" charset="-120"/>
                          <a:ea typeface="標楷體" panose="03000509000000000000" pitchFamily="65" charset="-120"/>
                        </a:rPr>
                        <a:t>測驗地點</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altLang="en-US" sz="2400" kern="100" dirty="0" smtClean="0">
                          <a:effectLst/>
                          <a:latin typeface="標楷體" panose="03000509000000000000" pitchFamily="65" charset="-120"/>
                          <a:ea typeface="標楷體" panose="03000509000000000000" pitchFamily="65" charset="-120"/>
                        </a:rPr>
                        <a:t>中興</a:t>
                      </a:r>
                      <a:r>
                        <a:rPr lang="zh-TW" sz="2400" kern="100" dirty="0" smtClean="0">
                          <a:effectLst/>
                          <a:latin typeface="標楷體" panose="03000509000000000000" pitchFamily="65" charset="-120"/>
                          <a:ea typeface="標楷體" panose="03000509000000000000" pitchFamily="65" charset="-120"/>
                        </a:rPr>
                        <a:t>國中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altLang="en-US" sz="2400" kern="100" dirty="0" smtClean="0">
                          <a:effectLst/>
                          <a:latin typeface="標楷體" panose="03000509000000000000" pitchFamily="65" charset="-120"/>
                          <a:ea typeface="標楷體" panose="03000509000000000000" pitchFamily="65" charset="-120"/>
                        </a:rPr>
                        <a:t>內壢</a:t>
                      </a:r>
                      <a:r>
                        <a:rPr lang="zh-TW" sz="2400" kern="100" dirty="0" smtClean="0">
                          <a:effectLst/>
                          <a:latin typeface="標楷體" panose="03000509000000000000" pitchFamily="65" charset="-120"/>
                          <a:ea typeface="標楷體" panose="03000509000000000000" pitchFamily="65" charset="-120"/>
                        </a:rPr>
                        <a:t>國中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415634293"/>
                  </a:ext>
                </a:extLst>
              </a:tr>
            </a:tbl>
          </a:graphicData>
        </a:graphic>
      </p:graphicFrame>
      <p:sp>
        <p:nvSpPr>
          <p:cNvPr id="4" name="文字方塊 3"/>
          <p:cNvSpPr txBox="1"/>
          <p:nvPr/>
        </p:nvSpPr>
        <p:spPr>
          <a:xfrm>
            <a:off x="1043608" y="1412776"/>
            <a:ext cx="5688632" cy="584775"/>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二</a:t>
            </a:r>
            <a:r>
              <a:rPr lang="zh-TW" altLang="en-US" sz="3200" dirty="0" smtClean="0">
                <a:latin typeface="標楷體" panose="03000509000000000000" pitchFamily="65" charset="-120"/>
                <a:ea typeface="標楷體" panose="03000509000000000000" pitchFamily="65" charset="-120"/>
              </a:rPr>
              <a:t>、數理性向及成就測驗</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11411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403648" y="548680"/>
            <a:ext cx="6624736" cy="783982"/>
          </a:xfrm>
        </p:spPr>
        <p:txBody>
          <a:bodyPr>
            <a:normAutofit/>
          </a:bodyPr>
          <a:lstStyle/>
          <a:p>
            <a:r>
              <a:rPr lang="zh-TW" altLang="en-US" sz="4200" dirty="0" smtClean="0">
                <a:latin typeface="標楷體" panose="03000509000000000000" pitchFamily="65" charset="-120"/>
                <a:ea typeface="標楷體" panose="03000509000000000000" pitchFamily="65" charset="-120"/>
              </a:rPr>
              <a:t>測驗時間、地點</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79512" y="764704"/>
            <a:ext cx="8157592" cy="5832648"/>
          </a:xfrm>
        </p:spPr>
        <p:txBody>
          <a:bodyPr>
            <a:noAutofit/>
          </a:bodyPr>
          <a:lstStyle/>
          <a:p>
            <a:pPr>
              <a:buNone/>
            </a:pPr>
            <a:endParaRPr lang="zh-TW" altLang="en-US" sz="2400" dirty="0" smtClean="0">
              <a:latin typeface="微軟正黑體" pitchFamily="34" charset="-120"/>
              <a:ea typeface="微軟正黑體" pitchFamily="34" charset="-120"/>
            </a:endParaRPr>
          </a:p>
          <a:p>
            <a:endParaRPr lang="zh-TW" altLang="en-US" sz="2400" dirty="0" smtClean="0">
              <a:latin typeface="微軟正黑體" pitchFamily="34" charset="-120"/>
              <a:ea typeface="微軟正黑體" pitchFamily="34" charset="-120"/>
            </a:endParaRPr>
          </a:p>
          <a:p>
            <a:endParaRPr lang="zh-TW" altLang="en-US" sz="2400" dirty="0">
              <a:latin typeface="微軟正黑體" pitchFamily="34" charset="-120"/>
              <a:ea typeface="微軟正黑體" pitchFamily="34" charset="-120"/>
            </a:endParaRPr>
          </a:p>
        </p:txBody>
      </p:sp>
      <p:sp>
        <p:nvSpPr>
          <p:cNvPr id="10" name="內容版面配置區 2"/>
          <p:cNvSpPr txBox="1">
            <a:spLocks/>
          </p:cNvSpPr>
          <p:nvPr/>
        </p:nvSpPr>
        <p:spPr>
          <a:xfrm>
            <a:off x="611560" y="2029599"/>
            <a:ext cx="8488560" cy="1800200"/>
          </a:xfrm>
          <a:prstGeom prst="rect">
            <a:avLst/>
          </a:prstGeom>
        </p:spPr>
        <p:txBody>
          <a:bodyPr vert="horz" lIns="91440" tIns="45720" rIns="91440" bIns="45720" rtlCol="0">
            <a:noAutofit/>
          </a:bodyPr>
          <a:lstStyle/>
          <a:p>
            <a:pPr marL="812800" indent="-812800">
              <a:buFontTx/>
              <a:buNone/>
            </a:pPr>
            <a:r>
              <a:rPr lang="en-US" altLang="zh-TW" sz="2800" b="1" dirty="0" smtClean="0">
                <a:solidFill>
                  <a:srgbClr val="000000"/>
                </a:solidFill>
                <a:latin typeface="標楷體" pitchFamily="65" charset="-120"/>
                <a:ea typeface="標楷體" pitchFamily="65" charset="-120"/>
              </a:rPr>
              <a:t>1.</a:t>
            </a:r>
            <a:r>
              <a:rPr lang="zh-TW" altLang="en-US" sz="2800" b="1" dirty="0" smtClean="0">
                <a:solidFill>
                  <a:srgbClr val="000000"/>
                </a:solidFill>
                <a:latin typeface="標楷體" pitchFamily="65" charset="-120"/>
                <a:ea typeface="標楷體" pitchFamily="65" charset="-120"/>
              </a:rPr>
              <a:t>時間：</a:t>
            </a:r>
            <a:r>
              <a:rPr lang="en-US" altLang="zh-TW" sz="2800" dirty="0" smtClean="0">
                <a:solidFill>
                  <a:srgbClr val="FF0000"/>
                </a:solidFill>
                <a:latin typeface="標楷體" pitchFamily="65" charset="-120"/>
                <a:ea typeface="標楷體" pitchFamily="65" charset="-120"/>
              </a:rPr>
              <a:t> 108</a:t>
            </a:r>
            <a:r>
              <a:rPr lang="zh-TW" altLang="en-US" sz="2800" dirty="0" smtClean="0">
                <a:solidFill>
                  <a:srgbClr val="FF0000"/>
                </a:solidFill>
                <a:latin typeface="標楷體" pitchFamily="65" charset="-120"/>
                <a:ea typeface="標楷體" pitchFamily="65" charset="-120"/>
              </a:rPr>
              <a:t>年</a:t>
            </a:r>
            <a:r>
              <a:rPr lang="en-US" altLang="zh-TW" sz="2800" dirty="0">
                <a:solidFill>
                  <a:srgbClr val="FF0000"/>
                </a:solidFill>
                <a:latin typeface="標楷體" pitchFamily="65" charset="-120"/>
                <a:ea typeface="標楷體" pitchFamily="65" charset="-120"/>
              </a:rPr>
              <a:t>3</a:t>
            </a:r>
            <a:r>
              <a:rPr lang="zh-TW" altLang="en-US" sz="2800" dirty="0" smtClean="0">
                <a:solidFill>
                  <a:srgbClr val="FF0000"/>
                </a:solidFill>
                <a:latin typeface="標楷體" pitchFamily="65" charset="-120"/>
                <a:ea typeface="標楷體" pitchFamily="65" charset="-120"/>
              </a:rPr>
              <a:t>月</a:t>
            </a:r>
            <a:r>
              <a:rPr lang="en-US" altLang="zh-TW" sz="2800" dirty="0" smtClean="0">
                <a:solidFill>
                  <a:srgbClr val="FF0000"/>
                </a:solidFill>
                <a:latin typeface="標楷體" pitchFamily="65" charset="-120"/>
                <a:ea typeface="標楷體" pitchFamily="65" charset="-120"/>
              </a:rPr>
              <a:t>24</a:t>
            </a:r>
            <a:r>
              <a:rPr lang="zh-TW" altLang="en-US" sz="2800" dirty="0" smtClean="0">
                <a:solidFill>
                  <a:srgbClr val="FF0000"/>
                </a:solidFill>
                <a:latin typeface="標楷體" pitchFamily="65" charset="-120"/>
                <a:ea typeface="標楷體" pitchFamily="65" charset="-120"/>
              </a:rPr>
              <a:t>日</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星期日</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上午</a:t>
            </a:r>
            <a:r>
              <a:rPr lang="en-US" altLang="zh-TW" sz="2800" dirty="0">
                <a:solidFill>
                  <a:srgbClr val="FF0000"/>
                </a:solidFill>
                <a:latin typeface="標楷體" pitchFamily="65" charset="-120"/>
                <a:ea typeface="標楷體" pitchFamily="65" charset="-120"/>
              </a:rPr>
              <a:t>8</a:t>
            </a:r>
            <a:r>
              <a:rPr lang="zh-TW" altLang="en-US" sz="2800" dirty="0" smtClean="0">
                <a:solidFill>
                  <a:srgbClr val="FF0000"/>
                </a:solidFill>
                <a:latin typeface="標楷體" pitchFamily="65" charset="-120"/>
                <a:ea typeface="標楷體" pitchFamily="65" charset="-120"/>
              </a:rPr>
              <a:t>時</a:t>
            </a:r>
            <a:r>
              <a:rPr lang="en-US" altLang="zh-TW" sz="2800" dirty="0">
                <a:solidFill>
                  <a:srgbClr val="FF0000"/>
                </a:solidFill>
                <a:latin typeface="標楷體" pitchFamily="65" charset="-120"/>
                <a:ea typeface="標楷體" pitchFamily="65" charset="-120"/>
              </a:rPr>
              <a:t>5</a:t>
            </a:r>
            <a:r>
              <a:rPr lang="en-US" altLang="zh-TW" sz="2800" dirty="0" smtClean="0">
                <a:solidFill>
                  <a:srgbClr val="FF0000"/>
                </a:solidFill>
                <a:latin typeface="標楷體" pitchFamily="65" charset="-120"/>
                <a:ea typeface="標楷體" pitchFamily="65" charset="-120"/>
              </a:rPr>
              <a:t>0</a:t>
            </a:r>
            <a:r>
              <a:rPr lang="zh-TW" altLang="en-US" sz="2800" dirty="0" smtClean="0">
                <a:solidFill>
                  <a:srgbClr val="FF0000"/>
                </a:solidFill>
                <a:latin typeface="標楷體" pitchFamily="65" charset="-120"/>
                <a:ea typeface="標楷體" pitchFamily="65" charset="-120"/>
              </a:rPr>
              <a:t>分進場</a:t>
            </a:r>
            <a:r>
              <a:rPr lang="zh-TW" altLang="en-US" sz="2800" dirty="0" smtClean="0">
                <a:latin typeface="標楷體" pitchFamily="65" charset="-120"/>
                <a:ea typeface="標楷體" pitchFamily="65" charset="-120"/>
              </a:rPr>
              <a:t> </a:t>
            </a:r>
            <a:endParaRPr lang="en-US" altLang="zh-TW" sz="2800" dirty="0" smtClean="0">
              <a:latin typeface="標楷體" pitchFamily="65" charset="-120"/>
              <a:ea typeface="標楷體" pitchFamily="65" charset="-120"/>
            </a:endParaRPr>
          </a:p>
          <a:p>
            <a:pPr marL="812800" indent="-812800">
              <a:buFontTx/>
              <a:buNone/>
            </a:pPr>
            <a:r>
              <a:rPr lang="en-US" altLang="zh-TW" sz="2800" dirty="0" smtClean="0">
                <a:latin typeface="標楷體" pitchFamily="65" charset="-120"/>
                <a:ea typeface="標楷體" pitchFamily="65" charset="-120"/>
              </a:rPr>
              <a:t>  </a:t>
            </a:r>
            <a:endParaRPr lang="zh-TW" altLang="zh-TW" sz="2800" dirty="0" smtClean="0">
              <a:latin typeface="標楷體" pitchFamily="65" charset="-120"/>
              <a:ea typeface="標楷體" pitchFamily="65" charset="-120"/>
            </a:endParaRPr>
          </a:p>
          <a:p>
            <a:pPr marL="812800" indent="-812800">
              <a:lnSpc>
                <a:spcPct val="150000"/>
              </a:lnSpc>
              <a:buFontTx/>
              <a:buNone/>
            </a:pPr>
            <a:r>
              <a:rPr lang="en-US" altLang="zh-TW" sz="2800" b="1" dirty="0" smtClean="0">
                <a:solidFill>
                  <a:srgbClr val="000000"/>
                </a:solidFill>
                <a:latin typeface="標楷體" pitchFamily="65" charset="-120"/>
                <a:ea typeface="標楷體" pitchFamily="65" charset="-120"/>
              </a:rPr>
              <a:t>2.</a:t>
            </a:r>
            <a:r>
              <a:rPr lang="zh-TW" altLang="en-US" sz="2800" b="1" dirty="0" smtClean="0">
                <a:solidFill>
                  <a:srgbClr val="000000"/>
                </a:solidFill>
                <a:latin typeface="標楷體" pitchFamily="65" charset="-120"/>
                <a:ea typeface="標楷體" pitchFamily="65" charset="-120"/>
              </a:rPr>
              <a:t>地點：</a:t>
            </a: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a:ln>
                <a:noFill/>
              </a:ln>
              <a:solidFill>
                <a:schemeClr val="bg2">
                  <a:lumMod val="10000"/>
                </a:schemeClr>
              </a:solidFill>
              <a:effectLst/>
              <a:uLnTx/>
              <a:uFillTx/>
              <a:latin typeface="標楷體" pitchFamily="65" charset="-120"/>
              <a:ea typeface="標楷體"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883367874"/>
              </p:ext>
            </p:extLst>
          </p:nvPr>
        </p:nvGraphicFramePr>
        <p:xfrm>
          <a:off x="2051720" y="3717032"/>
          <a:ext cx="5472608" cy="1529519"/>
        </p:xfrm>
        <a:graphic>
          <a:graphicData uri="http://schemas.openxmlformats.org/drawingml/2006/table">
            <a:tbl>
              <a:tblPr firstRow="1" firstCol="1" lastRow="1" bandRow="1">
                <a:tableStyleId>{5C22544A-7EE6-4342-B048-85BDC9FD1C3A}</a:tableStyleId>
              </a:tblPr>
              <a:tblGrid>
                <a:gridCol w="1512167">
                  <a:extLst>
                    <a:ext uri="{9D8B030D-6E8A-4147-A177-3AD203B41FA5}">
                      <a16:colId xmlns:a16="http://schemas.microsoft.com/office/drawing/2014/main" val="961059666"/>
                    </a:ext>
                  </a:extLst>
                </a:gridCol>
                <a:gridCol w="3960441">
                  <a:extLst>
                    <a:ext uri="{9D8B030D-6E8A-4147-A177-3AD203B41FA5}">
                      <a16:colId xmlns:a16="http://schemas.microsoft.com/office/drawing/2014/main" val="1113810376"/>
                    </a:ext>
                  </a:extLst>
                </a:gridCol>
              </a:tblGrid>
              <a:tr h="763844">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項目</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altLang="en-US" sz="2400" kern="100" dirty="0" smtClean="0">
                          <a:effectLst/>
                          <a:latin typeface="標楷體" panose="03000509000000000000" pitchFamily="65" charset="-120"/>
                          <a:ea typeface="標楷體" panose="03000509000000000000" pitchFamily="65" charset="-120"/>
                        </a:rPr>
                        <a:t>全</a:t>
                      </a:r>
                      <a:r>
                        <a:rPr lang="zh-TW" sz="2400" kern="100" dirty="0" smtClean="0">
                          <a:effectLst/>
                          <a:latin typeface="標楷體" panose="03000509000000000000" pitchFamily="65" charset="-120"/>
                          <a:ea typeface="標楷體" panose="03000509000000000000" pitchFamily="65" charset="-120"/>
                        </a:rPr>
                        <a:t>區</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167312247"/>
                  </a:ext>
                </a:extLst>
              </a:tr>
              <a:tr h="765675">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測驗地點</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altLang="en-US" sz="2400" kern="100" dirty="0" smtClean="0">
                          <a:effectLst/>
                          <a:latin typeface="標楷體" panose="03000509000000000000" pitchFamily="65" charset="-120"/>
                          <a:ea typeface="標楷體" panose="03000509000000000000" pitchFamily="65" charset="-120"/>
                        </a:rPr>
                        <a:t>會稽</a:t>
                      </a:r>
                      <a:r>
                        <a:rPr lang="zh-TW" sz="2400" kern="100" dirty="0" smtClean="0">
                          <a:effectLst/>
                          <a:latin typeface="標楷體" panose="03000509000000000000" pitchFamily="65" charset="-120"/>
                          <a:ea typeface="標楷體" panose="03000509000000000000" pitchFamily="65" charset="-120"/>
                        </a:rPr>
                        <a:t>國中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415634293"/>
                  </a:ext>
                </a:extLst>
              </a:tr>
            </a:tbl>
          </a:graphicData>
        </a:graphic>
      </p:graphicFrame>
      <p:sp>
        <p:nvSpPr>
          <p:cNvPr id="4" name="文字方塊 3"/>
          <p:cNvSpPr txBox="1"/>
          <p:nvPr/>
        </p:nvSpPr>
        <p:spPr>
          <a:xfrm>
            <a:off x="1043608" y="1412776"/>
            <a:ext cx="5688632" cy="584775"/>
          </a:xfrm>
          <a:prstGeom prst="rect">
            <a:avLst/>
          </a:prstGeom>
          <a:noFill/>
        </p:spPr>
        <p:txBody>
          <a:bodyPr wrap="square" rtlCol="0">
            <a:spAutoFit/>
          </a:bodyPr>
          <a:lstStyle/>
          <a:p>
            <a:r>
              <a:rPr lang="zh-TW" altLang="en-US" sz="3200" dirty="0" smtClean="0">
                <a:latin typeface="標楷體" panose="03000509000000000000" pitchFamily="65" charset="-120"/>
                <a:ea typeface="標楷體" panose="03000509000000000000" pitchFamily="65" charset="-120"/>
              </a:rPr>
              <a:t>三、自然科性向及成就測驗</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98391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403648" y="620688"/>
            <a:ext cx="3528392" cy="792088"/>
          </a:xfrm>
        </p:spPr>
        <p:txBody>
          <a:bodyPr>
            <a:noAutofit/>
          </a:bodyPr>
          <a:lstStyle/>
          <a:p>
            <a:r>
              <a:rPr lang="zh-TW" altLang="en-US" sz="4200" dirty="0" smtClean="0">
                <a:latin typeface="標楷體" panose="03000509000000000000" pitchFamily="65" charset="-120"/>
                <a:ea typeface="標楷體" panose="03000509000000000000" pitchFamily="65" charset="-120"/>
              </a:rPr>
              <a:t>通過標準</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79512" y="764704"/>
            <a:ext cx="8157592" cy="5832648"/>
          </a:xfrm>
        </p:spPr>
        <p:txBody>
          <a:bodyPr>
            <a:noAutofit/>
          </a:bodyPr>
          <a:lstStyle/>
          <a:p>
            <a:pPr>
              <a:buNone/>
            </a:pPr>
            <a:endParaRPr lang="zh-TW" altLang="en-US" sz="2400" dirty="0" smtClean="0">
              <a:latin typeface="微軟正黑體" pitchFamily="34" charset="-120"/>
              <a:ea typeface="微軟正黑體" pitchFamily="34" charset="-120"/>
            </a:endParaRPr>
          </a:p>
          <a:p>
            <a:endParaRPr lang="zh-TW" altLang="en-US" sz="2400" dirty="0" smtClean="0">
              <a:latin typeface="微軟正黑體" pitchFamily="34" charset="-120"/>
              <a:ea typeface="微軟正黑體" pitchFamily="34" charset="-120"/>
            </a:endParaRPr>
          </a:p>
          <a:p>
            <a:endParaRPr lang="zh-TW" altLang="en-US" sz="2400" dirty="0">
              <a:latin typeface="微軟正黑體" pitchFamily="34" charset="-120"/>
              <a:ea typeface="微軟正黑體" pitchFamily="34" charset="-120"/>
            </a:endParaRPr>
          </a:p>
        </p:txBody>
      </p:sp>
      <p:sp>
        <p:nvSpPr>
          <p:cNvPr id="10" name="內容版面配置區 2"/>
          <p:cNvSpPr txBox="1">
            <a:spLocks/>
          </p:cNvSpPr>
          <p:nvPr/>
        </p:nvSpPr>
        <p:spPr>
          <a:xfrm>
            <a:off x="899592" y="1916832"/>
            <a:ext cx="7725544" cy="2520280"/>
          </a:xfrm>
          <a:prstGeom prst="rect">
            <a:avLst/>
          </a:prstGeom>
        </p:spPr>
        <p:txBody>
          <a:bodyPr vert="horz" lIns="91440" tIns="45720" rIns="91440" bIns="45720" rtlCol="0">
            <a:noAutofit/>
          </a:bodyPr>
          <a:lstStyle/>
          <a:p>
            <a:pPr marL="358775" indent="-358775">
              <a:lnSpc>
                <a:spcPts val="3600"/>
              </a:lnSpc>
              <a:buFontTx/>
              <a:buNone/>
            </a:pPr>
            <a:r>
              <a:rPr lang="zh-TW" altLang="en-US" sz="2800" dirty="0" smtClean="0">
                <a:latin typeface="標楷體" panose="03000509000000000000" pitchFamily="65" charset="-120"/>
                <a:ea typeface="標楷體" panose="03000509000000000000" pitchFamily="65" charset="-120"/>
              </a:rPr>
              <a:t>  </a:t>
            </a:r>
            <a:r>
              <a:rPr lang="zh-TW" altLang="zh-TW" sz="2800" dirty="0" smtClean="0">
                <a:latin typeface="標楷體" panose="03000509000000000000" pitchFamily="65" charset="-120"/>
                <a:ea typeface="標楷體" panose="03000509000000000000" pitchFamily="65" charset="-120"/>
              </a:rPr>
              <a:t>由鑑定委員會參酌</a:t>
            </a:r>
            <a:r>
              <a:rPr lang="zh-TW" altLang="zh-TW" sz="2800" dirty="0">
                <a:latin typeface="標楷體" panose="03000509000000000000" pitchFamily="65" charset="-120"/>
                <a:ea typeface="標楷體" panose="03000509000000000000" pitchFamily="65" charset="-120"/>
              </a:rPr>
              <a:t>學術性向測驗成績、成就測驗成績及特殊學生需求特質檢核表等相關申請資格資料，依據「身心障礙及資賦優異學生鑑定辦法」，進行綜合研判。</a:t>
            </a:r>
            <a:endParaRPr lang="en-US" altLang="zh-TW" sz="2800" dirty="0" smtClean="0">
              <a:latin typeface="標楷體" pitchFamily="65" charset="-120"/>
              <a:ea typeface="標楷體" pitchFamily="65" charset="-120"/>
            </a:endParaRPr>
          </a:p>
          <a:p>
            <a:pPr marL="812800" indent="-812800">
              <a:lnSpc>
                <a:spcPct val="150000"/>
              </a:lnSpc>
              <a:buFontTx/>
              <a:buNone/>
            </a:pP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a:ln>
                <a:noFill/>
              </a:ln>
              <a:solidFill>
                <a:schemeClr val="bg2">
                  <a:lumMod val="10000"/>
                </a:schemeClr>
              </a:solidFill>
              <a:effectLst/>
              <a:uLnTx/>
              <a:uFillTx/>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475656" y="548680"/>
            <a:ext cx="1512168" cy="792088"/>
          </a:xfrm>
        </p:spPr>
        <p:txBody>
          <a:bodyPr>
            <a:noAutofit/>
          </a:bodyPr>
          <a:lstStyle/>
          <a:p>
            <a:r>
              <a:rPr lang="zh-TW" altLang="en-US" sz="4200" dirty="0" smtClean="0">
                <a:latin typeface="標楷體" panose="03000509000000000000" pitchFamily="65" charset="-120"/>
                <a:ea typeface="標楷體" panose="03000509000000000000" pitchFamily="65" charset="-120"/>
              </a:rPr>
              <a:t>公告</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99592" y="1556792"/>
            <a:ext cx="8064896" cy="4104456"/>
          </a:xfrm>
        </p:spPr>
        <p:txBody>
          <a:bodyPr>
            <a:noAutofit/>
          </a:bodyPr>
          <a:lstStyle/>
          <a:p>
            <a:pPr lvl="0"/>
            <a:r>
              <a:rPr lang="zh-TW" altLang="zh-TW" sz="2800" dirty="0" smtClean="0">
                <a:latin typeface="標楷體" panose="03000509000000000000" pitchFamily="65" charset="-120"/>
                <a:ea typeface="標楷體" panose="03000509000000000000" pitchFamily="65" charset="-120"/>
              </a:rPr>
              <a:t>管道</a:t>
            </a:r>
            <a:r>
              <a:rPr lang="zh-TW" altLang="zh-TW" sz="2800" dirty="0">
                <a:latin typeface="標楷體" panose="03000509000000000000" pitchFamily="65" charset="-120"/>
                <a:ea typeface="標楷體" panose="03000509000000000000" pitchFamily="65" charset="-120"/>
              </a:rPr>
              <a:t>一</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書面審查</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通過名單公告：</a:t>
            </a:r>
            <a:r>
              <a:rPr lang="en-US" altLang="zh-TW" sz="2800" dirty="0">
                <a:latin typeface="標楷體" panose="03000509000000000000" pitchFamily="65" charset="-120"/>
                <a:ea typeface="標楷體" panose="03000509000000000000" pitchFamily="65" charset="-120"/>
              </a:rPr>
              <a:t>108</a:t>
            </a:r>
            <a:r>
              <a:rPr lang="zh-TW" altLang="zh-TW"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3</a:t>
            </a:r>
            <a:r>
              <a:rPr lang="zh-TW" altLang="zh-TW"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15</a:t>
            </a:r>
            <a:r>
              <a:rPr lang="zh-TW" altLang="zh-TW" sz="2800" dirty="0">
                <a:latin typeface="標楷體" panose="03000509000000000000" pitchFamily="65" charset="-120"/>
                <a:ea typeface="標楷體" panose="03000509000000000000" pitchFamily="65" charset="-120"/>
              </a:rPr>
              <a:t>日</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星期五</a:t>
            </a:r>
            <a:r>
              <a:rPr lang="en-US" altLang="zh-TW" sz="2800" dirty="0">
                <a:latin typeface="標楷體" panose="03000509000000000000" pitchFamily="65" charset="-120"/>
                <a:ea typeface="標楷體" panose="03000509000000000000" pitchFamily="65" charset="-120"/>
              </a:rPr>
              <a:t>)17</a:t>
            </a:r>
            <a:r>
              <a:rPr lang="zh-TW" altLang="zh-TW"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00</a:t>
            </a:r>
            <a:r>
              <a:rPr lang="zh-TW" altLang="zh-TW" sz="2800" dirty="0">
                <a:latin typeface="標楷體" panose="03000509000000000000" pitchFamily="65" charset="-120"/>
                <a:ea typeface="標楷體" panose="03000509000000000000" pitchFamily="65" charset="-120"/>
              </a:rPr>
              <a:t>，於桃園市政府教育局及各承辦學校【英語</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慈文國中】、【數理</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中興國中】、【自然科學</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會稽國中】網站公告，考生之書面審查結果通知單由原就讀國小轉發。</a:t>
            </a:r>
          </a:p>
          <a:p>
            <a:r>
              <a:rPr lang="zh-TW" altLang="zh-TW" sz="2800" dirty="0">
                <a:latin typeface="標楷體" panose="03000509000000000000" pitchFamily="65" charset="-120"/>
                <a:ea typeface="標楷體" panose="03000509000000000000" pitchFamily="65" charset="-120"/>
              </a:rPr>
              <a:t>管道二</a:t>
            </a:r>
            <a:r>
              <a:rPr lang="en-US" altLang="zh-TW" sz="2800" dirty="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測驗</a:t>
            </a:r>
            <a:r>
              <a:rPr lang="zh-TW" altLang="en-US" sz="2800" dirty="0" smtClean="0">
                <a:latin typeface="標楷體" panose="03000509000000000000" pitchFamily="65" charset="-120"/>
                <a:ea typeface="標楷體" panose="03000509000000000000" pitchFamily="65" charset="-120"/>
              </a:rPr>
              <a:t>方式</a:t>
            </a:r>
            <a:r>
              <a:rPr lang="en-US" altLang="zh-TW" sz="2800" dirty="0" smtClean="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通過名單公告：</a:t>
            </a:r>
            <a:r>
              <a:rPr lang="en-US" altLang="zh-TW" sz="2800" dirty="0">
                <a:latin typeface="標楷體" panose="03000509000000000000" pitchFamily="65" charset="-120"/>
                <a:ea typeface="標楷體" panose="03000509000000000000" pitchFamily="65" charset="-120"/>
              </a:rPr>
              <a:t>108</a:t>
            </a:r>
            <a:r>
              <a:rPr lang="zh-TW" altLang="zh-TW"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4</a:t>
            </a:r>
            <a:r>
              <a:rPr lang="zh-TW" altLang="zh-TW"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12</a:t>
            </a:r>
            <a:r>
              <a:rPr lang="zh-TW" altLang="zh-TW" sz="2800" dirty="0" smtClean="0">
                <a:latin typeface="標楷體" panose="03000509000000000000" pitchFamily="65" charset="-120"/>
                <a:ea typeface="標楷體" panose="03000509000000000000" pitchFamily="65" charset="-120"/>
              </a:rPr>
              <a:t>日</a:t>
            </a:r>
            <a:r>
              <a:rPr lang="en-US" altLang="zh-TW" sz="2800" dirty="0" smtClean="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星期五</a:t>
            </a:r>
            <a:r>
              <a:rPr lang="en-US" altLang="zh-TW" sz="2800" dirty="0">
                <a:latin typeface="標楷體" panose="03000509000000000000" pitchFamily="65" charset="-120"/>
                <a:ea typeface="標楷體" panose="03000509000000000000" pitchFamily="65" charset="-120"/>
              </a:rPr>
              <a:t>)17</a:t>
            </a:r>
            <a:r>
              <a:rPr lang="zh-TW" altLang="zh-TW"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00</a:t>
            </a:r>
            <a:r>
              <a:rPr lang="zh-TW" altLang="zh-TW" sz="2800" dirty="0">
                <a:latin typeface="標楷體" panose="03000509000000000000" pitchFamily="65" charset="-120"/>
                <a:ea typeface="標楷體" panose="03000509000000000000" pitchFamily="65" charset="-120"/>
              </a:rPr>
              <a:t>，於桃園市政府教育局及各承辦學校網站公告，考生之鑑定結果通知單由原就讀國小轉發。</a:t>
            </a:r>
            <a:endParaRPr lang="zh-TW" altLang="en-US" sz="2800" b="0" dirty="0" smtClean="0">
              <a:latin typeface="標楷體" pitchFamily="65" charset="-120"/>
              <a:ea typeface="標楷體" pitchFamily="65" charset="-120"/>
            </a:endParaRPr>
          </a:p>
          <a:p>
            <a:pPr>
              <a:lnSpc>
                <a:spcPct val="150000"/>
              </a:lnSpc>
            </a:pPr>
            <a:endParaRPr lang="zh-TW" altLang="en-US" sz="2200" b="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475656" y="476920"/>
            <a:ext cx="4176464" cy="719832"/>
          </a:xfrm>
        </p:spPr>
        <p:txBody>
          <a:bodyPr>
            <a:noAutofit/>
          </a:bodyPr>
          <a:lstStyle/>
          <a:p>
            <a:r>
              <a:rPr lang="zh-TW" altLang="en-US" sz="4200" dirty="0" smtClean="0">
                <a:latin typeface="標楷體" panose="03000509000000000000" pitchFamily="65" charset="-120"/>
                <a:ea typeface="標楷體" panose="03000509000000000000" pitchFamily="65" charset="-120"/>
              </a:rPr>
              <a:t>測驗結果複查</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99592" y="1268760"/>
            <a:ext cx="7848872" cy="4536504"/>
          </a:xfrm>
        </p:spPr>
        <p:txBody>
          <a:bodyPr>
            <a:noAutofit/>
          </a:bodyPr>
          <a:lstStyle/>
          <a:p>
            <a:pPr lvl="0"/>
            <a:r>
              <a:rPr lang="en-US" altLang="zh-TW" sz="2800" dirty="0" smtClean="0">
                <a:latin typeface="標楷體" pitchFamily="65" charset="-120"/>
                <a:ea typeface="標楷體" pitchFamily="65" charset="-120"/>
              </a:rPr>
              <a:t>1.</a:t>
            </a:r>
            <a:r>
              <a:rPr lang="zh-TW" altLang="zh-TW" sz="2800" dirty="0" smtClean="0">
                <a:latin typeface="標楷體" panose="03000509000000000000" pitchFamily="65" charset="-120"/>
                <a:ea typeface="標楷體" panose="03000509000000000000" pitchFamily="65" charset="-120"/>
              </a:rPr>
              <a:t>考生</a:t>
            </a:r>
            <a:r>
              <a:rPr lang="zh-TW" altLang="zh-TW" sz="2800" dirty="0">
                <a:latin typeface="標楷體" panose="03000509000000000000" pitchFamily="65" charset="-120"/>
                <a:ea typeface="標楷體" panose="03000509000000000000" pitchFamily="65" charset="-120"/>
              </a:rPr>
              <a:t>對測驗結果若有疑問時，請於</a:t>
            </a:r>
            <a:r>
              <a:rPr lang="en-US" altLang="zh-TW" sz="2800" dirty="0">
                <a:latin typeface="標楷體" panose="03000509000000000000" pitchFamily="65" charset="-120"/>
                <a:ea typeface="標楷體" panose="03000509000000000000" pitchFamily="65" charset="-120"/>
              </a:rPr>
              <a:t>108</a:t>
            </a:r>
            <a:r>
              <a:rPr lang="zh-TW" altLang="zh-TW"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4</a:t>
            </a:r>
            <a:r>
              <a:rPr lang="zh-TW" altLang="zh-TW"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16</a:t>
            </a:r>
            <a:r>
              <a:rPr lang="zh-TW" altLang="zh-TW" sz="2800" dirty="0">
                <a:latin typeface="標楷體" panose="03000509000000000000" pitchFamily="65" charset="-120"/>
                <a:ea typeface="標楷體" panose="03000509000000000000" pitchFamily="65" charset="-120"/>
              </a:rPr>
              <a:t>日</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星期二</a:t>
            </a:r>
            <a:r>
              <a:rPr lang="en-US" altLang="zh-TW" sz="2800" dirty="0">
                <a:latin typeface="標楷體" panose="03000509000000000000" pitchFamily="65" charset="-120"/>
                <a:ea typeface="標楷體" panose="03000509000000000000" pitchFamily="65" charset="-120"/>
              </a:rPr>
              <a:t>) </a:t>
            </a:r>
            <a:r>
              <a:rPr lang="zh-TW" altLang="zh-TW" sz="2800" dirty="0">
                <a:latin typeface="標楷體" panose="03000509000000000000" pitchFamily="65" charset="-120"/>
                <a:ea typeface="標楷體" panose="03000509000000000000" pitchFamily="65" charset="-120"/>
              </a:rPr>
              <a:t>上午</a:t>
            </a:r>
            <a:r>
              <a:rPr lang="en-US" altLang="zh-TW" sz="2800" dirty="0">
                <a:latin typeface="標楷體" panose="03000509000000000000" pitchFamily="65" charset="-120"/>
                <a:ea typeface="標楷體" panose="03000509000000000000" pitchFamily="65" charset="-120"/>
              </a:rPr>
              <a:t>9</a:t>
            </a:r>
            <a:r>
              <a:rPr lang="zh-TW" altLang="zh-TW" sz="2800" dirty="0">
                <a:latin typeface="標楷體" panose="03000509000000000000" pitchFamily="65" charset="-120"/>
                <a:ea typeface="標楷體" panose="03000509000000000000" pitchFamily="65" charset="-120"/>
              </a:rPr>
              <a:t>時至</a:t>
            </a:r>
            <a:r>
              <a:rPr lang="en-US" altLang="zh-TW" sz="2800" dirty="0">
                <a:latin typeface="標楷體" panose="03000509000000000000" pitchFamily="65" charset="-120"/>
                <a:ea typeface="標楷體" panose="03000509000000000000" pitchFamily="65" charset="-120"/>
              </a:rPr>
              <a:t>12</a:t>
            </a:r>
            <a:r>
              <a:rPr lang="zh-TW" altLang="zh-TW" sz="2800" dirty="0">
                <a:latin typeface="標楷體" panose="03000509000000000000" pitchFamily="65" charset="-120"/>
                <a:ea typeface="標楷體" panose="03000509000000000000" pitchFamily="65" charset="-120"/>
              </a:rPr>
              <a:t>時，憑鑑定結果通知單，填妥成績</a:t>
            </a:r>
            <a:r>
              <a:rPr lang="zh-TW" altLang="zh-TW" sz="2800" dirty="0" smtClean="0">
                <a:latin typeface="標楷體" panose="03000509000000000000" pitchFamily="65" charset="-120"/>
                <a:ea typeface="標楷體" panose="03000509000000000000" pitchFamily="65" charset="-120"/>
              </a:rPr>
              <a:t>複查</a:t>
            </a:r>
            <a:r>
              <a:rPr lang="zh-TW" altLang="en-US" sz="2800" dirty="0" smtClean="0">
                <a:latin typeface="標楷體" panose="03000509000000000000" pitchFamily="65" charset="-120"/>
                <a:ea typeface="標楷體" panose="03000509000000000000" pitchFamily="65" charset="-120"/>
              </a:rPr>
              <a:t>申請</a:t>
            </a:r>
            <a:r>
              <a:rPr lang="zh-TW" altLang="zh-TW" sz="2800" dirty="0" smtClean="0">
                <a:latin typeface="標楷體" panose="03000509000000000000" pitchFamily="65" charset="-120"/>
                <a:ea typeface="標楷體" panose="03000509000000000000" pitchFamily="65" charset="-120"/>
              </a:rPr>
              <a:t>表</a:t>
            </a:r>
            <a:r>
              <a:rPr lang="en-US" altLang="zh-TW" sz="2800" dirty="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如</a:t>
            </a:r>
            <a:r>
              <a:rPr lang="zh-TW" altLang="en-US" sz="2800" dirty="0" smtClean="0">
                <a:latin typeface="標楷體" panose="03000509000000000000" pitchFamily="65" charset="-120"/>
                <a:ea typeface="標楷體" panose="03000509000000000000" pitchFamily="65" charset="-120"/>
              </a:rPr>
              <a:t>簡章</a:t>
            </a:r>
            <a:r>
              <a:rPr lang="zh-TW" altLang="zh-TW" sz="2800" dirty="0" smtClean="0">
                <a:latin typeface="標楷體" panose="03000509000000000000" pitchFamily="65" charset="-120"/>
                <a:ea typeface="標楷體" panose="03000509000000000000" pitchFamily="65" charset="-120"/>
              </a:rPr>
              <a:t>附件</a:t>
            </a:r>
            <a:r>
              <a:rPr lang="zh-TW" altLang="zh-TW" sz="2800" dirty="0">
                <a:latin typeface="標楷體" panose="03000509000000000000" pitchFamily="65" charset="-120"/>
                <a:ea typeface="標楷體" panose="03000509000000000000" pitchFamily="65" charset="-120"/>
              </a:rPr>
              <a:t>六</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，親自</a:t>
            </a:r>
            <a:r>
              <a:rPr lang="zh-TW" altLang="zh-TW" sz="2800" dirty="0" smtClean="0">
                <a:latin typeface="標楷體" panose="03000509000000000000" pitchFamily="65" charset="-120"/>
                <a:ea typeface="標楷體" panose="03000509000000000000" pitchFamily="65" charset="-120"/>
              </a:rPr>
              <a:t>至</a:t>
            </a:r>
            <a:r>
              <a:rPr lang="zh-TW" altLang="en-US" sz="2800" dirty="0" smtClean="0">
                <a:latin typeface="標楷體" panose="03000509000000000000" pitchFamily="65" charset="-120"/>
                <a:ea typeface="標楷體" panose="03000509000000000000" pitchFamily="65" charset="-120"/>
              </a:rPr>
              <a:t>各</a:t>
            </a:r>
            <a:r>
              <a:rPr lang="zh-TW" altLang="en-US" sz="2800" dirty="0">
                <a:latin typeface="標楷體" panose="03000509000000000000" pitchFamily="65" charset="-120"/>
                <a:ea typeface="標楷體" panose="03000509000000000000" pitchFamily="65" charset="-120"/>
              </a:rPr>
              <a:t>承辦</a:t>
            </a:r>
            <a:r>
              <a:rPr lang="zh-TW" altLang="zh-TW" sz="2800" dirty="0" smtClean="0">
                <a:latin typeface="標楷體" panose="03000509000000000000" pitchFamily="65" charset="-120"/>
                <a:ea typeface="標楷體" panose="03000509000000000000" pitchFamily="65" charset="-120"/>
              </a:rPr>
              <a:t>學校</a:t>
            </a:r>
            <a:r>
              <a:rPr lang="zh-TW" altLang="zh-TW" sz="2800" dirty="0">
                <a:latin typeface="標楷體" panose="03000509000000000000" pitchFamily="65" charset="-120"/>
                <a:ea typeface="標楷體" panose="03000509000000000000" pitchFamily="65" charset="-120"/>
              </a:rPr>
              <a:t>申請複查，並繳交複查費新臺幣</a:t>
            </a:r>
            <a:r>
              <a:rPr lang="en-US" altLang="zh-TW" sz="2800" dirty="0">
                <a:latin typeface="標楷體" panose="03000509000000000000" pitchFamily="65" charset="-120"/>
                <a:ea typeface="標楷體" panose="03000509000000000000" pitchFamily="65" charset="-120"/>
              </a:rPr>
              <a:t>100</a:t>
            </a:r>
            <a:r>
              <a:rPr lang="zh-TW" altLang="zh-TW" sz="2800" dirty="0">
                <a:latin typeface="標楷體" panose="03000509000000000000" pitchFamily="65" charset="-120"/>
                <a:ea typeface="標楷體" panose="03000509000000000000" pitchFamily="65" charset="-120"/>
              </a:rPr>
              <a:t>元、標準信封一個</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寫明收件學生姓名、地址及郵遞區號，免貼郵票</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，逾時不予受理。</a:t>
            </a:r>
          </a:p>
          <a:p>
            <a:r>
              <a:rPr lang="en-US" altLang="zh-TW" sz="2800" dirty="0" smtClean="0">
                <a:latin typeface="標楷體" panose="03000509000000000000" pitchFamily="65" charset="-120"/>
                <a:ea typeface="標楷體" panose="03000509000000000000" pitchFamily="65" charset="-120"/>
              </a:rPr>
              <a:t>2.</a:t>
            </a:r>
            <a:r>
              <a:rPr lang="zh-TW" altLang="zh-TW" sz="2800" dirty="0" smtClean="0">
                <a:latin typeface="標楷體" panose="03000509000000000000" pitchFamily="65" charset="-120"/>
                <a:ea typeface="標楷體" panose="03000509000000000000" pitchFamily="65" charset="-120"/>
              </a:rPr>
              <a:t>注意事項</a:t>
            </a:r>
            <a:r>
              <a:rPr lang="zh-TW" altLang="zh-TW" sz="2800" dirty="0">
                <a:latin typeface="標楷體" panose="03000509000000000000" pitchFamily="65" charset="-120"/>
                <a:ea typeface="標楷體" panose="03000509000000000000" pitchFamily="65" charset="-120"/>
              </a:rPr>
              <a:t>：測驗結果複查僅限對分數合計之複核，並以壹次為限，不得要求影印及重閱，家長於成績複查時不得要求告知閱卷委員姓名或其他有關資料。</a:t>
            </a:r>
            <a:endParaRPr lang="zh-TW" altLang="en-US" sz="2800" b="0" dirty="0" smtClean="0">
              <a:latin typeface="標楷體" pitchFamily="65" charset="-120"/>
              <a:ea typeface="標楷體" pitchFamily="65" charset="-120"/>
            </a:endParaRPr>
          </a:p>
          <a:p>
            <a:pPr>
              <a:lnSpc>
                <a:spcPct val="150000"/>
              </a:lnSpc>
            </a:pPr>
            <a:endParaRPr lang="zh-TW" altLang="en-US" sz="2200" b="0" dirty="0">
              <a:latin typeface="標楷體" pitchFamily="65" charset="-120"/>
              <a:ea typeface="標楷體" pitchFamily="65" charset="-120"/>
            </a:endParaRPr>
          </a:p>
        </p:txBody>
      </p:sp>
      <p:sp>
        <p:nvSpPr>
          <p:cNvPr id="10" name="內容版面配置區 2"/>
          <p:cNvSpPr txBox="1">
            <a:spLocks/>
          </p:cNvSpPr>
          <p:nvPr/>
        </p:nvSpPr>
        <p:spPr>
          <a:xfrm>
            <a:off x="323528" y="1124744"/>
            <a:ext cx="8488560" cy="4608512"/>
          </a:xfrm>
          <a:prstGeom prst="rect">
            <a:avLst/>
          </a:prstGeom>
        </p:spPr>
        <p:txBody>
          <a:bodyPr vert="horz" lIns="91440" tIns="45720" rIns="91440" bIns="45720" rtlCol="0">
            <a:noAutofit/>
          </a:bodyPr>
          <a:lstStyle/>
          <a:p>
            <a:pPr marL="812800" indent="-812800">
              <a:lnSpc>
                <a:spcPct val="150000"/>
              </a:lnSpc>
              <a:buFontTx/>
              <a:buNone/>
            </a:pPr>
            <a:endParaRPr lang="en-US" altLang="zh-TW" sz="2800" dirty="0" smtClean="0">
              <a:latin typeface="標楷體" pitchFamily="65" charset="-120"/>
              <a:ea typeface="標楷體" pitchFamily="65" charset="-120"/>
            </a:endParaRPr>
          </a:p>
          <a:p>
            <a:pPr marL="812800" indent="-812800">
              <a:lnSpc>
                <a:spcPct val="150000"/>
              </a:lnSpc>
              <a:buFontTx/>
              <a:buNone/>
            </a:pP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a:ln>
                <a:noFill/>
              </a:ln>
              <a:solidFill>
                <a:schemeClr val="bg2">
                  <a:lumMod val="10000"/>
                </a:schemeClr>
              </a:solidFill>
              <a:effectLst/>
              <a:uLnTx/>
              <a:uFillTx/>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475656" y="690294"/>
            <a:ext cx="3528392" cy="650473"/>
          </a:xfrm>
        </p:spPr>
        <p:txBody>
          <a:bodyPr>
            <a:noAutofit/>
          </a:bodyPr>
          <a:lstStyle/>
          <a:p>
            <a:r>
              <a:rPr lang="zh-TW" altLang="en-US" sz="4200" dirty="0" smtClean="0">
                <a:latin typeface="標楷體" panose="03000509000000000000" pitchFamily="65" charset="-120"/>
                <a:ea typeface="標楷體" panose="03000509000000000000" pitchFamily="65" charset="-120"/>
              </a:rPr>
              <a:t>安置與輔導</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1484784"/>
            <a:ext cx="8157592" cy="1224136"/>
          </a:xfrm>
        </p:spPr>
        <p:txBody>
          <a:bodyPr>
            <a:noAutofit/>
          </a:bodyPr>
          <a:lstStyle/>
          <a:p>
            <a:pPr>
              <a:lnSpc>
                <a:spcPct val="150000"/>
              </a:lnSpc>
              <a:buNone/>
            </a:pPr>
            <a:r>
              <a:rPr lang="zh-TW" altLang="en-US" sz="2200" b="0" dirty="0" smtClean="0">
                <a:latin typeface="標楷體" pitchFamily="65" charset="-120"/>
                <a:ea typeface="標楷體" pitchFamily="65" charset="-120"/>
              </a:rPr>
              <a:t>  </a:t>
            </a:r>
            <a:endParaRPr lang="zh-TW" altLang="zh-TW" sz="2400" dirty="0" smtClean="0"/>
          </a:p>
          <a:p>
            <a:pPr>
              <a:lnSpc>
                <a:spcPct val="150000"/>
              </a:lnSpc>
              <a:buNone/>
            </a:pPr>
            <a:endParaRPr lang="zh-TW" altLang="en-US" sz="2200" b="0" dirty="0" smtClean="0">
              <a:latin typeface="標楷體" pitchFamily="65" charset="-120"/>
              <a:ea typeface="標楷體" pitchFamily="65" charset="-120"/>
            </a:endParaRPr>
          </a:p>
          <a:p>
            <a:pPr>
              <a:lnSpc>
                <a:spcPct val="150000"/>
              </a:lnSpc>
            </a:pPr>
            <a:endParaRPr lang="zh-TW" altLang="en-US" sz="2200" b="0" dirty="0">
              <a:latin typeface="標楷體" pitchFamily="65" charset="-120"/>
              <a:ea typeface="標楷體" pitchFamily="65" charset="-120"/>
            </a:endParaRPr>
          </a:p>
        </p:txBody>
      </p:sp>
      <p:sp>
        <p:nvSpPr>
          <p:cNvPr id="10" name="內容版面配置區 2"/>
          <p:cNvSpPr txBox="1">
            <a:spLocks/>
          </p:cNvSpPr>
          <p:nvPr/>
        </p:nvSpPr>
        <p:spPr>
          <a:xfrm>
            <a:off x="655440" y="1296072"/>
            <a:ext cx="8488560" cy="4608512"/>
          </a:xfrm>
          <a:prstGeom prst="rect">
            <a:avLst/>
          </a:prstGeom>
        </p:spPr>
        <p:txBody>
          <a:bodyPr vert="horz" lIns="91440" tIns="45720" rIns="91440" bIns="45720" rtlCol="0">
            <a:noAutofit/>
          </a:bodyPr>
          <a:lstStyle/>
          <a:p>
            <a:pPr marL="812800" indent="-812800">
              <a:lnSpc>
                <a:spcPct val="150000"/>
              </a:lnSpc>
              <a:buFontTx/>
              <a:buNone/>
            </a:pPr>
            <a:endParaRPr lang="en-US" altLang="zh-TW" sz="2800" dirty="0" smtClean="0">
              <a:latin typeface="標楷體" pitchFamily="65" charset="-120"/>
              <a:ea typeface="標楷體" pitchFamily="65" charset="-120"/>
            </a:endParaRPr>
          </a:p>
          <a:p>
            <a:pPr marL="812800" indent="-812800">
              <a:lnSpc>
                <a:spcPct val="150000"/>
              </a:lnSpc>
              <a:buFontTx/>
              <a:buNone/>
            </a:pP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a:ln>
                <a:noFill/>
              </a:ln>
              <a:solidFill>
                <a:schemeClr val="bg2">
                  <a:lumMod val="10000"/>
                </a:schemeClr>
              </a:solidFill>
              <a:effectLst/>
              <a:uLnTx/>
              <a:uFillTx/>
              <a:latin typeface="標楷體" pitchFamily="65" charset="-120"/>
              <a:ea typeface="標楷體" pitchFamily="65" charset="-120"/>
            </a:endParaRPr>
          </a:p>
        </p:txBody>
      </p:sp>
      <p:sp>
        <p:nvSpPr>
          <p:cNvPr id="11" name="內容版面配置區 2"/>
          <p:cNvSpPr txBox="1">
            <a:spLocks/>
          </p:cNvSpPr>
          <p:nvPr/>
        </p:nvSpPr>
        <p:spPr>
          <a:xfrm>
            <a:off x="784920" y="1946546"/>
            <a:ext cx="8229600" cy="4002734"/>
          </a:xfrm>
          <a:prstGeom prst="rect">
            <a:avLst/>
          </a:prstGeom>
        </p:spPr>
        <p:txBody>
          <a:bodyPr vert="horz" lIns="91440" tIns="45720" rIns="91440" bIns="45720" rtlCol="0">
            <a:normAutofit/>
          </a:bodyPr>
          <a:lstStyle/>
          <a:p>
            <a:r>
              <a:rPr lang="zh-TW" altLang="en-US" sz="3200" dirty="0" smtClean="0">
                <a:latin typeface="標楷體" panose="03000509000000000000" pitchFamily="65" charset="-120"/>
                <a:ea typeface="標楷體" panose="03000509000000000000" pitchFamily="65" charset="-120"/>
              </a:rPr>
              <a:t>    </a:t>
            </a:r>
            <a:r>
              <a:rPr lang="zh-TW" altLang="zh-TW" sz="3200" dirty="0" smtClean="0">
                <a:latin typeface="標楷體" panose="03000509000000000000" pitchFamily="65" charset="-120"/>
                <a:ea typeface="標楷體" panose="03000509000000000000" pitchFamily="65" charset="-120"/>
              </a:rPr>
              <a:t>通過</a:t>
            </a:r>
            <a:r>
              <a:rPr lang="zh-TW" altLang="zh-TW" sz="3200" dirty="0">
                <a:latin typeface="標楷體" panose="03000509000000000000" pitchFamily="65" charset="-120"/>
                <a:ea typeface="標楷體" panose="03000509000000000000" pitchFamily="65" charset="-120"/>
              </a:rPr>
              <a:t>鑑定之學生於本市公立國民中學普通班就讀者，於</a:t>
            </a:r>
            <a:r>
              <a:rPr lang="zh-TW" altLang="zh-TW" sz="3200" dirty="0">
                <a:solidFill>
                  <a:srgbClr val="FF0000"/>
                </a:solidFill>
                <a:latin typeface="標楷體" panose="03000509000000000000" pitchFamily="65" charset="-120"/>
                <a:ea typeface="標楷體" panose="03000509000000000000" pitchFamily="65" charset="-120"/>
              </a:rPr>
              <a:t>新生報到時間</a:t>
            </a:r>
            <a:r>
              <a:rPr lang="zh-TW" altLang="zh-TW" sz="3200" dirty="0">
                <a:latin typeface="標楷體" panose="03000509000000000000" pitchFamily="65" charset="-120"/>
                <a:ea typeface="標楷體" panose="03000509000000000000" pitchFamily="65" charset="-120"/>
              </a:rPr>
              <a:t>繳驗鑑定結果通知單，由學校依既有之資源給予該資賦優異類別</a:t>
            </a:r>
            <a:r>
              <a:rPr lang="en-US" altLang="zh-TW" sz="3200" dirty="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英語、數理或自然科學</a:t>
            </a:r>
            <a:r>
              <a:rPr lang="en-US" altLang="zh-TW" sz="3200" dirty="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資優資源班或資優方案之特殊教育服務。</a:t>
            </a:r>
            <a:r>
              <a:rPr lang="zh-TW" altLang="zh-TW" sz="3200" dirty="0">
                <a:solidFill>
                  <a:srgbClr val="FF0000"/>
                </a:solidFill>
                <a:latin typeface="標楷體" panose="03000509000000000000" pitchFamily="65" charset="-120"/>
                <a:ea typeface="標楷體" panose="03000509000000000000" pitchFamily="65" charset="-120"/>
              </a:rPr>
              <a:t>倘就讀本市私立國民中學資賦優異學生，本府僅核發鑑定結果通知單。</a:t>
            </a:r>
            <a:endParaRPr kumimoji="0" lang="en-US" altLang="zh-TW" sz="3200" b="1" i="0" u="none" strike="noStrike" kern="1200" cap="none" spc="0" normalizeH="0" baseline="0" noProof="0" dirty="0" smtClean="0">
              <a:ln>
                <a:noFill/>
              </a:ln>
              <a:solidFill>
                <a:srgbClr val="FF0000"/>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36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3200" b="1" i="0" u="none" strike="noStrike" kern="1200" cap="none" spc="0" normalizeH="0" baseline="0" noProof="0" dirty="0">
              <a:ln>
                <a:noFill/>
              </a:ln>
              <a:solidFill>
                <a:schemeClr val="bg2">
                  <a:lumMod val="10000"/>
                </a:schemeClr>
              </a:solidFill>
              <a:effectLst/>
              <a:uLnTx/>
              <a:uFillTx/>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428256" y="549052"/>
            <a:ext cx="3096344" cy="611696"/>
          </a:xfrm>
        </p:spPr>
        <p:txBody>
          <a:bodyPr>
            <a:noAutofit/>
          </a:bodyPr>
          <a:lstStyle/>
          <a:p>
            <a:r>
              <a:rPr lang="zh-TW" altLang="en-US" sz="4200" dirty="0" smtClean="0">
                <a:latin typeface="標楷體" panose="03000509000000000000" pitchFamily="65" charset="-120"/>
                <a:ea typeface="標楷體" panose="03000509000000000000" pitchFamily="65" charset="-120"/>
              </a:rPr>
              <a:t>附則</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1484784"/>
            <a:ext cx="8157592" cy="1224136"/>
          </a:xfrm>
        </p:spPr>
        <p:txBody>
          <a:bodyPr>
            <a:noAutofit/>
          </a:bodyPr>
          <a:lstStyle/>
          <a:p>
            <a:pPr>
              <a:lnSpc>
                <a:spcPct val="150000"/>
              </a:lnSpc>
              <a:buNone/>
            </a:pPr>
            <a:r>
              <a:rPr lang="zh-TW" altLang="en-US" sz="2200" b="0" dirty="0" smtClean="0">
                <a:latin typeface="標楷體" pitchFamily="65" charset="-120"/>
                <a:ea typeface="標楷體" pitchFamily="65" charset="-120"/>
              </a:rPr>
              <a:t>  </a:t>
            </a:r>
            <a:endParaRPr lang="zh-TW" altLang="zh-TW" sz="2400" dirty="0" smtClean="0"/>
          </a:p>
          <a:p>
            <a:pPr>
              <a:lnSpc>
                <a:spcPct val="150000"/>
              </a:lnSpc>
              <a:buNone/>
            </a:pPr>
            <a:endParaRPr lang="zh-TW" altLang="en-US" sz="2200" b="0" dirty="0" smtClean="0">
              <a:latin typeface="標楷體" pitchFamily="65" charset="-120"/>
              <a:ea typeface="標楷體" pitchFamily="65" charset="-120"/>
            </a:endParaRPr>
          </a:p>
          <a:p>
            <a:pPr>
              <a:lnSpc>
                <a:spcPct val="150000"/>
              </a:lnSpc>
            </a:pPr>
            <a:endParaRPr lang="zh-TW" altLang="en-US" sz="2200" b="0" dirty="0">
              <a:latin typeface="標楷體" pitchFamily="65" charset="-120"/>
              <a:ea typeface="標楷體" pitchFamily="65" charset="-120"/>
            </a:endParaRPr>
          </a:p>
        </p:txBody>
      </p:sp>
      <p:sp>
        <p:nvSpPr>
          <p:cNvPr id="11" name="內容版面配置區 2"/>
          <p:cNvSpPr txBox="1">
            <a:spLocks/>
          </p:cNvSpPr>
          <p:nvPr/>
        </p:nvSpPr>
        <p:spPr>
          <a:xfrm>
            <a:off x="755576" y="1268760"/>
            <a:ext cx="8229600" cy="5589240"/>
          </a:xfrm>
          <a:prstGeom prst="rect">
            <a:avLst/>
          </a:prstGeom>
        </p:spPr>
        <p:txBody>
          <a:bodyPr vert="horz" lIns="91440" tIns="45720" rIns="91440" bIns="45720" rtlCol="0">
            <a:noAutofit/>
          </a:bodyPr>
          <a:lstStyle/>
          <a:p>
            <a:pPr>
              <a:lnSpc>
                <a:spcPct val="150000"/>
              </a:lnSpc>
            </a:pPr>
            <a:r>
              <a:rPr kumimoji="0" lang="en-US" altLang="zh-TW" sz="26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rPr>
              <a:t>1.</a:t>
            </a:r>
            <a:r>
              <a:rPr lang="zh-TW" altLang="zh-TW" sz="2600" dirty="0" smtClean="0">
                <a:latin typeface="標楷體" pitchFamily="65" charset="-120"/>
                <a:ea typeface="標楷體" pitchFamily="65" charset="-120"/>
              </a:rPr>
              <a:t>依測驗倫理規範，家長或學生不得要求公布測驗工具、答案、施測人員資料，以確保測驗工具</a:t>
            </a:r>
            <a:r>
              <a:rPr lang="zh-TW" altLang="en-US" sz="2600" dirty="0" smtClean="0">
                <a:latin typeface="標楷體" pitchFamily="65" charset="-120"/>
                <a:ea typeface="標楷體" pitchFamily="65" charset="-120"/>
              </a:rPr>
              <a:t>與鑑定過程</a:t>
            </a:r>
            <a:r>
              <a:rPr lang="zh-TW" altLang="zh-TW" sz="2600" dirty="0" smtClean="0">
                <a:latin typeface="標楷體" pitchFamily="65" charset="-120"/>
                <a:ea typeface="標楷體" pitchFamily="65" charset="-120"/>
              </a:rPr>
              <a:t>之客觀性及保密原則。</a:t>
            </a:r>
          </a:p>
          <a:p>
            <a:pPr>
              <a:lnSpc>
                <a:spcPct val="150000"/>
              </a:lnSpc>
            </a:pPr>
            <a:r>
              <a:rPr lang="en-US" altLang="zh-TW" sz="2600" dirty="0" smtClean="0">
                <a:latin typeface="標楷體" pitchFamily="65" charset="-120"/>
                <a:ea typeface="標楷體" pitchFamily="65" charset="-120"/>
              </a:rPr>
              <a:t>2.</a:t>
            </a:r>
            <a:r>
              <a:rPr lang="zh-TW" altLang="zh-TW" sz="2600" dirty="0" smtClean="0">
                <a:latin typeface="標楷體" pitchFamily="65" charset="-120"/>
                <a:ea typeface="標楷體" pitchFamily="65" charset="-120"/>
              </a:rPr>
              <a:t>在鑑定過程中，如發生任何爭議事項，由</a:t>
            </a:r>
            <a:r>
              <a:rPr lang="zh-TW" altLang="en-US" sz="2600" dirty="0" smtClean="0">
                <a:latin typeface="標楷體" pitchFamily="65" charset="-120"/>
                <a:ea typeface="標楷體" pitchFamily="65" charset="-120"/>
              </a:rPr>
              <a:t>本市</a:t>
            </a:r>
            <a:r>
              <a:rPr lang="zh-TW" altLang="zh-TW" sz="2600" dirty="0">
                <a:latin typeface="標楷體" panose="03000509000000000000" pitchFamily="65" charset="-120"/>
                <a:ea typeface="標楷體" panose="03000509000000000000" pitchFamily="65" charset="-120"/>
              </a:rPr>
              <a:t>「國民中學學術性向資賦優異學生鑑定委員會</a:t>
            </a:r>
            <a:r>
              <a:rPr lang="zh-TW" altLang="zh-TW"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審議</a:t>
            </a:r>
            <a:r>
              <a:rPr lang="zh-TW" altLang="zh-TW" sz="2600" dirty="0" smtClean="0">
                <a:latin typeface="標楷體" pitchFamily="65" charset="-120"/>
                <a:ea typeface="標楷體" pitchFamily="65" charset="-120"/>
              </a:rPr>
              <a:t>。</a:t>
            </a:r>
          </a:p>
          <a:p>
            <a:pPr>
              <a:lnSpc>
                <a:spcPct val="150000"/>
              </a:lnSpc>
            </a:pPr>
            <a:r>
              <a:rPr lang="en-US" altLang="zh-TW" sz="2600" dirty="0" smtClean="0">
                <a:latin typeface="標楷體" pitchFamily="65" charset="-120"/>
                <a:ea typeface="標楷體" pitchFamily="65" charset="-120"/>
              </a:rPr>
              <a:t>3.</a:t>
            </a:r>
            <a:r>
              <a:rPr lang="zh-TW" altLang="zh-TW" sz="2600" dirty="0" smtClean="0">
                <a:latin typeface="標楷體" pitchFamily="65" charset="-120"/>
                <a:ea typeface="標楷體" pitchFamily="65" charset="-120"/>
              </a:rPr>
              <a:t>本簡章</a:t>
            </a:r>
            <a:r>
              <a:rPr lang="zh-TW" altLang="en-US" sz="2600" dirty="0" smtClean="0">
                <a:latin typeface="標楷體" pitchFamily="65" charset="-120"/>
                <a:ea typeface="標楷體" pitchFamily="65" charset="-120"/>
              </a:rPr>
              <a:t>公告</a:t>
            </a:r>
            <a:r>
              <a:rPr lang="zh-TW" altLang="zh-TW" sz="2600" dirty="0" smtClean="0">
                <a:latin typeface="標楷體" pitchFamily="65" charset="-120"/>
                <a:ea typeface="標楷體" pitchFamily="65" charset="-120"/>
              </a:rPr>
              <a:t>於桃園</a:t>
            </a:r>
            <a:r>
              <a:rPr lang="zh-TW" altLang="en-US" sz="2600" dirty="0" smtClean="0">
                <a:latin typeface="標楷體" pitchFamily="65" charset="-120"/>
                <a:ea typeface="標楷體" pitchFamily="65" charset="-120"/>
              </a:rPr>
              <a:t>市</a:t>
            </a:r>
            <a:r>
              <a:rPr lang="zh-TW" altLang="zh-TW" sz="2600" dirty="0" smtClean="0">
                <a:latin typeface="標楷體" pitchFamily="65" charset="-120"/>
                <a:ea typeface="標楷體" pitchFamily="65" charset="-120"/>
              </a:rPr>
              <a:t>政府教育局網站及</a:t>
            </a:r>
            <a:r>
              <a:rPr lang="zh-TW" altLang="en-US" sz="2600" dirty="0">
                <a:latin typeface="標楷體" pitchFamily="65" charset="-120"/>
                <a:ea typeface="標楷體" pitchFamily="65" charset="-120"/>
              </a:rPr>
              <a:t>各</a:t>
            </a:r>
            <a:r>
              <a:rPr lang="zh-TW" altLang="en-US" sz="2600" dirty="0" smtClean="0">
                <a:latin typeface="標楷體" pitchFamily="65" charset="-120"/>
                <a:ea typeface="標楷體" pitchFamily="65" charset="-120"/>
              </a:rPr>
              <a:t>承辦</a:t>
            </a:r>
            <a:r>
              <a:rPr lang="zh-TW" altLang="zh-TW" sz="2600" dirty="0" smtClean="0">
                <a:latin typeface="標楷體" pitchFamily="65" charset="-120"/>
                <a:ea typeface="標楷體" pitchFamily="65" charset="-120"/>
              </a:rPr>
              <a:t>學校網站，請</a:t>
            </a:r>
            <a:r>
              <a:rPr lang="zh-TW" altLang="en-US" sz="2600" dirty="0" smtClean="0">
                <a:latin typeface="標楷體" pitchFamily="65" charset="-120"/>
                <a:ea typeface="標楷體" pitchFamily="65" charset="-120"/>
              </a:rPr>
              <a:t>自</a:t>
            </a:r>
            <a:r>
              <a:rPr lang="zh-TW" altLang="zh-TW" sz="2600" dirty="0" smtClean="0">
                <a:latin typeface="標楷體" pitchFamily="65" charset="-120"/>
                <a:ea typeface="標楷體" pitchFamily="65" charset="-120"/>
              </a:rPr>
              <a:t>行上網下載使用。</a:t>
            </a:r>
          </a:p>
          <a:p>
            <a:pPr>
              <a:lnSpc>
                <a:spcPct val="150000"/>
              </a:lnSpc>
            </a:pPr>
            <a:r>
              <a:rPr lang="en-US" altLang="zh-TW" sz="2600" dirty="0" smtClean="0">
                <a:latin typeface="標楷體" pitchFamily="65" charset="-120"/>
                <a:ea typeface="標楷體" pitchFamily="65" charset="-120"/>
              </a:rPr>
              <a:t>4.</a:t>
            </a:r>
            <a:r>
              <a:rPr lang="zh-TW" altLang="zh-TW" sz="2600" dirty="0" smtClean="0">
                <a:latin typeface="標楷體" pitchFamily="65" charset="-120"/>
                <a:ea typeface="標楷體" pitchFamily="65" charset="-120"/>
              </a:rPr>
              <a:t>本簡章如有未盡事宜，</a:t>
            </a:r>
            <a:r>
              <a:rPr lang="zh-TW" altLang="en-US" sz="2600" dirty="0" smtClean="0">
                <a:latin typeface="標楷體" pitchFamily="65" charset="-120"/>
                <a:ea typeface="標楷體" pitchFamily="65" charset="-120"/>
              </a:rPr>
              <a:t>依</a:t>
            </a:r>
            <a:r>
              <a:rPr lang="zh-TW" altLang="zh-TW" sz="2600" dirty="0" smtClean="0">
                <a:latin typeface="標楷體" panose="03000509000000000000" pitchFamily="65" charset="-120"/>
                <a:ea typeface="標楷體" panose="03000509000000000000" pitchFamily="65" charset="-120"/>
              </a:rPr>
              <a:t>鑑定委員會決議辦理。</a:t>
            </a:r>
          </a:p>
          <a:p>
            <a:pPr marL="342900" marR="0" lvl="0" indent="-342900" algn="l" defTabSz="914400" rtl="0" eaLnBrk="1" fontAlgn="auto" latinLnBrk="0" hangingPunct="1">
              <a:lnSpc>
                <a:spcPct val="150000"/>
              </a:lnSpc>
              <a:spcBef>
                <a:spcPct val="20000"/>
              </a:spcBef>
              <a:spcAft>
                <a:spcPts val="0"/>
              </a:spcAft>
              <a:buClrTx/>
              <a:buSzTx/>
              <a:tabLst/>
              <a:defRPr/>
            </a:pPr>
            <a:endParaRPr kumimoji="0" lang="en-US" altLang="zh-TW" sz="26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None/>
              <a:tabLst/>
              <a:defRPr/>
            </a:pPr>
            <a:endParaRPr kumimoji="0" lang="en-US" altLang="zh-TW" sz="26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6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600" b="1" i="0" u="none" strike="noStrike" kern="1200" cap="none" spc="0" normalizeH="0" baseline="0" noProof="0" dirty="0">
              <a:ln>
                <a:noFill/>
              </a:ln>
              <a:solidFill>
                <a:schemeClr val="bg2">
                  <a:lumMod val="10000"/>
                </a:schemeClr>
              </a:solidFill>
              <a:effectLst/>
              <a:uLnTx/>
              <a:uFillTx/>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475656" y="656940"/>
            <a:ext cx="2448272" cy="755836"/>
          </a:xfrm>
        </p:spPr>
        <p:txBody>
          <a:bodyPr>
            <a:noAutofit/>
          </a:bodyPr>
          <a:lstStyle/>
          <a:p>
            <a:r>
              <a:rPr lang="zh-TW" altLang="en-US" sz="4200" dirty="0" smtClean="0">
                <a:latin typeface="標楷體" panose="03000509000000000000" pitchFamily="65" charset="-120"/>
                <a:ea typeface="標楷體" panose="03000509000000000000" pitchFamily="65" charset="-120"/>
              </a:rPr>
              <a:t>小提醒</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1484784"/>
            <a:ext cx="8157592" cy="1224136"/>
          </a:xfrm>
        </p:spPr>
        <p:txBody>
          <a:bodyPr>
            <a:noAutofit/>
          </a:bodyPr>
          <a:lstStyle/>
          <a:p>
            <a:pPr>
              <a:lnSpc>
                <a:spcPct val="150000"/>
              </a:lnSpc>
              <a:buNone/>
            </a:pPr>
            <a:r>
              <a:rPr lang="zh-TW" altLang="en-US" sz="2200" b="0" dirty="0" smtClean="0">
                <a:latin typeface="標楷體" pitchFamily="65" charset="-120"/>
                <a:ea typeface="標楷體" pitchFamily="65" charset="-120"/>
              </a:rPr>
              <a:t>  </a:t>
            </a:r>
            <a:endParaRPr lang="zh-TW" altLang="zh-TW" sz="2400" dirty="0" smtClean="0"/>
          </a:p>
          <a:p>
            <a:pPr>
              <a:lnSpc>
                <a:spcPct val="150000"/>
              </a:lnSpc>
              <a:buNone/>
            </a:pPr>
            <a:endParaRPr lang="zh-TW" altLang="en-US" sz="2200" b="0" dirty="0" smtClean="0">
              <a:latin typeface="標楷體" pitchFamily="65" charset="-120"/>
              <a:ea typeface="標楷體" pitchFamily="65" charset="-120"/>
            </a:endParaRPr>
          </a:p>
          <a:p>
            <a:pPr>
              <a:lnSpc>
                <a:spcPct val="150000"/>
              </a:lnSpc>
            </a:pPr>
            <a:endParaRPr lang="zh-TW" altLang="en-US" sz="2200" b="0" dirty="0">
              <a:latin typeface="標楷體" pitchFamily="65" charset="-120"/>
              <a:ea typeface="標楷體" pitchFamily="65" charset="-120"/>
            </a:endParaRPr>
          </a:p>
        </p:txBody>
      </p:sp>
      <p:sp>
        <p:nvSpPr>
          <p:cNvPr id="10" name="內容版面配置區 2"/>
          <p:cNvSpPr txBox="1">
            <a:spLocks/>
          </p:cNvSpPr>
          <p:nvPr/>
        </p:nvSpPr>
        <p:spPr>
          <a:xfrm>
            <a:off x="323528" y="1124744"/>
            <a:ext cx="8488560" cy="4608512"/>
          </a:xfrm>
          <a:prstGeom prst="rect">
            <a:avLst/>
          </a:prstGeom>
        </p:spPr>
        <p:txBody>
          <a:bodyPr vert="horz" lIns="91440" tIns="45720" rIns="91440" bIns="45720" rtlCol="0">
            <a:noAutofit/>
          </a:bodyPr>
          <a:lstStyle/>
          <a:p>
            <a:pPr marL="812800" indent="-812800">
              <a:lnSpc>
                <a:spcPct val="150000"/>
              </a:lnSpc>
              <a:buFontTx/>
              <a:buNone/>
            </a:pPr>
            <a:endParaRPr lang="en-US" altLang="zh-TW" sz="2800" dirty="0" smtClean="0">
              <a:latin typeface="標楷體" pitchFamily="65" charset="-120"/>
              <a:ea typeface="標楷體" pitchFamily="65" charset="-120"/>
            </a:endParaRPr>
          </a:p>
          <a:p>
            <a:pPr marL="812800" indent="-812800">
              <a:lnSpc>
                <a:spcPct val="150000"/>
              </a:lnSpc>
              <a:buFontTx/>
              <a:buNone/>
            </a:pP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2800" b="1" i="0" u="none" strike="noStrike" kern="1200" cap="none" spc="0" normalizeH="0" baseline="0" noProof="0" dirty="0">
              <a:ln>
                <a:noFill/>
              </a:ln>
              <a:solidFill>
                <a:schemeClr val="bg2">
                  <a:lumMod val="10000"/>
                </a:schemeClr>
              </a:solidFill>
              <a:effectLst/>
              <a:uLnTx/>
              <a:uFillTx/>
              <a:latin typeface="標楷體" pitchFamily="65" charset="-120"/>
              <a:ea typeface="標楷體" pitchFamily="65" charset="-120"/>
            </a:endParaRPr>
          </a:p>
        </p:txBody>
      </p:sp>
      <p:sp>
        <p:nvSpPr>
          <p:cNvPr id="11" name="內容版面配置區 2"/>
          <p:cNvSpPr txBox="1">
            <a:spLocks/>
          </p:cNvSpPr>
          <p:nvPr/>
        </p:nvSpPr>
        <p:spPr>
          <a:xfrm>
            <a:off x="675964" y="1628800"/>
            <a:ext cx="8229600" cy="4392488"/>
          </a:xfrm>
          <a:prstGeom prst="rect">
            <a:avLst/>
          </a:prstGeom>
        </p:spPr>
        <p:txBody>
          <a:bodyPr vert="horz" lIns="91440" tIns="45720" rIns="91440" bIns="45720" rtlCol="0">
            <a:noAutofit/>
          </a:bodyPr>
          <a:lstStyle/>
          <a:p>
            <a:pPr>
              <a:lnSpc>
                <a:spcPct val="150000"/>
              </a:lnSpc>
              <a:buFontTx/>
              <a:buNone/>
            </a:pPr>
            <a:r>
              <a:rPr lang="en-US" altLang="zh-TW" sz="3600" dirty="0" smtClean="0">
                <a:latin typeface="標楷體" pitchFamily="65" charset="-120"/>
                <a:ea typeface="標楷體" pitchFamily="65" charset="-120"/>
              </a:rPr>
              <a:t>1.</a:t>
            </a:r>
            <a:r>
              <a:rPr lang="zh-TW" altLang="en-US" sz="3600" dirty="0">
                <a:latin typeface="標楷體" pitchFamily="65" charset="-120"/>
                <a:ea typeface="標楷體" pitchFamily="65" charset="-120"/>
              </a:rPr>
              <a:t>請家長務必</a:t>
            </a:r>
            <a:r>
              <a:rPr lang="zh-TW" altLang="en-US" sz="3600" dirty="0" smtClean="0">
                <a:latin typeface="標楷體" pitchFamily="65" charset="-120"/>
                <a:ea typeface="標楷體" pitchFamily="65" charset="-120"/>
              </a:rPr>
              <a:t>詳閱簡章內容，以維護學生權益。</a:t>
            </a:r>
          </a:p>
          <a:p>
            <a:pPr>
              <a:lnSpc>
                <a:spcPct val="150000"/>
              </a:lnSpc>
              <a:buFontTx/>
              <a:buNone/>
            </a:pPr>
            <a:r>
              <a:rPr lang="en-US" altLang="zh-TW" sz="3600" dirty="0" smtClean="0">
                <a:latin typeface="標楷體" pitchFamily="65" charset="-120"/>
                <a:ea typeface="標楷體" pitchFamily="65" charset="-120"/>
              </a:rPr>
              <a:t>2.</a:t>
            </a:r>
            <a:r>
              <a:rPr lang="zh-TW" altLang="en-US" sz="3600" dirty="0" smtClean="0">
                <a:latin typeface="標楷體" pitchFamily="65" charset="-120"/>
                <a:ea typeface="標楷體" pitchFamily="65" charset="-120"/>
              </a:rPr>
              <a:t>請家長直接以現金向承辦學校報名</a:t>
            </a:r>
            <a:r>
              <a:rPr lang="zh-TW" altLang="en-US" sz="3600" dirty="0" smtClean="0">
                <a:ea typeface="標楷體" pitchFamily="65" charset="-120"/>
              </a:rPr>
              <a:t>，千萬勿自行匯款至承辦學校。</a:t>
            </a:r>
          </a:p>
          <a:p>
            <a:pPr marL="342900" marR="0" lvl="0" indent="-342900" algn="l" defTabSz="914400" rtl="0" eaLnBrk="1" fontAlgn="auto" latinLnBrk="0" hangingPunct="1">
              <a:lnSpc>
                <a:spcPct val="150000"/>
              </a:lnSpc>
              <a:spcBef>
                <a:spcPct val="20000"/>
              </a:spcBef>
              <a:spcAft>
                <a:spcPts val="0"/>
              </a:spcAft>
              <a:buClrTx/>
              <a:buSzTx/>
              <a:tabLst/>
              <a:defRPr/>
            </a:pPr>
            <a:endParaRPr kumimoji="0" lang="en-US" altLang="zh-TW" sz="36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None/>
              <a:tabLst/>
              <a:defRPr/>
            </a:pPr>
            <a:endParaRPr kumimoji="0" lang="en-US" altLang="zh-TW" sz="36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3600" b="1" i="0" u="none" strike="noStrike" kern="1200" cap="none" spc="0" normalizeH="0" baseline="0" noProof="0" dirty="0" smtClean="0">
              <a:ln>
                <a:noFill/>
              </a:ln>
              <a:solidFill>
                <a:schemeClr val="bg2">
                  <a:lumMod val="10000"/>
                </a:schemeClr>
              </a:solidFill>
              <a:effectLst/>
              <a:uLnTx/>
              <a:uFillTx/>
              <a:latin typeface="標楷體" pitchFamily="65" charset="-120"/>
              <a:ea typeface="標楷體" pitchFamily="65" charset="-120"/>
            </a:endParaRPr>
          </a:p>
          <a:p>
            <a:pPr marL="342900" marR="0" lvl="0" indent="-342900" algn="l" defTabSz="914400" rtl="0" eaLnBrk="1" fontAlgn="auto" latinLnBrk="0" hangingPunct="1">
              <a:lnSpc>
                <a:spcPct val="150000"/>
              </a:lnSpc>
              <a:spcBef>
                <a:spcPct val="20000"/>
              </a:spcBef>
              <a:spcAft>
                <a:spcPts val="0"/>
              </a:spcAft>
              <a:buClrTx/>
              <a:buSzTx/>
              <a:buFontTx/>
              <a:buBlip>
                <a:blip r:embed="rId2"/>
              </a:buBlip>
              <a:tabLst/>
              <a:defRPr/>
            </a:pPr>
            <a:endParaRPr kumimoji="0" lang="zh-TW" altLang="en-US" sz="3600" b="1" i="0" u="none" strike="noStrike" kern="1200" cap="none" spc="0" normalizeH="0" baseline="0" noProof="0" dirty="0">
              <a:ln>
                <a:noFill/>
              </a:ln>
              <a:solidFill>
                <a:schemeClr val="bg2">
                  <a:lumMod val="10000"/>
                </a:schemeClr>
              </a:solidFill>
              <a:effectLst/>
              <a:uLnTx/>
              <a:uFillTx/>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323528" y="2708920"/>
            <a:ext cx="8229600" cy="1143000"/>
          </a:xfrm>
          <a:prstGeom prst="rect">
            <a:avLst/>
          </a:prstGeom>
        </p:spPr>
        <p:txBody>
          <a:bodyPr vert="horz" lIns="91440" tIns="45720" rIns="91440" bIns="45720" rtlCol="0" anchor="ctr">
            <a:normAutofit/>
            <a:scene3d>
              <a:camera prst="orthographicFront"/>
              <a:lightRig rig="threePt" dir="t"/>
            </a:scene3d>
            <a:sp3d extrusionH="44450"/>
          </a:bodyPr>
          <a:lstStyle>
            <a:lvl1pPr algn="ctr" defTabSz="914400" rtl="0" eaLnBrk="1" latinLnBrk="0" hangingPunct="1">
              <a:spcBef>
                <a:spcPct val="0"/>
              </a:spcBef>
              <a:buNone/>
              <a:defRPr sz="4400" b="1" kern="1200">
                <a:solidFill>
                  <a:srgbClr val="3E1716"/>
                </a:solidFill>
                <a:latin typeface="+mj-lt"/>
                <a:ea typeface="+mj-ea"/>
                <a:cs typeface="Times New Roman" pitchFamily="18" charset="0"/>
              </a:defRPr>
            </a:lvl1pPr>
          </a:lstStyle>
          <a:p>
            <a:r>
              <a:rPr lang="zh-TW" altLang="en-US" sz="6600" dirty="0" smtClean="0">
                <a:latin typeface="標楷體" panose="03000509000000000000" pitchFamily="65" charset="-120"/>
                <a:ea typeface="標楷體" panose="03000509000000000000" pitchFamily="65" charset="-120"/>
              </a:rPr>
              <a:t>表格填寫說明</a:t>
            </a:r>
            <a:endParaRPr lang="zh-TW" altLang="en-US" sz="6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011637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標題 1"/>
          <p:cNvSpPr txBox="1">
            <a:spLocks/>
          </p:cNvSpPr>
          <p:nvPr/>
        </p:nvSpPr>
        <p:spPr>
          <a:xfrm>
            <a:off x="0" y="6021288"/>
            <a:ext cx="1907704" cy="476672"/>
          </a:xfrm>
          <a:prstGeom prst="rect">
            <a:avLst/>
          </a:prstGeom>
        </p:spPr>
        <p:txBody>
          <a:bodyPr vert="horz" lIns="91440" tIns="45720" rIns="91440" bIns="45720" rtlCol="0" anchor="ctr">
            <a:noAutofit/>
            <a:scene3d>
              <a:camera prst="orthographicFront"/>
              <a:lightRig rig="threePt" dir="t"/>
            </a:scene3d>
            <a:sp3d extrusionH="44450"/>
          </a:bodyPr>
          <a:lstStyle>
            <a:lvl1pPr algn="ctr" defTabSz="914400" rtl="0" eaLnBrk="1" latinLnBrk="0" hangingPunct="1">
              <a:spcBef>
                <a:spcPct val="0"/>
              </a:spcBef>
              <a:buNone/>
              <a:defRPr sz="4400" b="1" kern="1200">
                <a:solidFill>
                  <a:srgbClr val="3E1716"/>
                </a:solidFill>
                <a:latin typeface="+mj-lt"/>
                <a:ea typeface="+mj-ea"/>
                <a:cs typeface="Times New Roman" pitchFamily="18" charset="0"/>
              </a:defRPr>
            </a:lvl1pPr>
          </a:lstStyle>
          <a:p>
            <a:r>
              <a:rPr lang="zh-TW" altLang="en-US" sz="2800" dirty="0" smtClean="0">
                <a:solidFill>
                  <a:srgbClr val="002060"/>
                </a:solidFill>
                <a:latin typeface="標楷體" panose="03000509000000000000" pitchFamily="65" charset="-120"/>
                <a:ea typeface="標楷體" panose="03000509000000000000" pitchFamily="65" charset="-120"/>
              </a:rPr>
              <a:t>管道一</a:t>
            </a:r>
            <a:endParaRPr lang="zh-TW" altLang="en-US" sz="2800" dirty="0">
              <a:solidFill>
                <a:srgbClr val="002060"/>
              </a:solidFill>
              <a:latin typeface="標楷體" panose="03000509000000000000" pitchFamily="65" charset="-120"/>
              <a:ea typeface="標楷體" panose="03000509000000000000" pitchFamily="65" charset="-120"/>
            </a:endParaRPr>
          </a:p>
        </p:txBody>
      </p:sp>
      <p:sp>
        <p:nvSpPr>
          <p:cNvPr id="9" name="Text Box 2"/>
          <p:cNvSpPr txBox="1">
            <a:spLocks noChangeArrowheads="1"/>
          </p:cNvSpPr>
          <p:nvPr/>
        </p:nvSpPr>
        <p:spPr bwMode="auto">
          <a:xfrm>
            <a:off x="4932040" y="5301208"/>
            <a:ext cx="4104456" cy="360040"/>
          </a:xfrm>
          <a:prstGeom prst="rect">
            <a:avLst/>
          </a:prstGeom>
          <a:noFill/>
          <a:ln w="50800">
            <a:solidFill>
              <a:srgbClr val="FF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0" name="Text Box 5"/>
          <p:cNvSpPr txBox="1">
            <a:spLocks noChangeArrowheads="1"/>
          </p:cNvSpPr>
          <p:nvPr/>
        </p:nvSpPr>
        <p:spPr bwMode="auto">
          <a:xfrm>
            <a:off x="4711851" y="5981219"/>
            <a:ext cx="4544834" cy="400110"/>
          </a:xfrm>
          <a:prstGeom prst="rect">
            <a:avLst/>
          </a:prstGeom>
          <a:noFill/>
          <a:ln w="9525">
            <a:noFill/>
            <a:miter lim="800000"/>
            <a:headEnd/>
            <a:tailEnd/>
          </a:ln>
          <a:effectLst/>
        </p:spPr>
        <p:txBody>
          <a:bodyPr wrap="none">
            <a:spAutoFit/>
          </a:bodyPr>
          <a:lstStyle/>
          <a:p>
            <a:r>
              <a:rPr lang="zh-TW" altLang="en-US" sz="2000" b="1" dirty="0" smtClean="0">
                <a:solidFill>
                  <a:srgbClr val="FF0000"/>
                </a:solidFill>
                <a:ea typeface="標楷體" pitchFamily="65" charset="-120"/>
              </a:rPr>
              <a:t>若是團體</a:t>
            </a:r>
            <a:r>
              <a:rPr lang="zh-TW" altLang="en-US" sz="2000" b="1" dirty="0" smtClean="0">
                <a:solidFill>
                  <a:srgbClr val="FF0000"/>
                </a:solidFill>
                <a:latin typeface="新細明體"/>
                <a:ea typeface="新細明體"/>
              </a:rPr>
              <a:t>，</a:t>
            </a:r>
            <a:r>
              <a:rPr lang="zh-TW" altLang="en-US" sz="2000" b="1" dirty="0" smtClean="0">
                <a:solidFill>
                  <a:srgbClr val="FF0000"/>
                </a:solidFill>
                <a:ea typeface="標楷體" pitchFamily="65" charset="-120"/>
              </a:rPr>
              <a:t>務必請指導老師填寫貢獻度</a:t>
            </a:r>
            <a:endParaRPr lang="zh-TW" altLang="en-US" sz="2000" b="1" dirty="0">
              <a:solidFill>
                <a:srgbClr val="FF0000"/>
              </a:solidFill>
              <a:ea typeface="標楷體" pitchFamily="65" charset="-120"/>
            </a:endParaRPr>
          </a:p>
        </p:txBody>
      </p:sp>
      <p:cxnSp>
        <p:nvCxnSpPr>
          <p:cNvPr id="12" name="AutoShape 7"/>
          <p:cNvCxnSpPr>
            <a:cxnSpLocks noChangeShapeType="1"/>
          </p:cNvCxnSpPr>
          <p:nvPr/>
        </p:nvCxnSpPr>
        <p:spPr bwMode="auto">
          <a:xfrm flipV="1">
            <a:off x="7092280" y="5661248"/>
            <a:ext cx="0" cy="360041"/>
          </a:xfrm>
          <a:prstGeom prst="straightConnector1">
            <a:avLst/>
          </a:prstGeom>
          <a:noFill/>
          <a:ln w="63500">
            <a:solidFill>
              <a:srgbClr val="0000FF"/>
            </a:solidFill>
            <a:round/>
            <a:headEnd/>
            <a:tailEnd type="triangle" w="med" len="med"/>
          </a:ln>
        </p:spPr>
      </p:cxnSp>
      <p:sp>
        <p:nvSpPr>
          <p:cNvPr id="8" name="文字方塊 7"/>
          <p:cNvSpPr txBox="1"/>
          <p:nvPr/>
        </p:nvSpPr>
        <p:spPr>
          <a:xfrm>
            <a:off x="4130714" y="0"/>
            <a:ext cx="615553" cy="1340768"/>
          </a:xfrm>
          <a:prstGeom prst="rect">
            <a:avLst/>
          </a:prstGeom>
          <a:noFill/>
        </p:spPr>
        <p:txBody>
          <a:bodyPr vert="eaVert" wrap="square" rtlCol="0">
            <a:spAutoFit/>
          </a:bodyPr>
          <a:lstStyle/>
          <a:p>
            <a:r>
              <a:rPr lang="zh-TW" altLang="en-US" sz="2800" b="1" dirty="0" smtClean="0">
                <a:solidFill>
                  <a:srgbClr val="002060"/>
                </a:solidFill>
                <a:latin typeface="標楷體" pitchFamily="65" charset="-120"/>
                <a:ea typeface="標楷體" pitchFamily="65" charset="-120"/>
              </a:rPr>
              <a:t>附件</a:t>
            </a:r>
            <a:r>
              <a:rPr lang="zh-TW" altLang="en-US" sz="2800" b="1" dirty="0">
                <a:solidFill>
                  <a:srgbClr val="002060"/>
                </a:solidFill>
                <a:latin typeface="標楷體" pitchFamily="65" charset="-120"/>
                <a:ea typeface="標楷體" pitchFamily="65" charset="-120"/>
              </a:rPr>
              <a:t>一</a:t>
            </a:r>
            <a:endParaRPr lang="zh-TW" altLang="en-US" sz="2800" b="1"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4241644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624110"/>
            <a:ext cx="6589199" cy="788666"/>
          </a:xfrm>
        </p:spPr>
        <p:txBody>
          <a:bodyPr>
            <a:normAutofit/>
          </a:bodyPr>
          <a:lstStyle/>
          <a:p>
            <a:r>
              <a:rPr lang="zh-TW" altLang="en-US" sz="4200" dirty="0" smtClean="0">
                <a:latin typeface="標楷體" panose="03000509000000000000" pitchFamily="65" charset="-120"/>
                <a:ea typeface="標楷體" panose="03000509000000000000" pitchFamily="65" charset="-120"/>
              </a:rPr>
              <a:t>多元智慧下的資賦優異</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95536" y="1700808"/>
            <a:ext cx="8229600" cy="3600400"/>
          </a:xfrm>
        </p:spPr>
        <p:txBody>
          <a:bodyPr>
            <a:normAutofit/>
          </a:bodyPr>
          <a:lstStyle/>
          <a:p>
            <a:pPr>
              <a:lnSpc>
                <a:spcPct val="150000"/>
              </a:lnSpc>
            </a:pPr>
            <a:r>
              <a:rPr lang="zh-TW" altLang="en-US" sz="3200" dirty="0" smtClean="0">
                <a:latin typeface="標楷體" panose="03000509000000000000" pitchFamily="65" charset="-120"/>
                <a:ea typeface="標楷體" panose="03000509000000000000" pitchFamily="65" charset="-120"/>
              </a:rPr>
              <a:t>現今的資優教育強調多元智慧潛能的發掘，不再侷限少數或某些領域的優秀群體，</a:t>
            </a:r>
            <a:r>
              <a:rPr lang="zh-TW" altLang="en-US" sz="3200" u="sng" dirty="0" smtClean="0">
                <a:latin typeface="標楷體" panose="03000509000000000000" pitchFamily="65" charset="-120"/>
                <a:ea typeface="標楷體" panose="03000509000000000000" pitchFamily="65" charset="-120"/>
              </a:rPr>
              <a:t>重視每個孩子長才的發現與培育。</a:t>
            </a:r>
            <a:endParaRPr lang="en-US" altLang="zh-TW" sz="3200" u="sng" dirty="0" smtClean="0">
              <a:latin typeface="標楷體" panose="03000509000000000000" pitchFamily="65" charset="-120"/>
              <a:ea typeface="標楷體" panose="03000509000000000000" pitchFamily="65" charset="-120"/>
            </a:endParaRPr>
          </a:p>
          <a:p>
            <a:pPr>
              <a:lnSpc>
                <a:spcPct val="150000"/>
              </a:lnSpc>
            </a:pPr>
            <a:endParaRPr lang="en-US" altLang="zh-TW" sz="3200" dirty="0" smtClean="0">
              <a:latin typeface="標楷體" panose="03000509000000000000" pitchFamily="65" charset="-120"/>
              <a:ea typeface="標楷體" panose="03000509000000000000" pitchFamily="65" charset="-120"/>
            </a:endParaRPr>
          </a:p>
          <a:p>
            <a:pPr>
              <a:lnSpc>
                <a:spcPct val="150000"/>
              </a:lnSpc>
              <a:buNone/>
            </a:pPr>
            <a:endParaRPr lang="en-US" altLang="zh-TW" sz="3200" dirty="0" smtClean="0">
              <a:latin typeface="標楷體" panose="03000509000000000000" pitchFamily="65" charset="-120"/>
              <a:ea typeface="標楷體" panose="03000509000000000000" pitchFamily="65" charset="-120"/>
            </a:endParaRPr>
          </a:p>
          <a:p>
            <a:pPr>
              <a:lnSpc>
                <a:spcPct val="150000"/>
              </a:lnSpc>
            </a:pPr>
            <a:endParaRPr lang="zh-TW" altLang="en-US" sz="3200" dirty="0" smtClean="0">
              <a:latin typeface="標楷體" panose="03000509000000000000" pitchFamily="65" charset="-120"/>
              <a:ea typeface="標楷體" panose="03000509000000000000" pitchFamily="65" charset="-120"/>
            </a:endParaRPr>
          </a:p>
          <a:p>
            <a:pPr>
              <a:lnSpc>
                <a:spcPct val="150000"/>
              </a:lnSpc>
            </a:pP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69449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6200889" y="3261707"/>
            <a:ext cx="2646878" cy="461665"/>
          </a:xfrm>
          <a:prstGeom prst="rect">
            <a:avLst/>
          </a:prstGeom>
          <a:noFill/>
          <a:ln w="9525">
            <a:noFill/>
            <a:miter lim="800000"/>
            <a:headEnd/>
            <a:tailEnd/>
          </a:ln>
          <a:effectLst/>
        </p:spPr>
        <p:txBody>
          <a:bodyPr wrap="none">
            <a:spAutoFit/>
          </a:bodyPr>
          <a:lstStyle/>
          <a:p>
            <a:r>
              <a:rPr lang="zh-TW" altLang="en-US" sz="2400" b="1" dirty="0" smtClean="0">
                <a:solidFill>
                  <a:srgbClr val="FF0000"/>
                </a:solidFill>
                <a:ea typeface="標楷體" pitchFamily="65" charset="-120"/>
              </a:rPr>
              <a:t>學生</a:t>
            </a:r>
            <a:r>
              <a:rPr lang="zh-TW" altLang="en-US" sz="2400" b="1" dirty="0" smtClean="0">
                <a:solidFill>
                  <a:srgbClr val="FF0000"/>
                </a:solidFill>
                <a:latin typeface="新細明體"/>
                <a:ea typeface="新細明體"/>
              </a:rPr>
              <a:t>、</a:t>
            </a:r>
            <a:r>
              <a:rPr lang="zh-TW" altLang="en-US" sz="2400" b="1" dirty="0" smtClean="0">
                <a:solidFill>
                  <a:srgbClr val="FF0000"/>
                </a:solidFill>
                <a:ea typeface="標楷體" pitchFamily="65" charset="-120"/>
              </a:rPr>
              <a:t>家長</a:t>
            </a:r>
            <a:r>
              <a:rPr lang="zh-TW" altLang="en-US" sz="2400" b="1" dirty="0">
                <a:solidFill>
                  <a:srgbClr val="FF0000"/>
                </a:solidFill>
                <a:ea typeface="標楷體" pitchFamily="65" charset="-120"/>
              </a:rPr>
              <a:t>須簽名</a:t>
            </a:r>
          </a:p>
        </p:txBody>
      </p:sp>
      <p:sp>
        <p:nvSpPr>
          <p:cNvPr id="12" name="文字方塊 11"/>
          <p:cNvSpPr txBox="1"/>
          <p:nvPr/>
        </p:nvSpPr>
        <p:spPr>
          <a:xfrm>
            <a:off x="251520" y="188640"/>
            <a:ext cx="615553" cy="1872208"/>
          </a:xfrm>
          <a:prstGeom prst="rect">
            <a:avLst/>
          </a:prstGeom>
          <a:noFill/>
        </p:spPr>
        <p:txBody>
          <a:bodyPr vert="eaVert" wrap="square" rtlCol="0">
            <a:spAutoFit/>
          </a:bodyPr>
          <a:lstStyle/>
          <a:p>
            <a:r>
              <a:rPr lang="zh-TW" altLang="en-US" sz="2800" b="1" dirty="0" smtClean="0">
                <a:solidFill>
                  <a:srgbClr val="002060"/>
                </a:solidFill>
                <a:latin typeface="標楷體" pitchFamily="65" charset="-120"/>
                <a:ea typeface="標楷體" pitchFamily="65" charset="-120"/>
              </a:rPr>
              <a:t>附件二</a:t>
            </a:r>
            <a:endParaRPr lang="zh-TW" altLang="en-US" sz="2800" b="1" dirty="0">
              <a:solidFill>
                <a:srgbClr val="002060"/>
              </a:solidFill>
              <a:latin typeface="標楷體" pitchFamily="65" charset="-120"/>
              <a:ea typeface="標楷體"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5" y="0"/>
            <a:ext cx="4947376" cy="6858000"/>
          </a:xfrm>
          <a:prstGeom prst="rect">
            <a:avLst/>
          </a:prstGeom>
        </p:spPr>
      </p:pic>
      <p:sp>
        <p:nvSpPr>
          <p:cNvPr id="14" name="Text Box 2"/>
          <p:cNvSpPr txBox="1">
            <a:spLocks noChangeArrowheads="1"/>
          </p:cNvSpPr>
          <p:nvPr/>
        </p:nvSpPr>
        <p:spPr bwMode="auto">
          <a:xfrm>
            <a:off x="1705200" y="4221088"/>
            <a:ext cx="3888432" cy="1535202"/>
          </a:xfrm>
          <a:prstGeom prst="rect">
            <a:avLst/>
          </a:prstGeom>
          <a:noFill/>
          <a:ln w="50800">
            <a:solidFill>
              <a:srgbClr val="FF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5" name="Text Box 8"/>
          <p:cNvSpPr txBox="1">
            <a:spLocks noChangeArrowheads="1"/>
          </p:cNvSpPr>
          <p:nvPr/>
        </p:nvSpPr>
        <p:spPr bwMode="auto">
          <a:xfrm>
            <a:off x="6777211" y="4263442"/>
            <a:ext cx="2339102" cy="954107"/>
          </a:xfrm>
          <a:prstGeom prst="rect">
            <a:avLst/>
          </a:prstGeom>
          <a:noFill/>
          <a:ln w="9525">
            <a:noFill/>
            <a:miter lim="800000"/>
            <a:headEnd/>
            <a:tailEnd/>
          </a:ln>
          <a:effectLst/>
        </p:spPr>
        <p:txBody>
          <a:bodyPr wrap="none">
            <a:spAutoFit/>
          </a:bodyPr>
          <a:lstStyle/>
          <a:p>
            <a:r>
              <a:rPr lang="zh-TW" altLang="en-US" sz="2800" b="1" dirty="0" smtClean="0">
                <a:solidFill>
                  <a:srgbClr val="FF0000"/>
                </a:solidFill>
                <a:ea typeface="標楷體" pitchFamily="65" charset="-120"/>
              </a:rPr>
              <a:t>依序排列繳交</a:t>
            </a:r>
            <a:endParaRPr lang="en-US" altLang="zh-TW" sz="2800" b="1" dirty="0" smtClean="0">
              <a:solidFill>
                <a:srgbClr val="FF0000"/>
              </a:solidFill>
              <a:ea typeface="標楷體" pitchFamily="65" charset="-120"/>
            </a:endParaRPr>
          </a:p>
          <a:p>
            <a:r>
              <a:rPr lang="zh-TW" altLang="en-US" sz="2800" b="1" dirty="0" smtClean="0">
                <a:solidFill>
                  <a:srgbClr val="FF0000"/>
                </a:solidFill>
                <a:ea typeface="標楷體" pitchFamily="65" charset="-120"/>
              </a:rPr>
              <a:t>資料</a:t>
            </a:r>
            <a:endParaRPr lang="zh-TW" altLang="en-US" sz="2800" b="1" dirty="0">
              <a:solidFill>
                <a:srgbClr val="FF0000"/>
              </a:solidFill>
              <a:ea typeface="標楷體" pitchFamily="65" charset="-120"/>
            </a:endParaRPr>
          </a:p>
        </p:txBody>
      </p:sp>
      <p:sp>
        <p:nvSpPr>
          <p:cNvPr id="16" name="Text Box 2"/>
          <p:cNvSpPr txBox="1">
            <a:spLocks noChangeArrowheads="1"/>
          </p:cNvSpPr>
          <p:nvPr/>
        </p:nvSpPr>
        <p:spPr bwMode="auto">
          <a:xfrm>
            <a:off x="4427984" y="836713"/>
            <a:ext cx="1080120" cy="1800200"/>
          </a:xfrm>
          <a:prstGeom prst="rect">
            <a:avLst/>
          </a:prstGeom>
          <a:noFill/>
          <a:ln w="50800">
            <a:solidFill>
              <a:srgbClr val="FF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7" name="Text Box 5"/>
          <p:cNvSpPr txBox="1">
            <a:spLocks noChangeArrowheads="1"/>
          </p:cNvSpPr>
          <p:nvPr/>
        </p:nvSpPr>
        <p:spPr bwMode="auto">
          <a:xfrm>
            <a:off x="6103800" y="1124744"/>
            <a:ext cx="3004704" cy="461665"/>
          </a:xfrm>
          <a:prstGeom prst="rect">
            <a:avLst/>
          </a:prstGeom>
          <a:noFill/>
          <a:ln w="9525">
            <a:noFill/>
            <a:miter lim="800000"/>
            <a:headEnd/>
            <a:tailEnd/>
          </a:ln>
          <a:effectLst/>
        </p:spPr>
        <p:txBody>
          <a:bodyPr wrap="square">
            <a:spAutoFit/>
          </a:bodyPr>
          <a:lstStyle/>
          <a:p>
            <a:r>
              <a:rPr lang="zh-TW" altLang="en-US" sz="2400" b="1" dirty="0" smtClean="0">
                <a:solidFill>
                  <a:srgbClr val="FF0000"/>
                </a:solidFill>
                <a:ea typeface="標楷體" pitchFamily="65" charset="-120"/>
              </a:rPr>
              <a:t>照片</a:t>
            </a:r>
            <a:r>
              <a:rPr lang="zh-TW" altLang="en-US" sz="2400" b="1" dirty="0">
                <a:solidFill>
                  <a:srgbClr val="FF0000"/>
                </a:solidFill>
                <a:ea typeface="標楷體" pitchFamily="65" charset="-120"/>
              </a:rPr>
              <a:t>須</a:t>
            </a:r>
            <a:r>
              <a:rPr lang="zh-TW" altLang="en-US" sz="2400" b="1" dirty="0" smtClean="0">
                <a:solidFill>
                  <a:srgbClr val="FF0000"/>
                </a:solidFill>
                <a:ea typeface="標楷體" pitchFamily="65" charset="-120"/>
              </a:rPr>
              <a:t>與鑑定證相同</a:t>
            </a:r>
            <a:endParaRPr lang="zh-TW" altLang="en-US" sz="2400" b="1" dirty="0">
              <a:solidFill>
                <a:srgbClr val="FF0000"/>
              </a:solidFill>
              <a:ea typeface="標楷體" pitchFamily="65" charset="-120"/>
            </a:endParaRPr>
          </a:p>
        </p:txBody>
      </p:sp>
      <p:cxnSp>
        <p:nvCxnSpPr>
          <p:cNvPr id="18" name="AutoShape 4"/>
          <p:cNvCxnSpPr>
            <a:cxnSpLocks noChangeShapeType="1"/>
          </p:cNvCxnSpPr>
          <p:nvPr/>
        </p:nvCxnSpPr>
        <p:spPr bwMode="auto">
          <a:xfrm flipH="1">
            <a:off x="5652121" y="4581149"/>
            <a:ext cx="1008111" cy="0"/>
          </a:xfrm>
          <a:prstGeom prst="straightConnector1">
            <a:avLst/>
          </a:prstGeom>
          <a:noFill/>
          <a:ln w="63500">
            <a:solidFill>
              <a:srgbClr val="0000FF"/>
            </a:solidFill>
            <a:round/>
            <a:headEnd/>
            <a:tailEnd type="triangle" w="med" len="med"/>
          </a:ln>
        </p:spPr>
      </p:cxnSp>
      <p:cxnSp>
        <p:nvCxnSpPr>
          <p:cNvPr id="19" name="AutoShape 4"/>
          <p:cNvCxnSpPr>
            <a:cxnSpLocks noChangeShapeType="1"/>
          </p:cNvCxnSpPr>
          <p:nvPr/>
        </p:nvCxnSpPr>
        <p:spPr bwMode="auto">
          <a:xfrm flipH="1">
            <a:off x="5431438" y="3501008"/>
            <a:ext cx="769451" cy="0"/>
          </a:xfrm>
          <a:prstGeom prst="straightConnector1">
            <a:avLst/>
          </a:prstGeom>
          <a:noFill/>
          <a:ln w="63500">
            <a:solidFill>
              <a:srgbClr val="0000FF"/>
            </a:solidFill>
            <a:round/>
            <a:headEnd/>
            <a:tailEnd type="triangle" w="med" len="med"/>
          </a:ln>
        </p:spPr>
      </p:cxnSp>
      <p:cxnSp>
        <p:nvCxnSpPr>
          <p:cNvPr id="20" name="AutoShape 4"/>
          <p:cNvCxnSpPr>
            <a:cxnSpLocks noChangeShapeType="1"/>
          </p:cNvCxnSpPr>
          <p:nvPr/>
        </p:nvCxnSpPr>
        <p:spPr bwMode="auto">
          <a:xfrm flipH="1">
            <a:off x="5488471" y="1355577"/>
            <a:ext cx="615329" cy="0"/>
          </a:xfrm>
          <a:prstGeom prst="straightConnector1">
            <a:avLst/>
          </a:prstGeom>
          <a:noFill/>
          <a:ln w="63500">
            <a:solidFill>
              <a:srgbClr val="0000FF"/>
            </a:solidFill>
            <a:round/>
            <a:headEnd/>
            <a:tailEnd type="triangle" w="med" len="med"/>
          </a:ln>
        </p:spPr>
      </p:cxnSp>
      <p:sp>
        <p:nvSpPr>
          <p:cNvPr id="22" name="Text Box 2"/>
          <p:cNvSpPr txBox="1">
            <a:spLocks noChangeArrowheads="1"/>
          </p:cNvSpPr>
          <p:nvPr/>
        </p:nvSpPr>
        <p:spPr bwMode="auto">
          <a:xfrm>
            <a:off x="971601" y="3263395"/>
            <a:ext cx="4538298" cy="459978"/>
          </a:xfrm>
          <a:prstGeom prst="rect">
            <a:avLst/>
          </a:prstGeom>
          <a:noFill/>
          <a:ln w="50800">
            <a:solidFill>
              <a:srgbClr val="FF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2476033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660" y="0"/>
            <a:ext cx="4891368" cy="6758608"/>
          </a:xfrm>
          <a:prstGeom prst="rect">
            <a:avLst/>
          </a:prstGeom>
        </p:spPr>
      </p:pic>
      <p:sp>
        <p:nvSpPr>
          <p:cNvPr id="15" name="文字方塊 14"/>
          <p:cNvSpPr txBox="1"/>
          <p:nvPr/>
        </p:nvSpPr>
        <p:spPr>
          <a:xfrm>
            <a:off x="320551" y="237327"/>
            <a:ext cx="615553" cy="1872208"/>
          </a:xfrm>
          <a:prstGeom prst="rect">
            <a:avLst/>
          </a:prstGeom>
          <a:noFill/>
        </p:spPr>
        <p:txBody>
          <a:bodyPr vert="eaVert" wrap="square" rtlCol="0">
            <a:spAutoFit/>
          </a:bodyPr>
          <a:lstStyle/>
          <a:p>
            <a:r>
              <a:rPr lang="zh-TW" altLang="en-US" sz="2800" b="1" dirty="0" smtClean="0">
                <a:solidFill>
                  <a:srgbClr val="002060"/>
                </a:solidFill>
                <a:latin typeface="標楷體" pitchFamily="65" charset="-120"/>
                <a:ea typeface="標楷體" pitchFamily="65" charset="-120"/>
              </a:rPr>
              <a:t>附件三</a:t>
            </a:r>
            <a:endParaRPr lang="zh-TW" altLang="en-US" sz="2800" b="1" dirty="0">
              <a:solidFill>
                <a:srgbClr val="002060"/>
              </a:solidFill>
              <a:latin typeface="標楷體" pitchFamily="65" charset="-120"/>
              <a:ea typeface="標楷體" pitchFamily="65" charset="-120"/>
            </a:endParaRPr>
          </a:p>
        </p:txBody>
      </p:sp>
      <p:sp>
        <p:nvSpPr>
          <p:cNvPr id="16" name="Text Box 2"/>
          <p:cNvSpPr txBox="1">
            <a:spLocks noChangeArrowheads="1"/>
          </p:cNvSpPr>
          <p:nvPr/>
        </p:nvSpPr>
        <p:spPr bwMode="auto">
          <a:xfrm>
            <a:off x="1641798" y="5370901"/>
            <a:ext cx="4514377" cy="1296144"/>
          </a:xfrm>
          <a:prstGeom prst="rect">
            <a:avLst/>
          </a:prstGeom>
          <a:noFill/>
          <a:ln w="50800">
            <a:solidFill>
              <a:srgbClr val="FF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7" name="Text Box 5"/>
          <p:cNvSpPr txBox="1">
            <a:spLocks noChangeArrowheads="1"/>
          </p:cNvSpPr>
          <p:nvPr/>
        </p:nvSpPr>
        <p:spPr bwMode="auto">
          <a:xfrm>
            <a:off x="2549029" y="5368131"/>
            <a:ext cx="2317750" cy="519112"/>
          </a:xfrm>
          <a:prstGeom prst="rect">
            <a:avLst/>
          </a:prstGeom>
          <a:noFill/>
          <a:ln w="9525">
            <a:noFill/>
            <a:miter lim="800000"/>
            <a:headEnd/>
            <a:tailEnd/>
          </a:ln>
          <a:effectLst/>
        </p:spPr>
        <p:txBody>
          <a:bodyPr wrap="none">
            <a:spAutoFit/>
          </a:bodyPr>
          <a:lstStyle/>
          <a:p>
            <a:r>
              <a:rPr lang="zh-TW" altLang="en-US" sz="2800" b="1" dirty="0">
                <a:solidFill>
                  <a:srgbClr val="FF0000"/>
                </a:solidFill>
                <a:ea typeface="標楷體" pitchFamily="65" charset="-120"/>
              </a:rPr>
              <a:t>推薦人須簽名</a:t>
            </a:r>
          </a:p>
        </p:txBody>
      </p:sp>
      <p:sp>
        <p:nvSpPr>
          <p:cNvPr id="19" name="Text Box 5"/>
          <p:cNvSpPr txBox="1">
            <a:spLocks noChangeArrowheads="1"/>
          </p:cNvSpPr>
          <p:nvPr/>
        </p:nvSpPr>
        <p:spPr bwMode="auto">
          <a:xfrm>
            <a:off x="4830683" y="2199779"/>
            <a:ext cx="1440160" cy="2016224"/>
          </a:xfrm>
          <a:prstGeom prst="rect">
            <a:avLst/>
          </a:prstGeom>
          <a:noFill/>
          <a:ln w="50800">
            <a:solidFill>
              <a:srgbClr val="FF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0" name="Text Box 3"/>
          <p:cNvSpPr txBox="1">
            <a:spLocks noChangeArrowheads="1"/>
          </p:cNvSpPr>
          <p:nvPr/>
        </p:nvSpPr>
        <p:spPr bwMode="auto">
          <a:xfrm>
            <a:off x="0" y="4221088"/>
            <a:ext cx="1872208" cy="3693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b="0" i="0" u="none" strike="noStrike" cap="none" normalizeH="0" baseline="0" dirty="0" smtClean="0">
                <a:ln>
                  <a:noFill/>
                </a:ln>
                <a:solidFill>
                  <a:srgbClr val="FF0000"/>
                </a:solidFill>
                <a:effectLst/>
                <a:latin typeface="微軟正黑體" pitchFamily="34" charset="-120"/>
                <a:ea typeface="微軟正黑體" pitchFamily="34" charset="-120"/>
                <a:cs typeface="新細明體" pitchFamily="18" charset="-120"/>
              </a:rPr>
              <a:t>※ </a:t>
            </a:r>
            <a:r>
              <a:rPr kumimoji="1" lang="zh-TW" altLang="en-US" b="0" i="0" u="none" strike="noStrike" cap="none" normalizeH="0" baseline="0" dirty="0" smtClean="0">
                <a:ln>
                  <a:noFill/>
                </a:ln>
                <a:solidFill>
                  <a:srgbClr val="FF0000"/>
                </a:solidFill>
                <a:effectLst/>
                <a:latin typeface="微軟正黑體" pitchFamily="34" charset="-120"/>
                <a:ea typeface="微軟正黑體" pitchFamily="34" charset="-120"/>
                <a:cs typeface="新細明體" pitchFamily="18" charset="-120"/>
              </a:rPr>
              <a:t>此欄務必填寫</a:t>
            </a:r>
          </a:p>
        </p:txBody>
      </p:sp>
      <p:cxnSp>
        <p:nvCxnSpPr>
          <p:cNvPr id="25" name="AutoShape 7"/>
          <p:cNvCxnSpPr>
            <a:cxnSpLocks noChangeShapeType="1"/>
          </p:cNvCxnSpPr>
          <p:nvPr/>
        </p:nvCxnSpPr>
        <p:spPr bwMode="auto">
          <a:xfrm flipV="1">
            <a:off x="1770435" y="3645024"/>
            <a:ext cx="2917825" cy="760730"/>
          </a:xfrm>
          <a:prstGeom prst="straightConnector1">
            <a:avLst/>
          </a:prstGeom>
          <a:noFill/>
          <a:ln w="63500">
            <a:solidFill>
              <a:srgbClr val="0000FF"/>
            </a:solidFill>
            <a:round/>
            <a:headEnd/>
            <a:tailEnd type="triangle" w="med" len="med"/>
          </a:ln>
        </p:spPr>
      </p:cxnSp>
      <p:cxnSp>
        <p:nvCxnSpPr>
          <p:cNvPr id="33" name="AutoShape 4"/>
          <p:cNvCxnSpPr>
            <a:cxnSpLocks noChangeShapeType="1"/>
          </p:cNvCxnSpPr>
          <p:nvPr/>
        </p:nvCxnSpPr>
        <p:spPr bwMode="auto">
          <a:xfrm>
            <a:off x="539553" y="4617132"/>
            <a:ext cx="1008111" cy="900100"/>
          </a:xfrm>
          <a:prstGeom prst="straightConnector1">
            <a:avLst/>
          </a:prstGeom>
          <a:noFill/>
          <a:ln w="63500">
            <a:solidFill>
              <a:srgbClr val="0000FF"/>
            </a:solidFill>
            <a:round/>
            <a:headEnd/>
            <a:tailEnd type="triangle" w="med" len="med"/>
          </a:ln>
        </p:spPr>
      </p:cxnSp>
    </p:spTree>
    <p:extLst>
      <p:ext uri="{BB962C8B-B14F-4D97-AF65-F5344CB8AC3E}">
        <p14:creationId xmlns:p14="http://schemas.microsoft.com/office/powerpoint/2010/main" val="4995061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312" y="0"/>
            <a:ext cx="4947376" cy="6858000"/>
          </a:xfrm>
          <a:prstGeom prst="rect">
            <a:avLst/>
          </a:prstGeom>
        </p:spPr>
      </p:pic>
      <p:sp>
        <p:nvSpPr>
          <p:cNvPr id="9" name="文字方塊 8"/>
          <p:cNvSpPr txBox="1"/>
          <p:nvPr/>
        </p:nvSpPr>
        <p:spPr>
          <a:xfrm>
            <a:off x="395536" y="188640"/>
            <a:ext cx="615553" cy="1174942"/>
          </a:xfrm>
          <a:prstGeom prst="rect">
            <a:avLst/>
          </a:prstGeom>
          <a:noFill/>
        </p:spPr>
        <p:txBody>
          <a:bodyPr vert="eaVert" wrap="square" rtlCol="0">
            <a:spAutoFit/>
          </a:bodyPr>
          <a:lstStyle/>
          <a:p>
            <a:r>
              <a:rPr lang="zh-TW" altLang="en-US" sz="2800" b="1" dirty="0" smtClean="0">
                <a:solidFill>
                  <a:srgbClr val="002060"/>
                </a:solidFill>
                <a:latin typeface="標楷體" pitchFamily="65" charset="-120"/>
                <a:ea typeface="標楷體" pitchFamily="65" charset="-120"/>
              </a:rPr>
              <a:t>附件四</a:t>
            </a:r>
            <a:endParaRPr lang="zh-TW" altLang="en-US" sz="2800" b="1" dirty="0">
              <a:solidFill>
                <a:srgbClr val="002060"/>
              </a:solidFill>
              <a:latin typeface="標楷體" pitchFamily="65" charset="-120"/>
              <a:ea typeface="標楷體" pitchFamily="65" charset="-120"/>
            </a:endParaRPr>
          </a:p>
        </p:txBody>
      </p:sp>
      <p:sp>
        <p:nvSpPr>
          <p:cNvPr id="11" name="Text Box 7"/>
          <p:cNvSpPr txBox="1">
            <a:spLocks noChangeArrowheads="1"/>
          </p:cNvSpPr>
          <p:nvPr/>
        </p:nvSpPr>
        <p:spPr bwMode="auto">
          <a:xfrm>
            <a:off x="6880211" y="356463"/>
            <a:ext cx="2016224" cy="1200329"/>
          </a:xfrm>
          <a:prstGeom prst="rect">
            <a:avLst/>
          </a:prstGeom>
          <a:noFill/>
          <a:ln w="9525">
            <a:noFill/>
            <a:miter lim="800000"/>
            <a:headEnd/>
            <a:tailEnd/>
          </a:ln>
          <a:effectLst/>
        </p:spPr>
        <p:txBody>
          <a:bodyPr wrap="square">
            <a:spAutoFit/>
          </a:bodyPr>
          <a:lstStyle/>
          <a:p>
            <a:r>
              <a:rPr lang="zh-TW" altLang="en-US" sz="2400" b="1" dirty="0">
                <a:solidFill>
                  <a:srgbClr val="FF0000"/>
                </a:solidFill>
                <a:ea typeface="標楷體" pitchFamily="65" charset="-120"/>
              </a:rPr>
              <a:t>鑑定證號碼與測驗地點先勿填</a:t>
            </a:r>
            <a:r>
              <a:rPr lang="zh-TW" altLang="en-US" sz="2400" b="1" dirty="0">
                <a:solidFill>
                  <a:srgbClr val="FF0000"/>
                </a:solidFill>
              </a:rPr>
              <a:t>！！</a:t>
            </a:r>
          </a:p>
        </p:txBody>
      </p:sp>
      <p:sp>
        <p:nvSpPr>
          <p:cNvPr id="12" name="Text Box 2"/>
          <p:cNvSpPr txBox="1">
            <a:spLocks noChangeArrowheads="1"/>
          </p:cNvSpPr>
          <p:nvPr/>
        </p:nvSpPr>
        <p:spPr bwMode="auto">
          <a:xfrm>
            <a:off x="2207328" y="581582"/>
            <a:ext cx="1584176" cy="2016224"/>
          </a:xfrm>
          <a:prstGeom prst="rect">
            <a:avLst/>
          </a:prstGeom>
          <a:noFill/>
          <a:ln w="50800">
            <a:solidFill>
              <a:srgbClr val="FF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3" name="Text Box 5"/>
          <p:cNvSpPr txBox="1">
            <a:spLocks noChangeArrowheads="1"/>
          </p:cNvSpPr>
          <p:nvPr/>
        </p:nvSpPr>
        <p:spPr bwMode="auto">
          <a:xfrm>
            <a:off x="251520" y="1556792"/>
            <a:ext cx="1872208" cy="2062103"/>
          </a:xfrm>
          <a:prstGeom prst="rect">
            <a:avLst/>
          </a:prstGeom>
          <a:noFill/>
          <a:ln w="9525">
            <a:noFill/>
            <a:miter lim="800000"/>
            <a:headEnd/>
            <a:tailEnd/>
          </a:ln>
          <a:effectLst/>
        </p:spPr>
        <p:txBody>
          <a:bodyPr wrap="square">
            <a:spAutoFit/>
          </a:bodyPr>
          <a:lstStyle/>
          <a:p>
            <a:r>
              <a:rPr lang="en-US" altLang="zh-TW" sz="2400" b="1" dirty="0" smtClean="0">
                <a:solidFill>
                  <a:srgbClr val="FF0000"/>
                </a:solidFill>
                <a:ea typeface="標楷體" pitchFamily="65" charset="-120"/>
              </a:rPr>
              <a:t>1.</a:t>
            </a:r>
            <a:r>
              <a:rPr lang="zh-TW" altLang="en-US" sz="2400" b="1" dirty="0" smtClean="0">
                <a:solidFill>
                  <a:srgbClr val="FF0000"/>
                </a:solidFill>
                <a:ea typeface="標楷體" pitchFamily="65" charset="-120"/>
              </a:rPr>
              <a:t>學校</a:t>
            </a:r>
            <a:r>
              <a:rPr lang="zh-TW" altLang="en-US" sz="2400" b="1" dirty="0">
                <a:solidFill>
                  <a:srgbClr val="FF0000"/>
                </a:solidFill>
                <a:ea typeface="標楷體" pitchFamily="65" charset="-120"/>
              </a:rPr>
              <a:t>、</a:t>
            </a:r>
          </a:p>
          <a:p>
            <a:r>
              <a:rPr lang="zh-TW" altLang="en-US" sz="2400" b="1" dirty="0">
                <a:solidFill>
                  <a:srgbClr val="FF0000"/>
                </a:solidFill>
                <a:ea typeface="標楷體" pitchFamily="65" charset="-120"/>
              </a:rPr>
              <a:t>姓名要</a:t>
            </a:r>
            <a:r>
              <a:rPr lang="zh-TW" altLang="en-US" sz="2400" b="1" dirty="0" smtClean="0">
                <a:solidFill>
                  <a:srgbClr val="FF0000"/>
                </a:solidFill>
                <a:ea typeface="標楷體" pitchFamily="65" charset="-120"/>
              </a:rPr>
              <a:t>寫</a:t>
            </a:r>
            <a:endParaRPr lang="en-US" altLang="zh-TW" sz="2400" b="1" dirty="0" smtClean="0">
              <a:solidFill>
                <a:srgbClr val="FF0000"/>
              </a:solidFill>
              <a:ea typeface="標楷體" pitchFamily="65" charset="-120"/>
            </a:endParaRPr>
          </a:p>
          <a:p>
            <a:r>
              <a:rPr lang="en-US" altLang="zh-TW" sz="2400" b="1" dirty="0" smtClean="0">
                <a:solidFill>
                  <a:srgbClr val="FF0000"/>
                </a:solidFill>
                <a:ea typeface="標楷體" pitchFamily="65" charset="-120"/>
              </a:rPr>
              <a:t>2.</a:t>
            </a:r>
            <a:r>
              <a:rPr lang="zh-TW" altLang="en-US" sz="2400" b="1" dirty="0" smtClean="0">
                <a:solidFill>
                  <a:srgbClr val="FF0000"/>
                </a:solidFill>
                <a:ea typeface="標楷體" pitchFamily="65" charset="-120"/>
              </a:rPr>
              <a:t>照片</a:t>
            </a:r>
            <a:r>
              <a:rPr lang="zh-TW" altLang="en-US" sz="2400" b="1" dirty="0">
                <a:solidFill>
                  <a:srgbClr val="FF0000"/>
                </a:solidFill>
                <a:ea typeface="標楷體" pitchFamily="65" charset="-120"/>
              </a:rPr>
              <a:t>須與</a:t>
            </a:r>
          </a:p>
          <a:p>
            <a:r>
              <a:rPr lang="zh-TW" altLang="en-US" sz="2400" b="1" dirty="0">
                <a:solidFill>
                  <a:srgbClr val="FF0000"/>
                </a:solidFill>
                <a:ea typeface="標楷體" pitchFamily="65" charset="-120"/>
              </a:rPr>
              <a:t>申請表相同</a:t>
            </a:r>
          </a:p>
          <a:p>
            <a:endParaRPr lang="zh-TW" altLang="en-US" sz="3200" b="1" dirty="0">
              <a:solidFill>
                <a:srgbClr val="FF0000"/>
              </a:solidFill>
              <a:ea typeface="標楷體" pitchFamily="65" charset="-120"/>
            </a:endParaRPr>
          </a:p>
        </p:txBody>
      </p:sp>
      <p:cxnSp>
        <p:nvCxnSpPr>
          <p:cNvPr id="14" name="AutoShape 4"/>
          <p:cNvCxnSpPr>
            <a:cxnSpLocks noChangeShapeType="1"/>
          </p:cNvCxnSpPr>
          <p:nvPr/>
        </p:nvCxnSpPr>
        <p:spPr bwMode="auto">
          <a:xfrm flipV="1">
            <a:off x="1548743" y="1643038"/>
            <a:ext cx="730670" cy="331564"/>
          </a:xfrm>
          <a:prstGeom prst="straightConnector1">
            <a:avLst/>
          </a:prstGeom>
          <a:noFill/>
          <a:ln w="63500">
            <a:solidFill>
              <a:srgbClr val="0000FF"/>
            </a:solidFill>
            <a:round/>
            <a:headEnd/>
            <a:tailEnd type="triangle" w="med" len="med"/>
          </a:ln>
        </p:spPr>
      </p:cxnSp>
    </p:spTree>
    <p:extLst>
      <p:ext uri="{BB962C8B-B14F-4D97-AF65-F5344CB8AC3E}">
        <p14:creationId xmlns:p14="http://schemas.microsoft.com/office/powerpoint/2010/main" val="1539759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11560" y="476672"/>
            <a:ext cx="615553" cy="1872208"/>
          </a:xfrm>
          <a:prstGeom prst="rect">
            <a:avLst/>
          </a:prstGeom>
          <a:noFill/>
        </p:spPr>
        <p:txBody>
          <a:bodyPr vert="eaVert" wrap="square" rtlCol="0">
            <a:spAutoFit/>
          </a:bodyPr>
          <a:lstStyle/>
          <a:p>
            <a:r>
              <a:rPr lang="zh-TW" altLang="en-US" sz="2800" b="1" dirty="0" smtClean="0">
                <a:solidFill>
                  <a:srgbClr val="002060"/>
                </a:solidFill>
                <a:latin typeface="標楷體" pitchFamily="65" charset="-120"/>
                <a:ea typeface="標楷體" pitchFamily="65" charset="-120"/>
              </a:rPr>
              <a:t>附件五</a:t>
            </a:r>
            <a:endParaRPr lang="zh-TW" altLang="en-US" sz="2800" b="1" dirty="0">
              <a:solidFill>
                <a:srgbClr val="002060"/>
              </a:solidFill>
              <a:latin typeface="標楷體" pitchFamily="65" charset="-120"/>
              <a:ea typeface="標楷體" pitchFamily="65" charset="-120"/>
            </a:endParaRPr>
          </a:p>
        </p:txBody>
      </p:sp>
      <p:sp>
        <p:nvSpPr>
          <p:cNvPr id="6" name="Text Box 5"/>
          <p:cNvSpPr txBox="1">
            <a:spLocks noChangeArrowheads="1"/>
          </p:cNvSpPr>
          <p:nvPr/>
        </p:nvSpPr>
        <p:spPr bwMode="auto">
          <a:xfrm>
            <a:off x="318307" y="2348880"/>
            <a:ext cx="4010372" cy="1200329"/>
          </a:xfrm>
          <a:prstGeom prst="rect">
            <a:avLst/>
          </a:prstGeom>
          <a:noFill/>
          <a:ln w="9525">
            <a:noFill/>
            <a:miter lim="800000"/>
            <a:headEnd/>
            <a:tailEnd/>
          </a:ln>
          <a:effectLst/>
        </p:spPr>
        <p:txBody>
          <a:bodyPr wrap="square">
            <a:spAutoFit/>
          </a:bodyPr>
          <a:lstStyle/>
          <a:p>
            <a:r>
              <a:rPr lang="zh-TW" altLang="en-US" sz="2400" b="1" dirty="0">
                <a:solidFill>
                  <a:srgbClr val="FF0000"/>
                </a:solidFill>
                <a:ea typeface="標楷體" pitchFamily="65" charset="-120"/>
              </a:rPr>
              <a:t>身心障礙證明正反面影本</a:t>
            </a:r>
          </a:p>
          <a:p>
            <a:r>
              <a:rPr lang="zh-TW" altLang="en-US" sz="2400" b="1" dirty="0">
                <a:solidFill>
                  <a:srgbClr val="FF0000"/>
                </a:solidFill>
                <a:ea typeface="標楷體" pitchFamily="65" charset="-120"/>
              </a:rPr>
              <a:t>或縣市鑑輔會證明影本</a:t>
            </a:r>
          </a:p>
          <a:p>
            <a:r>
              <a:rPr lang="zh-TW" altLang="en-US" sz="2400" b="1" dirty="0">
                <a:solidFill>
                  <a:srgbClr val="FF0000"/>
                </a:solidFill>
                <a:ea typeface="標楷體" pitchFamily="65" charset="-120"/>
              </a:rPr>
              <a:t>或醫療診斷證明影本</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8257"/>
            <a:ext cx="4947376" cy="6858000"/>
          </a:xfrm>
          <a:prstGeom prst="rect">
            <a:avLst/>
          </a:prstGeom>
        </p:spPr>
      </p:pic>
    </p:spTree>
    <p:extLst>
      <p:ext uri="{BB962C8B-B14F-4D97-AF65-F5344CB8AC3E}">
        <p14:creationId xmlns:p14="http://schemas.microsoft.com/office/powerpoint/2010/main" val="28740025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直式標準信封">
            <a:hlinkClick r:id="rId2" action="ppaction://hlinksldjump"/>
          </p:cNvPr>
          <p:cNvPicPr>
            <a:picLocks noChangeAspect="1" noChangeArrowheads="1"/>
          </p:cNvPicPr>
          <p:nvPr/>
        </p:nvPicPr>
        <p:blipFill>
          <a:blip r:embed="rId3" cstate="print"/>
          <a:srcRect/>
          <a:stretch>
            <a:fillRect/>
          </a:stretch>
        </p:blipFill>
        <p:spPr bwMode="auto">
          <a:xfrm>
            <a:off x="2555875" y="0"/>
            <a:ext cx="4083050" cy="6858000"/>
          </a:xfrm>
          <a:prstGeom prst="rect">
            <a:avLst/>
          </a:prstGeom>
          <a:noFill/>
        </p:spPr>
      </p:pic>
      <p:sp>
        <p:nvSpPr>
          <p:cNvPr id="9" name="Text Box 5"/>
          <p:cNvSpPr txBox="1">
            <a:spLocks noChangeArrowheads="1"/>
          </p:cNvSpPr>
          <p:nvPr/>
        </p:nvSpPr>
        <p:spPr bwMode="auto">
          <a:xfrm>
            <a:off x="4283968" y="2221436"/>
            <a:ext cx="615553" cy="1855636"/>
          </a:xfrm>
          <a:prstGeom prst="rect">
            <a:avLst/>
          </a:prstGeom>
          <a:noFill/>
          <a:ln w="9525">
            <a:noFill/>
            <a:miter lim="800000"/>
            <a:headEnd/>
            <a:tailEnd/>
          </a:ln>
          <a:effectLst/>
        </p:spPr>
        <p:txBody>
          <a:bodyPr vert="eaVert" wrap="none">
            <a:spAutoFit/>
          </a:bodyPr>
          <a:lstStyle/>
          <a:p>
            <a:r>
              <a:rPr lang="zh-TW" altLang="en-US" sz="2800" b="1" dirty="0" smtClean="0">
                <a:solidFill>
                  <a:srgbClr val="0000FF"/>
                </a:solidFill>
                <a:ea typeface="標楷體" pitchFamily="65" charset="-120"/>
              </a:rPr>
              <a:t>考生的名字</a:t>
            </a:r>
            <a:endParaRPr lang="zh-TW" altLang="en-US" sz="2800" b="1" dirty="0">
              <a:solidFill>
                <a:srgbClr val="0000FF"/>
              </a:solidFill>
              <a:ea typeface="標楷體" pitchFamily="65" charset="-120"/>
            </a:endParaRPr>
          </a:p>
        </p:txBody>
      </p:sp>
      <p:sp>
        <p:nvSpPr>
          <p:cNvPr id="10" name="文字方塊 9"/>
          <p:cNvSpPr txBox="1"/>
          <p:nvPr/>
        </p:nvSpPr>
        <p:spPr>
          <a:xfrm>
            <a:off x="1377111" y="190772"/>
            <a:ext cx="615553" cy="2232248"/>
          </a:xfrm>
          <a:prstGeom prst="rect">
            <a:avLst/>
          </a:prstGeom>
          <a:noFill/>
        </p:spPr>
        <p:txBody>
          <a:bodyPr vert="eaVert" wrap="square" rtlCol="0">
            <a:spAutoFit/>
          </a:bodyPr>
          <a:lstStyle/>
          <a:p>
            <a:r>
              <a:rPr lang="zh-TW" altLang="en-US" sz="2800" b="1" dirty="0" smtClean="0">
                <a:solidFill>
                  <a:srgbClr val="002060"/>
                </a:solidFill>
                <a:latin typeface="標楷體" pitchFamily="65" charset="-120"/>
                <a:ea typeface="標楷體" pitchFamily="65" charset="-120"/>
              </a:rPr>
              <a:t>直式標準信封</a:t>
            </a:r>
            <a:endParaRPr lang="zh-TW" altLang="en-US" sz="2800" b="1" dirty="0">
              <a:solidFill>
                <a:srgbClr val="002060"/>
              </a:solidFill>
              <a:latin typeface="標楷體" pitchFamily="65" charset="-120"/>
              <a:ea typeface="標楷體" pitchFamily="65" charset="-120"/>
            </a:endParaRPr>
          </a:p>
        </p:txBody>
      </p:sp>
      <p:sp>
        <p:nvSpPr>
          <p:cNvPr id="11" name="Text Box 5"/>
          <p:cNvSpPr txBox="1">
            <a:spLocks noChangeArrowheads="1"/>
          </p:cNvSpPr>
          <p:nvPr/>
        </p:nvSpPr>
        <p:spPr bwMode="auto">
          <a:xfrm>
            <a:off x="5346096" y="1495202"/>
            <a:ext cx="615553" cy="1855636"/>
          </a:xfrm>
          <a:prstGeom prst="rect">
            <a:avLst/>
          </a:prstGeom>
          <a:noFill/>
          <a:ln w="38100">
            <a:solidFill>
              <a:srgbClr val="FF0000"/>
            </a:solidFill>
            <a:prstDash val="sysDash"/>
            <a:miter lim="800000"/>
            <a:headEnd/>
            <a:tailEnd/>
          </a:ln>
          <a:effectLst/>
        </p:spPr>
        <p:txBody>
          <a:bodyPr vert="eaVert" wrap="none">
            <a:spAutoFit/>
          </a:bodyPr>
          <a:lstStyle/>
          <a:p>
            <a:r>
              <a:rPr lang="zh-TW" altLang="en-US" sz="2800" b="1" dirty="0" smtClean="0">
                <a:solidFill>
                  <a:srgbClr val="FF0000"/>
                </a:solidFill>
                <a:ea typeface="標楷體" pitchFamily="65" charset="-120"/>
              </a:rPr>
              <a:t>原就讀學校</a:t>
            </a:r>
            <a:endParaRPr lang="zh-TW" altLang="en-US" sz="2800" b="1" dirty="0">
              <a:solidFill>
                <a:srgbClr val="FF0000"/>
              </a:solidFill>
              <a:ea typeface="標楷體" pitchFamily="65" charset="-120"/>
            </a:endParaRPr>
          </a:p>
        </p:txBody>
      </p:sp>
      <p:sp>
        <p:nvSpPr>
          <p:cNvPr id="13" name="Text Box 8"/>
          <p:cNvSpPr txBox="1">
            <a:spLocks noChangeArrowheads="1"/>
          </p:cNvSpPr>
          <p:nvPr/>
        </p:nvSpPr>
        <p:spPr bwMode="auto">
          <a:xfrm>
            <a:off x="1908175" y="2133600"/>
            <a:ext cx="1962150" cy="519113"/>
          </a:xfrm>
          <a:prstGeom prst="rect">
            <a:avLst/>
          </a:prstGeom>
          <a:solidFill>
            <a:schemeClr val="bg1"/>
          </a:solidFill>
          <a:ln w="9525">
            <a:noFill/>
            <a:miter lim="800000"/>
            <a:headEnd/>
            <a:tailEnd/>
          </a:ln>
          <a:effectLst/>
        </p:spPr>
        <p:txBody>
          <a:bodyPr wrap="none">
            <a:spAutoFit/>
          </a:bodyPr>
          <a:lstStyle/>
          <a:p>
            <a:r>
              <a:rPr lang="zh-TW" altLang="en-US" sz="2800" b="1" dirty="0">
                <a:solidFill>
                  <a:srgbClr val="0000FF"/>
                </a:solidFill>
                <a:latin typeface="標楷體" pitchFamily="65" charset="-120"/>
                <a:ea typeface="標楷體" pitchFamily="65" charset="-120"/>
              </a:rPr>
              <a:t>郵票不用貼</a:t>
            </a:r>
          </a:p>
        </p:txBody>
      </p:sp>
      <p:sp>
        <p:nvSpPr>
          <p:cNvPr id="17" name="Text Box 5"/>
          <p:cNvSpPr txBox="1">
            <a:spLocks noChangeArrowheads="1"/>
          </p:cNvSpPr>
          <p:nvPr/>
        </p:nvSpPr>
        <p:spPr bwMode="auto">
          <a:xfrm>
            <a:off x="5337000" y="3573016"/>
            <a:ext cx="615553" cy="797654"/>
          </a:xfrm>
          <a:prstGeom prst="rect">
            <a:avLst/>
          </a:prstGeom>
          <a:noFill/>
          <a:ln w="38100">
            <a:solidFill>
              <a:srgbClr val="FF0000"/>
            </a:solidFill>
            <a:prstDash val="sysDash"/>
            <a:miter lim="800000"/>
            <a:headEnd/>
            <a:tailEnd/>
          </a:ln>
          <a:effectLst/>
        </p:spPr>
        <p:txBody>
          <a:bodyPr vert="eaVert" wrap="none">
            <a:spAutoFit/>
          </a:bodyPr>
          <a:lstStyle/>
          <a:p>
            <a:r>
              <a:rPr lang="zh-TW" altLang="en-US" sz="2800" b="1" dirty="0" smtClean="0">
                <a:solidFill>
                  <a:srgbClr val="FF0000"/>
                </a:solidFill>
                <a:ea typeface="標楷體" pitchFamily="65" charset="-120"/>
              </a:rPr>
              <a:t>班</a:t>
            </a:r>
            <a:r>
              <a:rPr lang="zh-TW" altLang="en-US" sz="2800" b="1" dirty="0">
                <a:solidFill>
                  <a:srgbClr val="FF0000"/>
                </a:solidFill>
                <a:ea typeface="標楷體" pitchFamily="65" charset="-120"/>
              </a:rPr>
              <a:t>級</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200" dirty="0" smtClean="0">
                <a:latin typeface="標楷體" panose="03000509000000000000" pitchFamily="65" charset="-120"/>
                <a:ea typeface="標楷體" panose="03000509000000000000" pitchFamily="65" charset="-120"/>
              </a:rPr>
              <a:t>資賦優異鑑定安置原則</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83568" y="1700808"/>
            <a:ext cx="8229600" cy="4392488"/>
          </a:xfrm>
        </p:spPr>
        <p:txBody>
          <a:bodyPr>
            <a:noAutofit/>
          </a:bodyPr>
          <a:lstStyle/>
          <a:p>
            <a:pPr>
              <a:lnSpc>
                <a:spcPct val="150000"/>
              </a:lnSpc>
            </a:pPr>
            <a:r>
              <a:rPr lang="zh-TW" altLang="en-US" sz="3200" b="0" dirty="0" smtClean="0">
                <a:latin typeface="標楷體" panose="03000509000000000000" pitchFamily="65" charset="-120"/>
                <a:ea typeface="標楷體" panose="03000509000000000000" pitchFamily="65" charset="-120"/>
              </a:rPr>
              <a:t>為落實常態編班政策並且推動資優教育之正向發展，</a:t>
            </a:r>
            <a:r>
              <a:rPr lang="zh-TW" altLang="en-US" sz="3200" b="0" dirty="0" smtClean="0">
                <a:solidFill>
                  <a:srgbClr val="0000FF"/>
                </a:solidFill>
                <a:latin typeface="標楷體" panose="03000509000000000000" pitchFamily="65" charset="-120"/>
                <a:ea typeface="標楷體" panose="03000509000000000000" pitchFamily="65" charset="-120"/>
              </a:rPr>
              <a:t>國民教育階段資優教育應以</a:t>
            </a:r>
            <a:r>
              <a:rPr lang="zh-TW" altLang="en-US" sz="3200" b="0" u="sng" dirty="0" smtClean="0">
                <a:solidFill>
                  <a:srgbClr val="0000FF"/>
                </a:solidFill>
                <a:latin typeface="標楷體" panose="03000509000000000000" pitchFamily="65" charset="-120"/>
                <a:ea typeface="標楷體" panose="03000509000000000000" pitchFamily="65" charset="-120"/>
              </a:rPr>
              <a:t>分散式資源班</a:t>
            </a:r>
            <a:r>
              <a:rPr lang="zh-TW" altLang="en-US" sz="3200" b="0" dirty="0" smtClean="0">
                <a:solidFill>
                  <a:srgbClr val="0000FF"/>
                </a:solidFill>
                <a:latin typeface="標楷體" panose="03000509000000000000" pitchFamily="65" charset="-120"/>
                <a:ea typeface="標楷體" panose="03000509000000000000" pitchFamily="65" charset="-120"/>
              </a:rPr>
              <a:t>方式辦理為限</a:t>
            </a:r>
            <a:r>
              <a:rPr lang="zh-TW" altLang="en-US" sz="3200" b="0" dirty="0" smtClean="0">
                <a:latin typeface="標楷體" panose="03000509000000000000" pitchFamily="65" charset="-120"/>
                <a:ea typeface="標楷體" panose="03000509000000000000" pitchFamily="65" charset="-120"/>
              </a:rPr>
              <a:t>，惟考量依藝術教育法設置之藝術才能班，基於專業藝術之推展，仍以集中編班方式辦理為宜。</a:t>
            </a:r>
          </a:p>
          <a:p>
            <a:pPr>
              <a:lnSpc>
                <a:spcPct val="150000"/>
              </a:lnSpc>
              <a:buNone/>
            </a:pPr>
            <a:endParaRPr lang="zh-TW" altLang="en-US" sz="3200" b="0" dirty="0" smtClean="0">
              <a:latin typeface="標楷體" panose="03000509000000000000" pitchFamily="65" charset="-120"/>
              <a:ea typeface="標楷體" panose="03000509000000000000" pitchFamily="65" charset="-120"/>
            </a:endParaRPr>
          </a:p>
          <a:p>
            <a:pPr>
              <a:lnSpc>
                <a:spcPct val="150000"/>
              </a:lnSpc>
              <a:buNone/>
            </a:pPr>
            <a:endParaRPr lang="zh-TW" altLang="en-US" sz="3200" b="0" dirty="0" smtClean="0">
              <a:latin typeface="標楷體" panose="03000509000000000000" pitchFamily="65" charset="-120"/>
              <a:ea typeface="標楷體" panose="03000509000000000000" pitchFamily="65" charset="-120"/>
            </a:endParaRPr>
          </a:p>
          <a:p>
            <a:pPr>
              <a:lnSpc>
                <a:spcPct val="150000"/>
              </a:lnSpc>
              <a:buNone/>
            </a:pPr>
            <a:endParaRPr lang="en-US" altLang="zh-TW" sz="3200" b="0" dirty="0" smtClean="0">
              <a:latin typeface="標楷體" panose="03000509000000000000" pitchFamily="65" charset="-120"/>
              <a:ea typeface="標楷體" panose="03000509000000000000" pitchFamily="65" charset="-120"/>
            </a:endParaRPr>
          </a:p>
          <a:p>
            <a:pPr>
              <a:lnSpc>
                <a:spcPct val="150000"/>
              </a:lnSpc>
              <a:buNone/>
            </a:pPr>
            <a:endParaRPr lang="en-US" altLang="zh-TW" sz="3200" b="0" dirty="0" smtClean="0">
              <a:latin typeface="標楷體" panose="03000509000000000000" pitchFamily="65" charset="-120"/>
              <a:ea typeface="標楷體" panose="03000509000000000000" pitchFamily="65" charset="-120"/>
            </a:endParaRPr>
          </a:p>
          <a:p>
            <a:pPr>
              <a:lnSpc>
                <a:spcPct val="150000"/>
              </a:lnSpc>
            </a:pPr>
            <a:endParaRPr lang="zh-TW" altLang="en-US" sz="3200" b="0" dirty="0" smtClean="0">
              <a:latin typeface="標楷體" panose="03000509000000000000" pitchFamily="65" charset="-120"/>
              <a:ea typeface="標楷體" panose="03000509000000000000" pitchFamily="65" charset="-120"/>
            </a:endParaRPr>
          </a:p>
          <a:p>
            <a:pPr>
              <a:lnSpc>
                <a:spcPct val="150000"/>
              </a:lnSpc>
            </a:pPr>
            <a:endParaRPr lang="zh-TW" altLang="en-US" sz="3200"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07030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3" y="624110"/>
            <a:ext cx="6914728" cy="788666"/>
          </a:xfrm>
        </p:spPr>
        <p:txBody>
          <a:bodyPr>
            <a:noAutofit/>
          </a:bodyPr>
          <a:lstStyle/>
          <a:p>
            <a:r>
              <a:rPr lang="zh-TW" altLang="en-US" dirty="0" smtClean="0">
                <a:latin typeface="標楷體" panose="03000509000000000000" pitchFamily="65" charset="-120"/>
                <a:ea typeface="標楷體" panose="03000509000000000000" pitchFamily="65" charset="-120"/>
              </a:rPr>
              <a:t>通過鑑定的學生有哪些教學服務？</a:t>
            </a:r>
            <a:endParaRPr lang="zh-TW" altLang="en-US" dirty="0">
              <a:latin typeface="標楷體" panose="03000509000000000000" pitchFamily="65" charset="-120"/>
              <a:ea typeface="標楷體" panose="03000509000000000000" pitchFamily="65" charset="-120"/>
            </a:endParaRPr>
          </a:p>
        </p:txBody>
      </p:sp>
      <p:sp>
        <p:nvSpPr>
          <p:cNvPr id="12" name="內容版面配置區 2"/>
          <p:cNvSpPr>
            <a:spLocks noGrp="1"/>
          </p:cNvSpPr>
          <p:nvPr>
            <p:ph idx="1"/>
          </p:nvPr>
        </p:nvSpPr>
        <p:spPr>
          <a:xfrm>
            <a:off x="539552" y="1412776"/>
            <a:ext cx="8229600" cy="1800200"/>
          </a:xfrm>
        </p:spPr>
        <p:txBody>
          <a:bodyPr>
            <a:noAutofit/>
          </a:bodyPr>
          <a:lstStyle/>
          <a:p>
            <a:pPr>
              <a:lnSpc>
                <a:spcPct val="150000"/>
              </a:lnSpc>
            </a:pPr>
            <a:r>
              <a:rPr lang="zh-TW" altLang="en-US" sz="3200" dirty="0" smtClean="0">
                <a:latin typeface="標楷體" panose="03000509000000000000" pitchFamily="65" charset="-120"/>
                <a:ea typeface="標楷體" panose="03000509000000000000" pitchFamily="65" charset="-120"/>
              </a:rPr>
              <a:t>通過</a:t>
            </a:r>
            <a:r>
              <a:rPr lang="zh-TW" altLang="en-US" sz="3200" dirty="0" smtClean="0">
                <a:solidFill>
                  <a:srgbClr val="000000"/>
                </a:solidFill>
                <a:latin typeface="標楷體" panose="03000509000000000000" pitchFamily="65" charset="-120"/>
                <a:ea typeface="標楷體" panose="03000509000000000000" pitchFamily="65" charset="-120"/>
              </a:rPr>
              <a:t>鑑定之學生仍於</a:t>
            </a:r>
            <a:r>
              <a:rPr lang="zh-TW" altLang="en-US" sz="3200" dirty="0" smtClean="0">
                <a:solidFill>
                  <a:srgbClr val="FF0000"/>
                </a:solidFill>
                <a:latin typeface="標楷體" panose="03000509000000000000" pitchFamily="65" charset="-120"/>
                <a:ea typeface="標楷體" panose="03000509000000000000" pitchFamily="65" charset="-120"/>
              </a:rPr>
              <a:t>原國民中學普通班</a:t>
            </a:r>
            <a:r>
              <a:rPr lang="zh-TW" altLang="en-US" sz="3200" dirty="0" smtClean="0">
                <a:solidFill>
                  <a:srgbClr val="000000"/>
                </a:solidFill>
                <a:latin typeface="標楷體" panose="03000509000000000000" pitchFamily="65" charset="-120"/>
                <a:ea typeface="標楷體" panose="03000509000000000000" pitchFamily="65" charset="-120"/>
              </a:rPr>
              <a:t>就讀，由原校依既有之資資源提供</a:t>
            </a:r>
            <a:r>
              <a:rPr lang="zh-TW" altLang="en-US" sz="3200" dirty="0" smtClean="0">
                <a:solidFill>
                  <a:srgbClr val="009900"/>
                </a:solidFill>
                <a:latin typeface="標楷體" panose="03000509000000000000" pitchFamily="65" charset="-120"/>
                <a:ea typeface="標楷體" panose="03000509000000000000" pitchFamily="65" charset="-120"/>
              </a:rPr>
              <a:t>資優資源班</a:t>
            </a:r>
            <a:r>
              <a:rPr lang="zh-TW" altLang="en-US" sz="3200" dirty="0" smtClean="0">
                <a:solidFill>
                  <a:srgbClr val="000000"/>
                </a:solidFill>
                <a:latin typeface="標楷體" panose="03000509000000000000" pitchFamily="65" charset="-120"/>
                <a:ea typeface="標楷體" panose="03000509000000000000" pitchFamily="65" charset="-120"/>
              </a:rPr>
              <a:t>或</a:t>
            </a:r>
            <a:r>
              <a:rPr lang="zh-TW" altLang="en-US" sz="3200" dirty="0" smtClean="0">
                <a:solidFill>
                  <a:srgbClr val="009900"/>
                </a:solidFill>
                <a:latin typeface="標楷體" panose="03000509000000000000" pitchFamily="65" charset="-120"/>
                <a:ea typeface="標楷體" panose="03000509000000000000" pitchFamily="65" charset="-120"/>
              </a:rPr>
              <a:t>資優教育方案</a:t>
            </a:r>
            <a:r>
              <a:rPr lang="zh-TW" altLang="en-US" sz="3200" dirty="0" smtClean="0">
                <a:solidFill>
                  <a:srgbClr val="000000"/>
                </a:solidFill>
                <a:latin typeface="標楷體" panose="03000509000000000000" pitchFamily="65" charset="-120"/>
                <a:ea typeface="標楷體" panose="03000509000000000000" pitchFamily="65" charset="-120"/>
              </a:rPr>
              <a:t>之特教服務</a:t>
            </a:r>
            <a:r>
              <a:rPr lang="zh-TW" altLang="en-US" sz="3200" dirty="0" smtClean="0">
                <a:latin typeface="標楷體" panose="03000509000000000000" pitchFamily="65" charset="-120"/>
                <a:ea typeface="標楷體" panose="03000509000000000000" pitchFamily="65" charset="-120"/>
              </a:rPr>
              <a:t>。</a:t>
            </a:r>
          </a:p>
          <a:p>
            <a:pPr>
              <a:lnSpc>
                <a:spcPct val="150000"/>
              </a:lnSpc>
              <a:buNone/>
            </a:pPr>
            <a:endParaRPr lang="zh-TW" altLang="en-US" sz="3200" dirty="0" smtClean="0">
              <a:latin typeface="標楷體" panose="03000509000000000000" pitchFamily="65" charset="-120"/>
              <a:ea typeface="標楷體" panose="03000509000000000000" pitchFamily="65" charset="-120"/>
            </a:endParaRPr>
          </a:p>
          <a:p>
            <a:pPr>
              <a:lnSpc>
                <a:spcPct val="150000"/>
              </a:lnSpc>
              <a:buNone/>
            </a:pPr>
            <a:endParaRPr lang="zh-TW" altLang="en-US" sz="3200" dirty="0" smtClean="0">
              <a:latin typeface="標楷體" panose="03000509000000000000" pitchFamily="65" charset="-120"/>
              <a:ea typeface="標楷體" panose="03000509000000000000" pitchFamily="65" charset="-120"/>
            </a:endParaRPr>
          </a:p>
          <a:p>
            <a:pPr>
              <a:lnSpc>
                <a:spcPct val="150000"/>
              </a:lnSpc>
              <a:buNone/>
            </a:pPr>
            <a:endParaRPr lang="en-US" altLang="zh-TW" sz="3200" dirty="0" smtClean="0">
              <a:latin typeface="標楷體" panose="03000509000000000000" pitchFamily="65" charset="-120"/>
              <a:ea typeface="標楷體" panose="03000509000000000000" pitchFamily="65" charset="-120"/>
            </a:endParaRPr>
          </a:p>
          <a:p>
            <a:pPr>
              <a:lnSpc>
                <a:spcPct val="150000"/>
              </a:lnSpc>
              <a:buNone/>
            </a:pPr>
            <a:endParaRPr lang="en-US" altLang="zh-TW" sz="3200" dirty="0" smtClean="0">
              <a:latin typeface="標楷體" panose="03000509000000000000" pitchFamily="65" charset="-120"/>
              <a:ea typeface="標楷體" panose="03000509000000000000" pitchFamily="65" charset="-120"/>
            </a:endParaRPr>
          </a:p>
          <a:p>
            <a:pPr>
              <a:lnSpc>
                <a:spcPct val="150000"/>
              </a:lnSpc>
              <a:buNone/>
            </a:pPr>
            <a:endParaRPr lang="zh-TW" altLang="en-US" sz="3200" dirty="0" smtClean="0">
              <a:latin typeface="標楷體" panose="03000509000000000000" pitchFamily="65" charset="-120"/>
              <a:ea typeface="標楷體" panose="03000509000000000000" pitchFamily="65" charset="-120"/>
            </a:endParaRPr>
          </a:p>
          <a:p>
            <a:pPr>
              <a:lnSpc>
                <a:spcPct val="150000"/>
              </a:lnSpc>
            </a:pPr>
            <a:endParaRPr lang="zh-TW" altLang="en-US" sz="3200" dirty="0">
              <a:latin typeface="標楷體" panose="03000509000000000000" pitchFamily="65" charset="-120"/>
              <a:ea typeface="標楷體" panose="03000509000000000000" pitchFamily="65" charset="-120"/>
            </a:endParaRPr>
          </a:p>
        </p:txBody>
      </p:sp>
      <p:graphicFrame>
        <p:nvGraphicFramePr>
          <p:cNvPr id="11" name="Group 24"/>
          <p:cNvGraphicFramePr>
            <a:graphicFrameLocks noGrp="1"/>
          </p:cNvGraphicFramePr>
          <p:nvPr>
            <p:ph idx="4294967295"/>
          </p:nvPr>
        </p:nvGraphicFramePr>
        <p:xfrm>
          <a:off x="1835696" y="4581128"/>
          <a:ext cx="6409308" cy="1944688"/>
        </p:xfrm>
        <a:graphic>
          <a:graphicData uri="http://schemas.openxmlformats.org/drawingml/2006/table">
            <a:tbl>
              <a:tblPr/>
              <a:tblGrid>
                <a:gridCol w="1294383">
                  <a:extLst>
                    <a:ext uri="{9D8B030D-6E8A-4147-A177-3AD203B41FA5}">
                      <a16:colId xmlns:a16="http://schemas.microsoft.com/office/drawing/2014/main" val="20000"/>
                    </a:ext>
                  </a:extLst>
                </a:gridCol>
                <a:gridCol w="2597150">
                  <a:extLst>
                    <a:ext uri="{9D8B030D-6E8A-4147-A177-3AD203B41FA5}">
                      <a16:colId xmlns:a16="http://schemas.microsoft.com/office/drawing/2014/main" val="20001"/>
                    </a:ext>
                  </a:extLst>
                </a:gridCol>
                <a:gridCol w="2517775">
                  <a:extLst>
                    <a:ext uri="{9D8B030D-6E8A-4147-A177-3AD203B41FA5}">
                      <a16:colId xmlns:a16="http://schemas.microsoft.com/office/drawing/2014/main" val="20002"/>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600" b="0" i="0" u="none" strike="noStrike" cap="none" normalizeH="0" baseline="0" dirty="0" smtClean="0">
                        <a:ln>
                          <a:noFill/>
                        </a:ln>
                        <a:solidFill>
                          <a:schemeClr val="tx2"/>
                        </a:solidFill>
                        <a:effectLst/>
                        <a:latin typeface="Times New Roman" pitchFamily="18" charset="0"/>
                        <a:ea typeface="標楷體" pitchFamily="65" charset="-12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Times New Roman" pitchFamily="18" charset="0"/>
                          <a:ea typeface="標楷體" pitchFamily="65" charset="-120"/>
                        </a:rPr>
                        <a:t>資源班</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FF0000"/>
                          </a:solidFill>
                          <a:effectLst/>
                          <a:latin typeface="Times New Roman" pitchFamily="18" charset="0"/>
                          <a:ea typeface="標楷體" pitchFamily="65" charset="-120"/>
                        </a:rPr>
                        <a:t>教育方案</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9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2"/>
                          </a:solidFill>
                          <a:effectLst/>
                          <a:latin typeface="Times New Roman" pitchFamily="18" charset="0"/>
                          <a:ea typeface="標楷體" pitchFamily="65" charset="-120"/>
                        </a:rPr>
                        <a:t>授課方式</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2"/>
                          </a:solidFill>
                          <a:effectLst/>
                          <a:latin typeface="Times New Roman" pitchFamily="18" charset="0"/>
                          <a:ea typeface="標楷體" pitchFamily="65" charset="-120"/>
                        </a:rPr>
                        <a:t>抽離式</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2"/>
                          </a:solidFill>
                          <a:effectLst/>
                          <a:latin typeface="Times New Roman" pitchFamily="18" charset="0"/>
                          <a:ea typeface="標楷體" pitchFamily="65" charset="-120"/>
                        </a:rPr>
                        <a:t>外加式</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2"/>
                          </a:solidFill>
                          <a:effectLst/>
                          <a:latin typeface="Times New Roman" pitchFamily="18" charset="0"/>
                          <a:ea typeface="標楷體" pitchFamily="65" charset="-120"/>
                        </a:rPr>
                        <a:t>授課時間</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2"/>
                          </a:solidFill>
                          <a:effectLst/>
                          <a:latin typeface="Times New Roman" pitchFamily="18" charset="0"/>
                          <a:ea typeface="標楷體" pitchFamily="65" charset="-120"/>
                        </a:rPr>
                        <a:t>平日課堂時間</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2"/>
                          </a:solidFill>
                          <a:effectLst/>
                          <a:latin typeface="Times New Roman" pitchFamily="18" charset="0"/>
                          <a:ea typeface="標楷體" pitchFamily="65" charset="-120"/>
                        </a:rPr>
                        <a:t>每學期至少</a:t>
                      </a:r>
                      <a:r>
                        <a:rPr kumimoji="1" lang="en-US" altLang="zh-TW" sz="2000" b="1" i="0" u="none" strike="noStrike" cap="none" normalizeH="0" baseline="0" dirty="0" smtClean="0">
                          <a:ln>
                            <a:noFill/>
                          </a:ln>
                          <a:solidFill>
                            <a:schemeClr val="tx2"/>
                          </a:solidFill>
                          <a:effectLst/>
                          <a:latin typeface="Times New Roman" pitchFamily="18" charset="0"/>
                          <a:ea typeface="標楷體" pitchFamily="65" charset="-120"/>
                        </a:rPr>
                        <a:t>36</a:t>
                      </a:r>
                      <a:r>
                        <a:rPr kumimoji="1" lang="zh-TW" altLang="en-US" sz="2000" b="1" i="0" u="none" strike="noStrike" cap="none" normalizeH="0" baseline="0" dirty="0" smtClean="0">
                          <a:ln>
                            <a:noFill/>
                          </a:ln>
                          <a:solidFill>
                            <a:schemeClr val="tx2"/>
                          </a:solidFill>
                          <a:effectLst/>
                          <a:latin typeface="Times New Roman" pitchFamily="18" charset="0"/>
                          <a:ea typeface="標楷體" pitchFamily="65" charset="-120"/>
                        </a:rPr>
                        <a:t>小時</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Text Box 5"/>
          <p:cNvSpPr txBox="1">
            <a:spLocks noChangeArrowheads="1"/>
          </p:cNvSpPr>
          <p:nvPr/>
        </p:nvSpPr>
        <p:spPr bwMode="auto">
          <a:xfrm>
            <a:off x="2843808" y="3789040"/>
            <a:ext cx="4698722" cy="584775"/>
          </a:xfrm>
          <a:prstGeom prst="rect">
            <a:avLst/>
          </a:prstGeom>
          <a:noFill/>
          <a:ln w="9525">
            <a:noFill/>
            <a:miter lim="800000"/>
            <a:headEnd/>
            <a:tailEnd/>
          </a:ln>
          <a:effectLst/>
        </p:spPr>
        <p:txBody>
          <a:bodyPr wrap="none">
            <a:spAutoFit/>
          </a:bodyPr>
          <a:lstStyle/>
          <a:p>
            <a:r>
              <a:rPr lang="zh-TW" altLang="en-US" sz="3200" b="1" dirty="0" smtClean="0">
                <a:solidFill>
                  <a:srgbClr val="FF0000"/>
                </a:solidFill>
                <a:ea typeface="標楷體" pitchFamily="65" charset="-120"/>
              </a:rPr>
              <a:t>資源班與教育方案的差異</a:t>
            </a:r>
            <a:endParaRPr lang="zh-TW" altLang="en-US" sz="3200" b="1" dirty="0">
              <a:solidFill>
                <a:srgbClr val="FF0000"/>
              </a:solidFill>
              <a:ea typeface="標楷體" pitchFamily="65" charset="-120"/>
            </a:endParaRPr>
          </a:p>
        </p:txBody>
      </p:sp>
    </p:spTree>
    <p:extLst>
      <p:ext uri="{BB962C8B-B14F-4D97-AF65-F5344CB8AC3E}">
        <p14:creationId xmlns:p14="http://schemas.microsoft.com/office/powerpoint/2010/main" val="21653819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624110"/>
            <a:ext cx="6589199" cy="716658"/>
          </a:xfrm>
        </p:spPr>
        <p:txBody>
          <a:bodyPr>
            <a:normAutofit/>
          </a:bodyPr>
          <a:lstStyle/>
          <a:p>
            <a:pPr>
              <a:lnSpc>
                <a:spcPct val="105000"/>
              </a:lnSpc>
            </a:pPr>
            <a:r>
              <a:rPr lang="zh-TW" altLang="en-US" sz="3600" dirty="0" smtClean="0">
                <a:latin typeface="標楷體" panose="03000509000000000000" pitchFamily="65" charset="-120"/>
                <a:ea typeface="標楷體" panose="03000509000000000000" pitchFamily="65" charset="-120"/>
              </a:rPr>
              <a:t>資源班或方案的課程有哪些？</a:t>
            </a:r>
            <a:endParaRPr lang="zh-TW" altLang="en-US" sz="3600" dirty="0">
              <a:latin typeface="標楷體" panose="03000509000000000000" pitchFamily="65" charset="-120"/>
              <a:ea typeface="標楷體" panose="03000509000000000000" pitchFamily="65" charset="-120"/>
            </a:endParaRPr>
          </a:p>
        </p:txBody>
      </p:sp>
      <p:sp>
        <p:nvSpPr>
          <p:cNvPr id="12" name="內容版面配置區 2"/>
          <p:cNvSpPr>
            <a:spLocks noGrp="1"/>
          </p:cNvSpPr>
          <p:nvPr>
            <p:ph idx="1"/>
          </p:nvPr>
        </p:nvSpPr>
        <p:spPr>
          <a:xfrm>
            <a:off x="539552" y="1412776"/>
            <a:ext cx="8229600" cy="4680520"/>
          </a:xfrm>
        </p:spPr>
        <p:txBody>
          <a:bodyPr>
            <a:noAutofit/>
          </a:bodyPr>
          <a:lstStyle/>
          <a:p>
            <a:r>
              <a:rPr lang="zh-TW" altLang="en-US" sz="3200" b="0" dirty="0" smtClean="0">
                <a:latin typeface="標楷體" panose="03000509000000000000" pitchFamily="65" charset="-120"/>
                <a:ea typeface="標楷體" panose="03000509000000000000" pitchFamily="65" charset="-120"/>
              </a:rPr>
              <a:t>各校組成校內課程規劃小組，共同研商資優班課程之規劃。因此，各校課程規劃不盡相同。</a:t>
            </a:r>
          </a:p>
          <a:p>
            <a:r>
              <a:rPr lang="zh-TW" altLang="en-US" sz="3200" b="0" dirty="0" smtClean="0">
                <a:latin typeface="標楷體" panose="03000509000000000000" pitchFamily="65" charset="-120"/>
                <a:ea typeface="標楷體" panose="03000509000000000000" pitchFamily="65" charset="-120"/>
              </a:rPr>
              <a:t>研習活動、競賽活動、展演活動、參訪活動、觀摩活動、營隊活動、研究活動、演講活動等各類型的資優教育活動。</a:t>
            </a:r>
          </a:p>
          <a:p>
            <a:r>
              <a:rPr lang="zh-TW" altLang="en-US" sz="3200" b="0" dirty="0" smtClean="0">
                <a:latin typeface="標楷體" panose="03000509000000000000" pitchFamily="65" charset="-120"/>
                <a:ea typeface="標楷體" panose="03000509000000000000" pitchFamily="65" charset="-120"/>
              </a:rPr>
              <a:t>目前資優教育最大的特色在</a:t>
            </a:r>
            <a:r>
              <a:rPr lang="zh-TW" altLang="en-US" sz="3200" b="0" dirty="0" smtClean="0">
                <a:solidFill>
                  <a:srgbClr val="0000FF"/>
                </a:solidFill>
                <a:latin typeface="標楷體" panose="03000509000000000000" pitchFamily="65" charset="-120"/>
                <a:ea typeface="標楷體" panose="03000509000000000000" pitchFamily="65" charset="-120"/>
              </a:rPr>
              <a:t>獨立研究能力</a:t>
            </a:r>
            <a:r>
              <a:rPr lang="zh-TW" altLang="en-US" sz="3200" b="0" dirty="0" smtClean="0">
                <a:latin typeface="標楷體" panose="03000509000000000000" pitchFamily="65" charset="-120"/>
                <a:ea typeface="標楷體" panose="03000509000000000000" pitchFamily="65" charset="-120"/>
              </a:rPr>
              <a:t>的訓練。</a:t>
            </a:r>
          </a:p>
          <a:p>
            <a:pPr>
              <a:buNone/>
            </a:pPr>
            <a:endParaRPr lang="zh-TW" altLang="en-US" sz="3200" b="0" dirty="0" smtClean="0">
              <a:latin typeface="標楷體" panose="03000509000000000000" pitchFamily="65" charset="-120"/>
              <a:ea typeface="標楷體" panose="03000509000000000000" pitchFamily="65" charset="-120"/>
            </a:endParaRPr>
          </a:p>
          <a:p>
            <a:pPr>
              <a:buNone/>
            </a:pPr>
            <a:endParaRPr lang="zh-TW" altLang="en-US" sz="3200" b="0" dirty="0" smtClean="0">
              <a:latin typeface="標楷體" panose="03000509000000000000" pitchFamily="65" charset="-120"/>
              <a:ea typeface="標楷體" panose="03000509000000000000" pitchFamily="65" charset="-120"/>
            </a:endParaRPr>
          </a:p>
          <a:p>
            <a:endParaRPr lang="zh-TW" altLang="en-US" sz="3200"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663057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624110"/>
            <a:ext cx="4138967" cy="716658"/>
          </a:xfrm>
        </p:spPr>
        <p:txBody>
          <a:bodyPr>
            <a:normAutofit/>
          </a:bodyPr>
          <a:lstStyle/>
          <a:p>
            <a:pPr>
              <a:lnSpc>
                <a:spcPct val="105000"/>
              </a:lnSpc>
            </a:pPr>
            <a:r>
              <a:rPr lang="zh-TW" altLang="en-US" sz="3600" dirty="0" smtClean="0">
                <a:latin typeface="標楷體" panose="03000509000000000000" pitchFamily="65" charset="-120"/>
                <a:ea typeface="標楷體" panose="03000509000000000000" pitchFamily="65" charset="-120"/>
              </a:rPr>
              <a:t>英語資優班的課程</a:t>
            </a:r>
            <a:endParaRPr lang="zh-TW" altLang="en-US" sz="3600" dirty="0">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340768"/>
            <a:ext cx="6696744" cy="4924077"/>
          </a:xfrm>
        </p:spPr>
      </p:pic>
    </p:spTree>
    <p:extLst>
      <p:ext uri="{BB962C8B-B14F-4D97-AF65-F5344CB8AC3E}">
        <p14:creationId xmlns:p14="http://schemas.microsoft.com/office/powerpoint/2010/main" val="6687458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624110"/>
            <a:ext cx="4138967" cy="716658"/>
          </a:xfrm>
        </p:spPr>
        <p:txBody>
          <a:bodyPr>
            <a:normAutofit/>
          </a:bodyPr>
          <a:lstStyle/>
          <a:p>
            <a:pPr>
              <a:lnSpc>
                <a:spcPct val="105000"/>
              </a:lnSpc>
            </a:pPr>
            <a:r>
              <a:rPr lang="zh-TW" altLang="en-US" sz="3600" dirty="0" smtClean="0">
                <a:latin typeface="標楷體" panose="03000509000000000000" pitchFamily="65" charset="-120"/>
                <a:ea typeface="標楷體" panose="03000509000000000000" pitchFamily="65" charset="-120"/>
              </a:rPr>
              <a:t>數理資優班的課程</a:t>
            </a:r>
            <a:endParaRPr lang="zh-TW" altLang="en-US" sz="3600" dirty="0">
              <a:latin typeface="標楷體" panose="03000509000000000000" pitchFamily="65" charset="-120"/>
              <a:ea typeface="標楷體" panose="03000509000000000000" pitchFamily="65" charset="-120"/>
            </a:endParaRP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628800"/>
            <a:ext cx="7441037" cy="4176464"/>
          </a:xfrm>
        </p:spPr>
      </p:pic>
    </p:spTree>
    <p:extLst>
      <p:ext uri="{BB962C8B-B14F-4D97-AF65-F5344CB8AC3E}">
        <p14:creationId xmlns:p14="http://schemas.microsoft.com/office/powerpoint/2010/main" val="4040330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624110"/>
            <a:ext cx="6589199" cy="860674"/>
          </a:xfrm>
        </p:spPr>
        <p:txBody>
          <a:bodyPr>
            <a:normAutofit/>
          </a:bodyPr>
          <a:lstStyle/>
          <a:p>
            <a:r>
              <a:rPr lang="zh-TW" altLang="en-US" sz="4200" dirty="0" smtClean="0">
                <a:latin typeface="標楷體" panose="03000509000000000000" pitchFamily="65" charset="-120"/>
                <a:ea typeface="標楷體" panose="03000509000000000000" pitchFamily="65" charset="-120"/>
              </a:rPr>
              <a:t>資優生≠績優生</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1916832"/>
            <a:ext cx="8085584" cy="3960440"/>
          </a:xfrm>
        </p:spPr>
        <p:txBody>
          <a:bodyPr>
            <a:normAutofit/>
          </a:bodyPr>
          <a:lstStyle/>
          <a:p>
            <a:r>
              <a:rPr lang="zh-TW" altLang="en-US" sz="3200" dirty="0" smtClean="0">
                <a:latin typeface="標楷體" panose="03000509000000000000" pitchFamily="65" charset="-120"/>
                <a:ea typeface="標楷體" panose="03000509000000000000" pitchFamily="65" charset="-120"/>
              </a:rPr>
              <a:t>資優生是在所屬資賦優異類別中，較同年齡</a:t>
            </a:r>
            <a:r>
              <a:rPr lang="zh-TW" altLang="en-US" sz="3200" dirty="0" smtClean="0">
                <a:solidFill>
                  <a:srgbClr val="FF0000"/>
                </a:solidFill>
                <a:latin typeface="標楷體" panose="03000509000000000000" pitchFamily="65" charset="-120"/>
                <a:ea typeface="標楷體" panose="03000509000000000000" pitchFamily="65" charset="-120"/>
              </a:rPr>
              <a:t>具有「卓越潛能」或「傑出表現」</a:t>
            </a:r>
            <a:r>
              <a:rPr lang="zh-TW" altLang="en-US" sz="3200" dirty="0" smtClean="0">
                <a:latin typeface="標楷體" panose="03000509000000000000" pitchFamily="65" charset="-120"/>
                <a:ea typeface="標楷體" panose="03000509000000000000" pitchFamily="65" charset="-120"/>
              </a:rPr>
              <a:t>者。</a:t>
            </a:r>
            <a:endParaRPr lang="en-US" altLang="zh-TW" sz="3200" dirty="0" smtClean="0">
              <a:latin typeface="標楷體" panose="03000509000000000000" pitchFamily="65" charset="-120"/>
              <a:ea typeface="標楷體" panose="03000509000000000000" pitchFamily="65" charset="-120"/>
            </a:endParaRPr>
          </a:p>
          <a:p>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資優生不一定是績優生；績優生也不一定是資優生喔</a:t>
            </a:r>
            <a:r>
              <a:rPr lang="en-US" altLang="zh-TW" sz="3200" dirty="0" smtClean="0">
                <a:latin typeface="標楷體" panose="03000509000000000000" pitchFamily="65" charset="-120"/>
                <a:ea typeface="標楷體" panose="03000509000000000000" pitchFamily="65" charset="-120"/>
              </a:rPr>
              <a:t>!</a:t>
            </a:r>
          </a:p>
          <a:p>
            <a:pPr>
              <a:buNone/>
            </a:pPr>
            <a:endParaRPr lang="zh-TW" altLang="en-US" sz="3200" dirty="0" smtClean="0">
              <a:latin typeface="標楷體" panose="03000509000000000000" pitchFamily="65" charset="-120"/>
              <a:ea typeface="標楷體" panose="03000509000000000000" pitchFamily="65" charset="-120"/>
            </a:endParaRPr>
          </a:p>
          <a:p>
            <a:endParaRPr lang="zh-TW" altLang="en-US" sz="3200" dirty="0" smtClean="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598769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624110"/>
            <a:ext cx="4787039" cy="716658"/>
          </a:xfrm>
        </p:spPr>
        <p:txBody>
          <a:bodyPr>
            <a:normAutofit/>
          </a:bodyPr>
          <a:lstStyle/>
          <a:p>
            <a:pPr>
              <a:lnSpc>
                <a:spcPct val="105000"/>
              </a:lnSpc>
            </a:pPr>
            <a:r>
              <a:rPr lang="zh-TW" altLang="en-US" sz="3600" dirty="0" smtClean="0">
                <a:latin typeface="標楷體" panose="03000509000000000000" pitchFamily="65" charset="-120"/>
                <a:ea typeface="標楷體" panose="03000509000000000000" pitchFamily="65" charset="-120"/>
              </a:rPr>
              <a:t>自然科學資優班的課程</a:t>
            </a:r>
            <a:endParaRPr lang="zh-TW" altLang="en-US" sz="3600" dirty="0">
              <a:latin typeface="標楷體" panose="03000509000000000000" pitchFamily="65" charset="-120"/>
              <a:ea typeface="標楷體" panose="03000509000000000000" pitchFamily="65" charset="-120"/>
            </a:endParaRP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772816"/>
            <a:ext cx="7154994" cy="4015916"/>
          </a:xfrm>
        </p:spPr>
      </p:pic>
    </p:spTree>
    <p:extLst>
      <p:ext uri="{BB962C8B-B14F-4D97-AF65-F5344CB8AC3E}">
        <p14:creationId xmlns:p14="http://schemas.microsoft.com/office/powerpoint/2010/main" val="40403308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624110"/>
            <a:ext cx="4787039" cy="716658"/>
          </a:xfrm>
        </p:spPr>
        <p:txBody>
          <a:bodyPr>
            <a:normAutofit/>
          </a:bodyPr>
          <a:lstStyle/>
          <a:p>
            <a:pPr>
              <a:lnSpc>
                <a:spcPct val="105000"/>
              </a:lnSpc>
            </a:pPr>
            <a:r>
              <a:rPr lang="zh-TW" altLang="en-US" dirty="0" smtClean="0">
                <a:latin typeface="標楷體" panose="03000509000000000000" pitchFamily="65" charset="-120"/>
                <a:ea typeface="標楷體" panose="03000509000000000000" pitchFamily="65" charset="-120"/>
              </a:rPr>
              <a:t>創造能</a:t>
            </a:r>
            <a:r>
              <a:rPr lang="zh-TW" altLang="en-US" dirty="0">
                <a:latin typeface="標楷體" panose="03000509000000000000" pitchFamily="65" charset="-120"/>
                <a:ea typeface="標楷體" panose="03000509000000000000" pitchFamily="65" charset="-120"/>
              </a:rPr>
              <a:t>力</a:t>
            </a:r>
            <a:r>
              <a:rPr lang="zh-TW" altLang="en-US" sz="3600" dirty="0" smtClean="0">
                <a:latin typeface="標楷體" panose="03000509000000000000" pitchFamily="65" charset="-120"/>
                <a:ea typeface="標楷體" panose="03000509000000000000" pitchFamily="65" charset="-120"/>
              </a:rPr>
              <a:t>資優班的課程</a:t>
            </a:r>
            <a:endParaRPr lang="zh-TW" altLang="en-US" sz="3600" dirty="0">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484784"/>
            <a:ext cx="6302076" cy="4965069"/>
          </a:xfrm>
        </p:spPr>
      </p:pic>
    </p:spTree>
    <p:extLst>
      <p:ext uri="{BB962C8B-B14F-4D97-AF65-F5344CB8AC3E}">
        <p14:creationId xmlns:p14="http://schemas.microsoft.com/office/powerpoint/2010/main" val="9344119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3688" y="2420888"/>
            <a:ext cx="6480720" cy="1143000"/>
          </a:xfrm>
        </p:spPr>
        <p:txBody>
          <a:bodyPr>
            <a:normAutofit fontScale="90000"/>
          </a:bodyPr>
          <a:lstStyle/>
          <a:p>
            <a:pPr algn="ctr"/>
            <a:r>
              <a:rPr lang="zh-TW" altLang="en-US" sz="6600" dirty="0" smtClean="0">
                <a:latin typeface="標楷體" panose="03000509000000000000" pitchFamily="65" charset="-120"/>
                <a:ea typeface="標楷體" panose="03000509000000000000" pitchFamily="65" charset="-120"/>
              </a:rPr>
              <a:t>創造能力資賦優異鑑定</a:t>
            </a:r>
            <a:endParaRPr lang="zh-TW" altLang="en-US" sz="6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568338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624110"/>
            <a:ext cx="2698807" cy="932682"/>
          </a:xfrm>
        </p:spPr>
        <p:txBody>
          <a:bodyPr>
            <a:normAutofit/>
          </a:bodyPr>
          <a:lstStyle/>
          <a:p>
            <a:r>
              <a:rPr lang="zh-TW" altLang="en-US" sz="4200" dirty="0" smtClean="0">
                <a:latin typeface="標楷體" panose="03000509000000000000" pitchFamily="65" charset="-120"/>
                <a:ea typeface="標楷體" panose="03000509000000000000" pitchFamily="65" charset="-120"/>
              </a:rPr>
              <a:t>申請資格</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1916832"/>
            <a:ext cx="8496944" cy="3960440"/>
          </a:xfrm>
        </p:spPr>
        <p:txBody>
          <a:bodyPr>
            <a:noAutofit/>
          </a:bodyPr>
          <a:lstStyle/>
          <a:p>
            <a:pPr lvl="0"/>
            <a:r>
              <a:rPr lang="zh-TW" altLang="zh-TW" sz="3200" dirty="0">
                <a:latin typeface="標楷體" panose="03000509000000000000" pitchFamily="65" charset="-120"/>
                <a:ea typeface="標楷體" panose="03000509000000000000" pitchFamily="65" charset="-120"/>
              </a:rPr>
              <a:t>戶籍設於桃園市</a:t>
            </a:r>
            <a:r>
              <a:rPr lang="zh-TW" altLang="en-US" sz="3200" dirty="0">
                <a:latin typeface="標楷體" panose="03000509000000000000" pitchFamily="65" charset="-120"/>
                <a:ea typeface="標楷體" panose="03000509000000000000" pitchFamily="65" charset="-120"/>
              </a:rPr>
              <a:t>之</a:t>
            </a:r>
            <a:r>
              <a:rPr lang="en-US" altLang="zh-TW" sz="3200" dirty="0">
                <a:latin typeface="標楷體" panose="03000509000000000000" pitchFamily="65" charset="-120"/>
                <a:ea typeface="標楷體" panose="03000509000000000000" pitchFamily="65" charset="-120"/>
              </a:rPr>
              <a:t>107</a:t>
            </a:r>
            <a:r>
              <a:rPr lang="zh-TW" altLang="en-US" sz="3200" dirty="0">
                <a:latin typeface="標楷體" panose="03000509000000000000" pitchFamily="65" charset="-120"/>
                <a:ea typeface="標楷體" panose="03000509000000000000" pitchFamily="65" charset="-120"/>
              </a:rPr>
              <a:t>學年度</a:t>
            </a:r>
            <a:r>
              <a:rPr lang="zh-TW" altLang="zh-TW" sz="3200" dirty="0">
                <a:latin typeface="標楷體" panose="03000509000000000000" pitchFamily="65" charset="-120"/>
                <a:ea typeface="標楷體" panose="03000509000000000000" pitchFamily="65" charset="-120"/>
              </a:rPr>
              <a:t>公、私立國民小學六年級學生。</a:t>
            </a:r>
          </a:p>
          <a:p>
            <a:pPr lvl="0"/>
            <a:r>
              <a:rPr lang="zh-TW" altLang="en-US" sz="3200" dirty="0" smtClean="0">
                <a:latin typeface="標楷體" panose="03000509000000000000" pitchFamily="65" charset="-120"/>
                <a:ea typeface="標楷體" panose="03000509000000000000" pitchFamily="65" charset="-120"/>
              </a:rPr>
              <a:t>具有</a:t>
            </a:r>
            <a:r>
              <a:rPr lang="zh-TW" altLang="en-US" sz="3200" dirty="0">
                <a:latin typeface="標楷體" panose="03000509000000000000" pitchFamily="65" charset="-120"/>
                <a:ea typeface="標楷體" panose="03000509000000000000" pitchFamily="65" charset="-120"/>
              </a:rPr>
              <a:t>創造能力資賦優異</a:t>
            </a:r>
            <a:r>
              <a:rPr lang="zh-TW" altLang="en-US" sz="3200" dirty="0" smtClean="0">
                <a:latin typeface="標楷體" panose="03000509000000000000" pitchFamily="65" charset="-120"/>
                <a:ea typeface="標楷體" panose="03000509000000000000" pitchFamily="65" charset="-120"/>
              </a:rPr>
              <a:t>特質（</a:t>
            </a:r>
            <a:r>
              <a:rPr lang="zh-TW" altLang="en-US" sz="3200" dirty="0">
                <a:latin typeface="標楷體" panose="03000509000000000000" pitchFamily="65" charset="-120"/>
                <a:ea typeface="標楷體" panose="03000509000000000000" pitchFamily="65" charset="-120"/>
              </a:rPr>
              <a:t>如：敏覺、流暢、</a:t>
            </a:r>
            <a:r>
              <a:rPr lang="zh-TW" altLang="en-US" sz="3200" dirty="0" smtClean="0">
                <a:latin typeface="標楷體" panose="03000509000000000000" pitchFamily="65" charset="-120"/>
                <a:ea typeface="標楷體" panose="03000509000000000000" pitchFamily="65" charset="-120"/>
              </a:rPr>
              <a:t>變通</a:t>
            </a:r>
            <a:r>
              <a:rPr lang="zh-TW" altLang="en-US" sz="3200" dirty="0">
                <a:latin typeface="標楷體" panose="03000509000000000000" pitchFamily="65" charset="-120"/>
                <a:ea typeface="標楷體" panose="03000509000000000000" pitchFamily="65" charset="-120"/>
              </a:rPr>
              <a:t>、獨創、精密、想像、挑戰、好奇、冒險等），經專家學者、指導教師、學生家長長期觀察</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觀察期間至少一學期</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推薦，檢附創造能力優異特質之</a:t>
            </a:r>
            <a:r>
              <a:rPr lang="zh-TW" altLang="en-US" sz="3200" dirty="0" smtClean="0">
                <a:latin typeface="標楷體" panose="03000509000000000000" pitchFamily="65" charset="-120"/>
                <a:ea typeface="標楷體" panose="03000509000000000000" pitchFamily="65" charset="-120"/>
              </a:rPr>
              <a:t>具體資料</a:t>
            </a:r>
            <a:r>
              <a:rPr lang="zh-TW" altLang="en-US" sz="3200" dirty="0">
                <a:latin typeface="標楷體" panose="03000509000000000000" pitchFamily="65" charset="-120"/>
                <a:ea typeface="標楷體" panose="03000509000000000000" pitchFamily="65" charset="-120"/>
              </a:rPr>
              <a:t>。</a:t>
            </a:r>
          </a:p>
          <a:p>
            <a:pPr>
              <a:buNone/>
            </a:pPr>
            <a:r>
              <a:rPr lang="zh-TW" altLang="en-US" sz="3200" b="0" dirty="0" smtClean="0">
                <a:latin typeface="標楷體" panose="03000509000000000000" pitchFamily="65" charset="-120"/>
                <a:ea typeface="標楷體" panose="03000509000000000000" pitchFamily="65" charset="-120"/>
              </a:rPr>
              <a:t>  </a:t>
            </a:r>
            <a:endParaRPr lang="en-US" altLang="zh-TW" sz="3200" dirty="0" smtClean="0">
              <a:latin typeface="標楷體" panose="03000509000000000000" pitchFamily="65" charset="-120"/>
              <a:ea typeface="標楷體" panose="03000509000000000000" pitchFamily="65" charset="-120"/>
            </a:endParaRPr>
          </a:p>
          <a:p>
            <a:pPr>
              <a:buNone/>
            </a:pPr>
            <a:endParaRPr lang="zh-TW" altLang="en-US" sz="3200" dirty="0" smtClean="0">
              <a:latin typeface="標楷體" panose="03000509000000000000" pitchFamily="65" charset="-120"/>
              <a:ea typeface="標楷體" panose="03000509000000000000" pitchFamily="65" charset="-120"/>
            </a:endParaRPr>
          </a:p>
          <a:p>
            <a:endParaRPr lang="zh-TW" altLang="en-US" sz="3200" dirty="0" smtClean="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730826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1214438" y="133856"/>
            <a:ext cx="8229600" cy="582612"/>
          </a:xfrm>
        </p:spPr>
        <p:txBody>
          <a:bodyPr/>
          <a:lstStyle/>
          <a:p>
            <a:pPr eaLnBrk="1" hangingPunct="1"/>
            <a:r>
              <a:rPr lang="zh-TW" altLang="en-US" sz="3200" b="1" dirty="0" smtClean="0">
                <a:latin typeface="標楷體" panose="03000509000000000000" pitchFamily="65" charset="-120"/>
                <a:ea typeface="標楷體" panose="03000509000000000000" pitchFamily="65" charset="-120"/>
              </a:rPr>
              <a:t>創造能力資賦優異學生鑑定申請流程圖</a:t>
            </a:r>
          </a:p>
        </p:txBody>
      </p:sp>
      <p:sp>
        <p:nvSpPr>
          <p:cNvPr id="14339" name="Text Box 3"/>
          <p:cNvSpPr txBox="1">
            <a:spLocks noChangeArrowheads="1"/>
          </p:cNvSpPr>
          <p:nvPr/>
        </p:nvSpPr>
        <p:spPr bwMode="auto">
          <a:xfrm>
            <a:off x="3211513" y="3425825"/>
            <a:ext cx="860425"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lnSpc>
                <a:spcPct val="160000"/>
              </a:lnSpc>
              <a:defRPr/>
            </a:pPr>
            <a:r>
              <a:rPr lang="zh-TW" altLang="en-US" sz="1400" b="1">
                <a:solidFill>
                  <a:schemeClr val="tx1"/>
                </a:solidFill>
                <a:ea typeface="標楷體" pitchFamily="65" charset="-120"/>
                <a:cs typeface="新細明體" pitchFamily="18" charset="-120"/>
              </a:rPr>
              <a:t>未通過</a:t>
            </a:r>
            <a:endParaRPr lang="zh-TW">
              <a:solidFill>
                <a:schemeClr val="tx1"/>
              </a:solidFill>
              <a:latin typeface="Arial" charset="0"/>
              <a:ea typeface="標楷體" pitchFamily="65" charset="-120"/>
              <a:cs typeface="新細明體" pitchFamily="18" charset="-120"/>
            </a:endParaRPr>
          </a:p>
        </p:txBody>
      </p:sp>
      <p:sp>
        <p:nvSpPr>
          <p:cNvPr id="11268" name="Line 4"/>
          <p:cNvSpPr>
            <a:spLocks noChangeShapeType="1"/>
          </p:cNvSpPr>
          <p:nvPr/>
        </p:nvSpPr>
        <p:spPr bwMode="auto">
          <a:xfrm>
            <a:off x="1071563" y="3741738"/>
            <a:ext cx="0" cy="111601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69" name="Line 5"/>
          <p:cNvSpPr>
            <a:spLocks noChangeShapeType="1"/>
          </p:cNvSpPr>
          <p:nvPr/>
        </p:nvSpPr>
        <p:spPr bwMode="auto">
          <a:xfrm>
            <a:off x="6429375" y="2428875"/>
            <a:ext cx="0" cy="15113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70" name="Line 6"/>
          <p:cNvSpPr>
            <a:spLocks noChangeShapeType="1"/>
          </p:cNvSpPr>
          <p:nvPr/>
        </p:nvSpPr>
        <p:spPr bwMode="auto">
          <a:xfrm>
            <a:off x="2228850" y="2965450"/>
            <a:ext cx="0" cy="4683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44" name="Text Box 8"/>
          <p:cNvSpPr txBox="1">
            <a:spLocks noChangeArrowheads="1"/>
          </p:cNvSpPr>
          <p:nvPr/>
        </p:nvSpPr>
        <p:spPr bwMode="auto">
          <a:xfrm>
            <a:off x="285750" y="6008688"/>
            <a:ext cx="6143625" cy="6715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eaLnBrk="1" hangingPunct="1">
              <a:defRPr/>
            </a:pPr>
            <a:r>
              <a:rPr lang="en-US" altLang="zh-TW" sz="1400" b="1" dirty="0">
                <a:solidFill>
                  <a:srgbClr val="FF0000"/>
                </a:solidFill>
                <a:latin typeface="標楷體" pitchFamily="65" charset="-120"/>
                <a:ea typeface="標楷體" pitchFamily="65" charset="-120"/>
                <a:cs typeface="新細明體" pitchFamily="18" charset="-120"/>
              </a:rPr>
              <a:t>4</a:t>
            </a:r>
            <a:r>
              <a:rPr lang="zh-TW" altLang="en-US" sz="1400" b="1" dirty="0">
                <a:solidFill>
                  <a:srgbClr val="FF0000"/>
                </a:solidFill>
                <a:latin typeface="標楷體" pitchFamily="65" charset="-120"/>
                <a:ea typeface="標楷體" pitchFamily="65" charset="-120"/>
                <a:cs typeface="新細明體" pitchFamily="18" charset="-120"/>
              </a:rPr>
              <a:t>月</a:t>
            </a:r>
            <a:r>
              <a:rPr lang="en-US" altLang="zh-TW" sz="1400" b="1" dirty="0">
                <a:solidFill>
                  <a:srgbClr val="FF0000"/>
                </a:solidFill>
                <a:latin typeface="標楷體" pitchFamily="65" charset="-120"/>
                <a:ea typeface="標楷體" pitchFamily="65" charset="-120"/>
                <a:cs typeface="新細明體" pitchFamily="18" charset="-120"/>
              </a:rPr>
              <a:t>10</a:t>
            </a:r>
            <a:r>
              <a:rPr lang="zh-TW" altLang="en-US" sz="1400" b="1" dirty="0">
                <a:solidFill>
                  <a:srgbClr val="FF0000"/>
                </a:solidFill>
                <a:latin typeface="標楷體" pitchFamily="65" charset="-120"/>
                <a:ea typeface="標楷體" pitchFamily="65" charset="-120"/>
                <a:cs typeface="新細明體" pitchFamily="18" charset="-120"/>
              </a:rPr>
              <a:t>日（三）</a:t>
            </a:r>
            <a:r>
              <a:rPr lang="zh-TW" altLang="en-US" sz="1400" dirty="0">
                <a:solidFill>
                  <a:schemeClr val="tx1"/>
                </a:solidFill>
                <a:latin typeface="標楷體" pitchFamily="65" charset="-120"/>
                <a:ea typeface="標楷體" pitchFamily="65" charset="-120"/>
                <a:cs typeface="新細明體" pitchFamily="18" charset="-120"/>
              </a:rPr>
              <a:t>公布通過鑑定名單</a:t>
            </a:r>
          </a:p>
          <a:p>
            <a:pPr algn="ctr" eaLnBrk="1" hangingPunct="1">
              <a:defRPr/>
            </a:pPr>
            <a:r>
              <a:rPr lang="zh-TW" altLang="en-US" sz="1400" dirty="0">
                <a:solidFill>
                  <a:schemeClr val="tx1"/>
                </a:solidFill>
                <a:latin typeface="標楷體" pitchFamily="65" charset="-120"/>
                <a:ea typeface="標楷體" pitchFamily="65" charset="-120"/>
                <a:cs typeface="新細明體" pitchFamily="18" charset="-120"/>
              </a:rPr>
              <a:t>通過學生得申請桃園市政府</a:t>
            </a:r>
            <a:r>
              <a:rPr lang="zh-TW" altLang="en-US" sz="1400" dirty="0">
                <a:solidFill>
                  <a:srgbClr val="000000"/>
                </a:solidFill>
                <a:latin typeface="標楷體" pitchFamily="65" charset="-120"/>
                <a:ea typeface="標楷體" pitchFamily="65" charset="-120"/>
                <a:cs typeface="新細明體" pitchFamily="18" charset="-120"/>
              </a:rPr>
              <a:t>核定之創造能力資賦優異資源班</a:t>
            </a:r>
            <a:endParaRPr lang="en-US" altLang="zh-TW" sz="1400" dirty="0">
              <a:solidFill>
                <a:srgbClr val="000000"/>
              </a:solidFill>
              <a:latin typeface="標楷體" pitchFamily="65" charset="-120"/>
              <a:ea typeface="標楷體" pitchFamily="65" charset="-120"/>
              <a:cs typeface="新細明體" pitchFamily="18" charset="-120"/>
            </a:endParaRPr>
          </a:p>
          <a:p>
            <a:pPr algn="ctr" eaLnBrk="1" hangingPunct="1">
              <a:defRPr/>
            </a:pPr>
            <a:r>
              <a:rPr lang="zh-TW" altLang="en-US" sz="1400" dirty="0" smtClean="0">
                <a:solidFill>
                  <a:srgbClr val="000000"/>
                </a:solidFill>
                <a:latin typeface="標楷體" pitchFamily="65" charset="-120"/>
                <a:ea typeface="標楷體" pitchFamily="65" charset="-120"/>
                <a:cs typeface="新細明體" pitchFamily="18" charset="-120"/>
              </a:rPr>
              <a:t>或資</a:t>
            </a:r>
            <a:r>
              <a:rPr lang="zh-TW" altLang="en-US" sz="1400" dirty="0">
                <a:solidFill>
                  <a:srgbClr val="000000"/>
                </a:solidFill>
                <a:latin typeface="標楷體" pitchFamily="65" charset="-120"/>
                <a:ea typeface="標楷體" pitchFamily="65" charset="-120"/>
                <a:cs typeface="新細明體" pitchFamily="18" charset="-120"/>
              </a:rPr>
              <a:t>賦優異教育方案服務</a:t>
            </a:r>
            <a:endParaRPr lang="zh-TW" sz="1400" dirty="0">
              <a:solidFill>
                <a:schemeClr val="tx1"/>
              </a:solidFill>
              <a:latin typeface="Arial" charset="0"/>
              <a:ea typeface="標楷體" pitchFamily="65" charset="-120"/>
              <a:cs typeface="新細明體" pitchFamily="18" charset="-120"/>
            </a:endParaRPr>
          </a:p>
        </p:txBody>
      </p:sp>
      <p:sp>
        <p:nvSpPr>
          <p:cNvPr id="11272" name="Line 9"/>
          <p:cNvSpPr>
            <a:spLocks noChangeShapeType="1"/>
          </p:cNvSpPr>
          <p:nvPr/>
        </p:nvSpPr>
        <p:spPr bwMode="auto">
          <a:xfrm>
            <a:off x="4071938" y="5280025"/>
            <a:ext cx="0" cy="7207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46" name="Text Box 10"/>
          <p:cNvSpPr txBox="1">
            <a:spLocks noChangeArrowheads="1"/>
          </p:cNvSpPr>
          <p:nvPr/>
        </p:nvSpPr>
        <p:spPr bwMode="auto">
          <a:xfrm>
            <a:off x="671513" y="3408363"/>
            <a:ext cx="781050" cy="36036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54000" tIns="10800" rIns="54000" bIns="10800"/>
          <a:lstStyle/>
          <a:p>
            <a:pPr algn="ctr" eaLnBrk="1" hangingPunct="1">
              <a:lnSpc>
                <a:spcPct val="160000"/>
              </a:lnSpc>
              <a:defRPr/>
            </a:pPr>
            <a:r>
              <a:rPr lang="zh-TW" altLang="en-US" sz="1400" b="1">
                <a:solidFill>
                  <a:schemeClr val="tx1"/>
                </a:solidFill>
                <a:ea typeface="標楷體" pitchFamily="65" charset="-120"/>
                <a:cs typeface="新細明體" pitchFamily="18" charset="-120"/>
              </a:rPr>
              <a:t>通過</a:t>
            </a:r>
            <a:endParaRPr lang="zh-TW">
              <a:solidFill>
                <a:schemeClr val="tx1"/>
              </a:solidFill>
              <a:latin typeface="Arial" charset="0"/>
              <a:ea typeface="標楷體" pitchFamily="65" charset="-120"/>
              <a:cs typeface="新細明體" pitchFamily="18" charset="-120"/>
            </a:endParaRPr>
          </a:p>
        </p:txBody>
      </p:sp>
      <p:sp>
        <p:nvSpPr>
          <p:cNvPr id="11274" name="Line 12"/>
          <p:cNvSpPr>
            <a:spLocks noChangeShapeType="1"/>
          </p:cNvSpPr>
          <p:nvPr/>
        </p:nvSpPr>
        <p:spPr bwMode="auto">
          <a:xfrm flipH="1">
            <a:off x="5429250" y="1643063"/>
            <a:ext cx="0" cy="2857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75" name="Line 14"/>
          <p:cNvSpPr>
            <a:spLocks noChangeShapeType="1"/>
          </p:cNvSpPr>
          <p:nvPr/>
        </p:nvSpPr>
        <p:spPr bwMode="auto">
          <a:xfrm rot="-5397814">
            <a:off x="2799557" y="3728243"/>
            <a:ext cx="0" cy="11160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76" name="Line 15"/>
          <p:cNvSpPr>
            <a:spLocks noChangeShapeType="1"/>
          </p:cNvSpPr>
          <p:nvPr/>
        </p:nvSpPr>
        <p:spPr bwMode="auto">
          <a:xfrm>
            <a:off x="2238375" y="3786188"/>
            <a:ext cx="0" cy="50323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352" name="Text Box 16"/>
          <p:cNvSpPr txBox="1">
            <a:spLocks noChangeArrowheads="1"/>
          </p:cNvSpPr>
          <p:nvPr/>
        </p:nvSpPr>
        <p:spPr bwMode="auto">
          <a:xfrm>
            <a:off x="6500813" y="2928938"/>
            <a:ext cx="533400" cy="3397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54000" tIns="10800" rIns="54000" bIns="10800"/>
          <a:lstStyle/>
          <a:p>
            <a:pPr algn="ctr" eaLnBrk="1" hangingPunct="1">
              <a:lnSpc>
                <a:spcPct val="160000"/>
              </a:lnSpc>
              <a:defRPr/>
            </a:pPr>
            <a:r>
              <a:rPr lang="zh-TW" altLang="en-US" sz="1400" b="1">
                <a:solidFill>
                  <a:schemeClr val="tx1"/>
                </a:solidFill>
                <a:ea typeface="標楷體" pitchFamily="65" charset="-120"/>
                <a:cs typeface="新細明體" pitchFamily="18" charset="-120"/>
              </a:rPr>
              <a:t>通過</a:t>
            </a:r>
            <a:endParaRPr lang="zh-TW">
              <a:solidFill>
                <a:schemeClr val="tx1"/>
              </a:solidFill>
              <a:latin typeface="Arial" charset="0"/>
              <a:ea typeface="標楷體" pitchFamily="65" charset="-120"/>
              <a:cs typeface="新細明體" pitchFamily="18" charset="-120"/>
            </a:endParaRPr>
          </a:p>
        </p:txBody>
      </p:sp>
      <p:sp>
        <p:nvSpPr>
          <p:cNvPr id="11278" name="Line 17"/>
          <p:cNvSpPr>
            <a:spLocks noChangeShapeType="1"/>
          </p:cNvSpPr>
          <p:nvPr/>
        </p:nvSpPr>
        <p:spPr bwMode="auto">
          <a:xfrm>
            <a:off x="5765800" y="393065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79" name="Line 19"/>
          <p:cNvSpPr>
            <a:spLocks noChangeShapeType="1"/>
          </p:cNvSpPr>
          <p:nvPr/>
        </p:nvSpPr>
        <p:spPr bwMode="auto">
          <a:xfrm>
            <a:off x="8858250" y="2357438"/>
            <a:ext cx="0" cy="32035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56" name="Text Box 20"/>
          <p:cNvSpPr txBox="1">
            <a:spLocks noChangeArrowheads="1"/>
          </p:cNvSpPr>
          <p:nvPr/>
        </p:nvSpPr>
        <p:spPr bwMode="auto">
          <a:xfrm>
            <a:off x="7643813" y="5572125"/>
            <a:ext cx="1333500" cy="3571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1" hangingPunct="1">
              <a:defRPr/>
            </a:pPr>
            <a:r>
              <a:rPr lang="zh-TW" altLang="en-US" b="1">
                <a:solidFill>
                  <a:schemeClr val="tx1"/>
                </a:solidFill>
                <a:latin typeface="標楷體" pitchFamily="65" charset="-120"/>
                <a:ea typeface="標楷體" pitchFamily="65" charset="-120"/>
                <a:cs typeface="新細明體" pitchFamily="18" charset="-120"/>
              </a:rPr>
              <a:t>未通過</a:t>
            </a:r>
            <a:endParaRPr lang="zh-TW" b="1">
              <a:solidFill>
                <a:schemeClr val="tx1"/>
              </a:solidFill>
              <a:latin typeface="Arial" charset="0"/>
              <a:ea typeface="標楷體" pitchFamily="65" charset="-120"/>
              <a:cs typeface="新細明體" pitchFamily="18" charset="-120"/>
            </a:endParaRPr>
          </a:p>
        </p:txBody>
      </p:sp>
      <p:sp>
        <p:nvSpPr>
          <p:cNvPr id="14359" name="Text Box 23"/>
          <p:cNvSpPr txBox="1">
            <a:spLocks noChangeArrowheads="1"/>
          </p:cNvSpPr>
          <p:nvPr/>
        </p:nvSpPr>
        <p:spPr bwMode="auto">
          <a:xfrm>
            <a:off x="1612900" y="3424238"/>
            <a:ext cx="1435100" cy="36036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zh-TW" altLang="en-US" sz="1400" b="1">
                <a:solidFill>
                  <a:schemeClr val="tx1"/>
                </a:solidFill>
                <a:latin typeface="標楷體" pitchFamily="65" charset="-120"/>
                <a:ea typeface="標楷體" pitchFamily="65" charset="-120"/>
                <a:cs typeface="新細明體" pitchFamily="18" charset="-120"/>
              </a:rPr>
              <a:t>需經進一步評估</a:t>
            </a:r>
            <a:endParaRPr lang="zh-TW" sz="1400">
              <a:solidFill>
                <a:schemeClr val="tx1"/>
              </a:solidFill>
              <a:latin typeface="Arial" charset="0"/>
              <a:ea typeface="標楷體" pitchFamily="65" charset="-120"/>
              <a:cs typeface="新細明體" pitchFamily="18" charset="-120"/>
            </a:endParaRPr>
          </a:p>
        </p:txBody>
      </p:sp>
      <p:sp>
        <p:nvSpPr>
          <p:cNvPr id="14360" name="Text Box 24"/>
          <p:cNvSpPr txBox="1">
            <a:spLocks noChangeArrowheads="1"/>
          </p:cNvSpPr>
          <p:nvPr/>
        </p:nvSpPr>
        <p:spPr bwMode="auto">
          <a:xfrm>
            <a:off x="214313" y="2571750"/>
            <a:ext cx="4357687" cy="3952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72000" tIns="10800" rIns="72000" bIns="10800" anchor="ctr"/>
          <a:lstStyle/>
          <a:p>
            <a:pPr algn="ctr" eaLnBrk="1" hangingPunct="1">
              <a:lnSpc>
                <a:spcPct val="144000"/>
              </a:lnSpc>
              <a:defRPr/>
            </a:pPr>
            <a:r>
              <a:rPr lang="zh-TW" altLang="en-US" sz="1400" dirty="0">
                <a:solidFill>
                  <a:schemeClr val="tx1"/>
                </a:solidFill>
                <a:latin typeface="標楷體" pitchFamily="65" charset="-120"/>
                <a:ea typeface="標楷體" pitchFamily="65" charset="-120"/>
                <a:cs typeface="新細明體" pitchFamily="18" charset="-120"/>
              </a:rPr>
              <a:t>公告</a:t>
            </a:r>
            <a:r>
              <a:rPr lang="en-US" altLang="zh-TW" sz="1400" dirty="0">
                <a:solidFill>
                  <a:schemeClr val="tx1"/>
                </a:solidFill>
                <a:latin typeface="標楷體" pitchFamily="65" charset="-120"/>
                <a:ea typeface="標楷體" pitchFamily="65" charset="-120"/>
                <a:cs typeface="新細明體" pitchFamily="18" charset="-120"/>
              </a:rPr>
              <a:t>【</a:t>
            </a:r>
            <a:r>
              <a:rPr lang="zh-TW" altLang="en-US" sz="1400" dirty="0">
                <a:solidFill>
                  <a:schemeClr val="tx1"/>
                </a:solidFill>
                <a:latin typeface="標楷體" pitchFamily="65" charset="-120"/>
                <a:ea typeface="標楷體" pitchFamily="65" charset="-120"/>
                <a:cs typeface="新細明體" pitchFamily="18" charset="-120"/>
              </a:rPr>
              <a:t>管道二</a:t>
            </a:r>
            <a:r>
              <a:rPr lang="en-US" altLang="zh-TW" sz="1400" dirty="0">
                <a:solidFill>
                  <a:schemeClr val="tx1"/>
                </a:solidFill>
                <a:latin typeface="標楷體" pitchFamily="65" charset="-120"/>
                <a:ea typeface="標楷體" pitchFamily="65" charset="-120"/>
                <a:cs typeface="新細明體" pitchFamily="18" charset="-120"/>
              </a:rPr>
              <a:t>】</a:t>
            </a:r>
            <a:r>
              <a:rPr lang="zh-TW" altLang="en-US" sz="1400" dirty="0">
                <a:solidFill>
                  <a:schemeClr val="tx1"/>
                </a:solidFill>
                <a:latin typeface="標楷體" pitchFamily="65" charset="-120"/>
                <a:ea typeface="標楷體" pitchFamily="65" charset="-120"/>
                <a:cs typeface="新細明體" pitchFamily="18" charset="-120"/>
              </a:rPr>
              <a:t>書面資料審查結果</a:t>
            </a:r>
            <a:r>
              <a:rPr lang="zh-TW" altLang="en-US" sz="1400" b="1" dirty="0">
                <a:solidFill>
                  <a:schemeClr val="tx1"/>
                </a:solidFill>
                <a:latin typeface="標楷體" pitchFamily="65" charset="-120"/>
                <a:ea typeface="標楷體" pitchFamily="65" charset="-120"/>
                <a:cs typeface="新細明體" pitchFamily="18" charset="-120"/>
              </a:rPr>
              <a:t>日期：</a:t>
            </a:r>
            <a:r>
              <a:rPr lang="en-US" altLang="zh-TW" sz="1400" b="1" dirty="0">
                <a:solidFill>
                  <a:srgbClr val="FF0000"/>
                </a:solidFill>
                <a:latin typeface="標楷體" pitchFamily="65" charset="-120"/>
                <a:ea typeface="標楷體" pitchFamily="65" charset="-120"/>
                <a:cs typeface="新細明體" pitchFamily="18" charset="-120"/>
              </a:rPr>
              <a:t>3</a:t>
            </a:r>
            <a:r>
              <a:rPr lang="zh-TW" altLang="en-US" sz="1400" b="1" dirty="0">
                <a:solidFill>
                  <a:srgbClr val="FF0000"/>
                </a:solidFill>
                <a:latin typeface="標楷體" pitchFamily="65" charset="-120"/>
                <a:ea typeface="標楷體" pitchFamily="65" charset="-120"/>
                <a:cs typeface="新細明體" pitchFamily="18" charset="-120"/>
              </a:rPr>
              <a:t>月</a:t>
            </a:r>
            <a:r>
              <a:rPr lang="en-US" altLang="zh-TW" sz="1400" b="1" dirty="0">
                <a:solidFill>
                  <a:srgbClr val="FF0000"/>
                </a:solidFill>
                <a:latin typeface="標楷體" pitchFamily="65" charset="-120"/>
                <a:ea typeface="標楷體" pitchFamily="65" charset="-120"/>
                <a:cs typeface="新細明體" pitchFamily="18" charset="-120"/>
              </a:rPr>
              <a:t>4</a:t>
            </a:r>
            <a:r>
              <a:rPr lang="zh-TW" altLang="en-US" sz="1400" b="1" dirty="0">
                <a:solidFill>
                  <a:srgbClr val="FF0000"/>
                </a:solidFill>
                <a:latin typeface="標楷體" pitchFamily="65" charset="-120"/>
                <a:ea typeface="標楷體" pitchFamily="65" charset="-120"/>
                <a:cs typeface="新細明體" pitchFamily="18" charset="-120"/>
              </a:rPr>
              <a:t>日</a:t>
            </a:r>
            <a:r>
              <a:rPr lang="en-US" altLang="zh-TW" sz="1400" b="1" dirty="0">
                <a:solidFill>
                  <a:srgbClr val="FF0000"/>
                </a:solidFill>
                <a:latin typeface="標楷體" pitchFamily="65" charset="-120"/>
                <a:ea typeface="標楷體" pitchFamily="65" charset="-120"/>
                <a:cs typeface="新細明體" pitchFamily="18" charset="-120"/>
              </a:rPr>
              <a:t>(</a:t>
            </a:r>
            <a:r>
              <a:rPr lang="zh-TW" altLang="en-US" sz="1400" b="1" dirty="0">
                <a:solidFill>
                  <a:srgbClr val="FF0000"/>
                </a:solidFill>
                <a:latin typeface="標楷體" pitchFamily="65" charset="-120"/>
                <a:ea typeface="標楷體" pitchFamily="65" charset="-120"/>
                <a:cs typeface="新細明體" pitchFamily="18" charset="-120"/>
              </a:rPr>
              <a:t>一</a:t>
            </a:r>
            <a:r>
              <a:rPr lang="en-US" altLang="zh-TW" sz="1400" b="1" dirty="0">
                <a:solidFill>
                  <a:srgbClr val="FF0000"/>
                </a:solidFill>
                <a:latin typeface="標楷體" pitchFamily="65" charset="-120"/>
                <a:ea typeface="標楷體" pitchFamily="65" charset="-120"/>
                <a:cs typeface="新細明體" pitchFamily="18" charset="-120"/>
              </a:rPr>
              <a:t>) </a:t>
            </a:r>
            <a:endParaRPr lang="zh-TW" altLang="zh-TW" sz="1400" b="1" dirty="0">
              <a:solidFill>
                <a:srgbClr val="FF0000"/>
              </a:solidFill>
              <a:latin typeface="Arial" charset="0"/>
              <a:ea typeface="標楷體" pitchFamily="65" charset="-120"/>
              <a:cs typeface="新細明體" pitchFamily="18" charset="-120"/>
            </a:endParaRPr>
          </a:p>
        </p:txBody>
      </p:sp>
      <p:sp>
        <p:nvSpPr>
          <p:cNvPr id="14361" name="Text Box 25"/>
          <p:cNvSpPr txBox="1">
            <a:spLocks noChangeArrowheads="1"/>
          </p:cNvSpPr>
          <p:nvPr/>
        </p:nvSpPr>
        <p:spPr bwMode="auto">
          <a:xfrm>
            <a:off x="3214688" y="4851400"/>
            <a:ext cx="2378075" cy="4476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tIns="10800" bIns="10800"/>
          <a:lstStyle/>
          <a:p>
            <a:pPr algn="ctr" eaLnBrk="1" hangingPunct="1">
              <a:lnSpc>
                <a:spcPct val="200000"/>
              </a:lnSpc>
              <a:defRPr/>
            </a:pPr>
            <a:r>
              <a:rPr lang="zh-TW" altLang="en-US" sz="1400">
                <a:solidFill>
                  <a:schemeClr val="tx1"/>
                </a:solidFill>
                <a:latin typeface="標楷體" pitchFamily="65" charset="-120"/>
                <a:ea typeface="標楷體" pitchFamily="65" charset="-120"/>
                <a:cs typeface="新細明體" pitchFamily="18" charset="-120"/>
              </a:rPr>
              <a:t>鑑定委員會綜合</a:t>
            </a:r>
            <a:r>
              <a:rPr lang="zh-TW" altLang="en-US" sz="1400">
                <a:solidFill>
                  <a:srgbClr val="000000"/>
                </a:solidFill>
                <a:latin typeface="標楷體" pitchFamily="65" charset="-120"/>
                <a:ea typeface="標楷體" pitchFamily="65" charset="-120"/>
                <a:cs typeface="新細明體" pitchFamily="18" charset="-120"/>
              </a:rPr>
              <a:t>研判</a:t>
            </a:r>
            <a:endParaRPr lang="zh-TW" sz="2000">
              <a:solidFill>
                <a:schemeClr val="tx1"/>
              </a:solidFill>
              <a:latin typeface="Arial" charset="0"/>
              <a:ea typeface="標楷體" pitchFamily="65" charset="-120"/>
              <a:cs typeface="新細明體" pitchFamily="18" charset="-120"/>
            </a:endParaRPr>
          </a:p>
        </p:txBody>
      </p:sp>
      <p:sp>
        <p:nvSpPr>
          <p:cNvPr id="14362" name="Text Box 26"/>
          <p:cNvSpPr txBox="1">
            <a:spLocks noChangeArrowheads="1"/>
          </p:cNvSpPr>
          <p:nvPr/>
        </p:nvSpPr>
        <p:spPr bwMode="auto">
          <a:xfrm>
            <a:off x="214313" y="857250"/>
            <a:ext cx="8786812" cy="2857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eaLnBrk="1" hangingPunct="1">
              <a:defRPr/>
            </a:pPr>
            <a:r>
              <a:rPr lang="zh-TW" altLang="en-US" sz="1400">
                <a:solidFill>
                  <a:srgbClr val="000000"/>
                </a:solidFill>
                <a:latin typeface="標楷體" pitchFamily="65" charset="-120"/>
                <a:ea typeface="標楷體" pitchFamily="65" charset="-120"/>
                <a:cs typeface="新細明體" pitchFamily="18" charset="-120"/>
              </a:rPr>
              <a:t>本市</a:t>
            </a:r>
            <a:r>
              <a:rPr lang="zh-TW" altLang="en-US" sz="1400">
                <a:solidFill>
                  <a:schemeClr val="tx1"/>
                </a:solidFill>
                <a:latin typeface="標楷體" pitchFamily="65" charset="-120"/>
                <a:ea typeface="標楷體" pitchFamily="65" charset="-120"/>
                <a:cs typeface="新細明體" pitchFamily="18" charset="-120"/>
              </a:rPr>
              <a:t>公私立</a:t>
            </a:r>
            <a:r>
              <a:rPr lang="zh-TW" altLang="en-US" sz="1400">
                <a:solidFill>
                  <a:srgbClr val="000000"/>
                </a:solidFill>
                <a:latin typeface="標楷體" pitchFamily="65" charset="-120"/>
                <a:ea typeface="標楷體" pitchFamily="65" charset="-120"/>
                <a:cs typeface="新細明體" pitchFamily="18" charset="-120"/>
              </a:rPr>
              <a:t>國民小學六年級學生，經專家學者、指導教師或學生家長推薦具有創造能力資賦優異特質之學生</a:t>
            </a:r>
            <a:endParaRPr lang="zh-TW" sz="2000">
              <a:solidFill>
                <a:schemeClr val="tx1"/>
              </a:solidFill>
              <a:latin typeface="Arial" charset="0"/>
              <a:ea typeface="標楷體" pitchFamily="65" charset="-120"/>
              <a:cs typeface="新細明體" pitchFamily="18" charset="-120"/>
            </a:endParaRPr>
          </a:p>
        </p:txBody>
      </p:sp>
      <p:sp>
        <p:nvSpPr>
          <p:cNvPr id="14364" name="Text Box 28"/>
          <p:cNvSpPr txBox="1">
            <a:spLocks noChangeArrowheads="1"/>
          </p:cNvSpPr>
          <p:nvPr/>
        </p:nvSpPr>
        <p:spPr bwMode="auto">
          <a:xfrm>
            <a:off x="1785938" y="1428750"/>
            <a:ext cx="5710237" cy="21431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36000" tIns="10800" rIns="36000" bIns="10800"/>
          <a:lstStyle/>
          <a:p>
            <a:pPr algn="ctr" eaLnBrk="1" hangingPunct="1">
              <a:defRPr/>
            </a:pPr>
            <a:r>
              <a:rPr lang="zh-TW" altLang="en-US" sz="1400" dirty="0">
                <a:solidFill>
                  <a:schemeClr val="tx1"/>
                </a:solidFill>
                <a:latin typeface="標楷體" pitchFamily="65" charset="-120"/>
                <a:ea typeface="標楷體" pitchFamily="65" charset="-120"/>
                <a:cs typeface="新細明體" pitchFamily="18" charset="-120"/>
              </a:rPr>
              <a:t>報名時間：</a:t>
            </a:r>
            <a:r>
              <a:rPr lang="en-US" altLang="zh-TW" sz="1400" b="1" dirty="0">
                <a:solidFill>
                  <a:srgbClr val="FF0000"/>
                </a:solidFill>
                <a:latin typeface="標楷體" pitchFamily="65" charset="-120"/>
                <a:ea typeface="標楷體" pitchFamily="65" charset="-120"/>
                <a:cs typeface="新細明體" pitchFamily="18" charset="-120"/>
              </a:rPr>
              <a:t>2</a:t>
            </a:r>
            <a:r>
              <a:rPr lang="zh-TW" altLang="en-US" sz="1400" b="1" dirty="0">
                <a:solidFill>
                  <a:srgbClr val="FF0000"/>
                </a:solidFill>
                <a:latin typeface="標楷體" pitchFamily="65" charset="-120"/>
                <a:ea typeface="標楷體" pitchFamily="65" charset="-120"/>
                <a:cs typeface="新細明體" pitchFamily="18" charset="-120"/>
              </a:rPr>
              <a:t>月</a:t>
            </a:r>
            <a:r>
              <a:rPr lang="en-US" altLang="zh-TW" sz="1400" b="1" dirty="0">
                <a:solidFill>
                  <a:srgbClr val="FF0000"/>
                </a:solidFill>
                <a:latin typeface="標楷體" pitchFamily="65" charset="-120"/>
                <a:ea typeface="標楷體" pitchFamily="65" charset="-120"/>
                <a:cs typeface="新細明體" pitchFamily="18" charset="-120"/>
              </a:rPr>
              <a:t>24</a:t>
            </a:r>
            <a:r>
              <a:rPr lang="zh-TW" altLang="en-US" sz="1400" b="1" dirty="0">
                <a:solidFill>
                  <a:srgbClr val="FF0000"/>
                </a:solidFill>
                <a:latin typeface="標楷體" pitchFamily="65" charset="-120"/>
                <a:ea typeface="標楷體" pitchFamily="65" charset="-120"/>
                <a:cs typeface="新細明體" pitchFamily="18" charset="-120"/>
              </a:rPr>
              <a:t>日</a:t>
            </a:r>
            <a:r>
              <a:rPr lang="en-US" altLang="zh-TW" sz="1400" b="1" dirty="0">
                <a:solidFill>
                  <a:srgbClr val="FF0000"/>
                </a:solidFill>
                <a:latin typeface="標楷體" pitchFamily="65" charset="-120"/>
                <a:ea typeface="標楷體" pitchFamily="65" charset="-120"/>
                <a:cs typeface="新細明體" pitchFamily="18" charset="-120"/>
              </a:rPr>
              <a:t>(</a:t>
            </a:r>
            <a:r>
              <a:rPr lang="zh-TW" altLang="en-US" sz="1400" b="1" dirty="0">
                <a:solidFill>
                  <a:srgbClr val="FF0000"/>
                </a:solidFill>
                <a:latin typeface="標楷體" pitchFamily="65" charset="-120"/>
                <a:ea typeface="標楷體" pitchFamily="65" charset="-120"/>
                <a:cs typeface="新細明體" pitchFamily="18" charset="-120"/>
              </a:rPr>
              <a:t>日</a:t>
            </a:r>
            <a:r>
              <a:rPr lang="en-US" altLang="zh-TW" sz="1400" b="1" dirty="0">
                <a:solidFill>
                  <a:srgbClr val="FF0000"/>
                </a:solidFill>
                <a:latin typeface="標楷體" pitchFamily="65" charset="-120"/>
                <a:ea typeface="標楷體" pitchFamily="65" charset="-120"/>
                <a:cs typeface="新細明體" pitchFamily="18" charset="-120"/>
              </a:rPr>
              <a:t>)~2</a:t>
            </a:r>
            <a:r>
              <a:rPr lang="zh-TW" altLang="en-US" sz="1400" b="1" dirty="0">
                <a:solidFill>
                  <a:srgbClr val="FF0000"/>
                </a:solidFill>
                <a:latin typeface="標楷體" pitchFamily="65" charset="-120"/>
                <a:ea typeface="標楷體" pitchFamily="65" charset="-120"/>
                <a:cs typeface="新細明體" pitchFamily="18" charset="-120"/>
              </a:rPr>
              <a:t>月</a:t>
            </a:r>
            <a:r>
              <a:rPr lang="en-US" altLang="zh-TW" sz="1400" b="1" dirty="0">
                <a:solidFill>
                  <a:srgbClr val="FF0000"/>
                </a:solidFill>
                <a:latin typeface="標楷體" pitchFamily="65" charset="-120"/>
                <a:ea typeface="標楷體" pitchFamily="65" charset="-120"/>
                <a:cs typeface="新細明體" pitchFamily="18" charset="-120"/>
              </a:rPr>
              <a:t>25</a:t>
            </a:r>
            <a:r>
              <a:rPr lang="zh-TW" altLang="en-US" sz="1400" b="1" dirty="0">
                <a:solidFill>
                  <a:srgbClr val="FF0000"/>
                </a:solidFill>
                <a:latin typeface="標楷體" pitchFamily="65" charset="-120"/>
                <a:ea typeface="標楷體" pitchFamily="65" charset="-120"/>
                <a:cs typeface="新細明體" pitchFamily="18" charset="-120"/>
              </a:rPr>
              <a:t>日</a:t>
            </a:r>
            <a:r>
              <a:rPr lang="en-US" altLang="zh-TW" sz="1400" b="1" dirty="0">
                <a:solidFill>
                  <a:srgbClr val="FF0000"/>
                </a:solidFill>
                <a:latin typeface="標楷體" pitchFamily="65" charset="-120"/>
                <a:ea typeface="標楷體" pitchFamily="65" charset="-120"/>
                <a:cs typeface="新細明體" pitchFamily="18" charset="-120"/>
              </a:rPr>
              <a:t>(</a:t>
            </a:r>
            <a:r>
              <a:rPr lang="zh-TW" altLang="en-US" sz="1400" b="1" dirty="0">
                <a:solidFill>
                  <a:srgbClr val="FF0000"/>
                </a:solidFill>
                <a:latin typeface="標楷體" pitchFamily="65" charset="-120"/>
                <a:ea typeface="標楷體" pitchFamily="65" charset="-120"/>
                <a:cs typeface="新細明體" pitchFamily="18" charset="-120"/>
              </a:rPr>
              <a:t>一</a:t>
            </a:r>
            <a:r>
              <a:rPr lang="en-US" altLang="zh-TW" sz="1400" b="1" dirty="0">
                <a:solidFill>
                  <a:srgbClr val="FF0000"/>
                </a:solidFill>
                <a:latin typeface="標楷體" pitchFamily="65" charset="-120"/>
                <a:ea typeface="標楷體" pitchFamily="65" charset="-120"/>
                <a:cs typeface="新細明體" pitchFamily="18" charset="-120"/>
              </a:rPr>
              <a:t>)</a:t>
            </a:r>
            <a:r>
              <a:rPr lang="zh-TW" altLang="en-US" sz="1400" dirty="0">
                <a:solidFill>
                  <a:srgbClr val="000000"/>
                </a:solidFill>
                <a:latin typeface="標楷體" pitchFamily="65" charset="-120"/>
                <a:ea typeface="標楷體" pitchFamily="65" charset="-120"/>
                <a:cs typeface="新細明體" pitchFamily="18" charset="-120"/>
              </a:rPr>
              <a:t>報名地點：經國國中</a:t>
            </a:r>
            <a:endParaRPr lang="zh-TW" sz="1400" dirty="0">
              <a:solidFill>
                <a:schemeClr val="tx1"/>
              </a:solidFill>
              <a:latin typeface="Arial" charset="0"/>
              <a:ea typeface="標楷體" pitchFamily="65" charset="-120"/>
              <a:cs typeface="新細明體" pitchFamily="18" charset="-120"/>
            </a:endParaRPr>
          </a:p>
        </p:txBody>
      </p:sp>
      <p:sp>
        <p:nvSpPr>
          <p:cNvPr id="11286" name="Line 30"/>
          <p:cNvSpPr>
            <a:spLocks noChangeShapeType="1"/>
          </p:cNvSpPr>
          <p:nvPr/>
        </p:nvSpPr>
        <p:spPr bwMode="auto">
          <a:xfrm rot="16183290" flipV="1">
            <a:off x="4575175" y="3141663"/>
            <a:ext cx="1588" cy="100806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367" name="Text Box 31"/>
          <p:cNvSpPr txBox="1">
            <a:spLocks noChangeArrowheads="1"/>
          </p:cNvSpPr>
          <p:nvPr/>
        </p:nvSpPr>
        <p:spPr bwMode="auto">
          <a:xfrm>
            <a:off x="4214813" y="1928813"/>
            <a:ext cx="4786312" cy="50006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tIns="72000" bIns="72000"/>
          <a:lstStyle/>
          <a:p>
            <a:pPr algn="ctr" eaLnBrk="1" hangingPunct="1">
              <a:defRPr/>
            </a:pPr>
            <a:r>
              <a:rPr lang="en-US" altLang="zh-TW" sz="1400" dirty="0">
                <a:solidFill>
                  <a:schemeClr val="tx1"/>
                </a:solidFill>
                <a:ea typeface="標楷體" pitchFamily="65" charset="-120"/>
                <a:cs typeface="新細明體" pitchFamily="18" charset="-120"/>
              </a:rPr>
              <a:t>【</a:t>
            </a:r>
            <a:r>
              <a:rPr lang="zh-TW" altLang="en-US" sz="1400" dirty="0">
                <a:solidFill>
                  <a:schemeClr val="tx1"/>
                </a:solidFill>
                <a:ea typeface="標楷體" pitchFamily="65" charset="-120"/>
                <a:cs typeface="新細明體" pitchFamily="18" charset="-120"/>
              </a:rPr>
              <a:t>管道一</a:t>
            </a:r>
            <a:r>
              <a:rPr lang="en-US" altLang="zh-TW" sz="1400" dirty="0">
                <a:solidFill>
                  <a:schemeClr val="tx1"/>
                </a:solidFill>
                <a:ea typeface="標楷體" pitchFamily="65" charset="-120"/>
                <a:cs typeface="新細明體" pitchFamily="18" charset="-120"/>
              </a:rPr>
              <a:t>】</a:t>
            </a:r>
            <a:r>
              <a:rPr lang="zh-TW" altLang="en-US" sz="1400" u="sng" dirty="0">
                <a:solidFill>
                  <a:schemeClr val="tx1"/>
                </a:solidFill>
                <a:ea typeface="標楷體" pitchFamily="65" charset="-120"/>
                <a:cs typeface="新細明體" pitchFamily="18" charset="-120"/>
              </a:rPr>
              <a:t>初選</a:t>
            </a:r>
            <a:r>
              <a:rPr lang="zh-TW" altLang="en-US" sz="1400" dirty="0">
                <a:solidFill>
                  <a:schemeClr val="tx1"/>
                </a:solidFill>
                <a:ea typeface="標楷體" pitchFamily="65" charset="-120"/>
                <a:cs typeface="新細明體" pitchFamily="18" charset="-120"/>
              </a:rPr>
              <a:t>（創造能力評量</a:t>
            </a:r>
            <a:r>
              <a:rPr lang="en-US" altLang="zh-TW" sz="1400" dirty="0">
                <a:solidFill>
                  <a:srgbClr val="000000"/>
                </a:solidFill>
                <a:ea typeface="標楷體" pitchFamily="65" charset="-120"/>
                <a:cs typeface="新細明體" pitchFamily="18" charset="-120"/>
              </a:rPr>
              <a:t>I</a:t>
            </a:r>
            <a:r>
              <a:rPr lang="zh-TW" altLang="en-US" sz="1400" dirty="0">
                <a:solidFill>
                  <a:schemeClr val="tx1"/>
                </a:solidFill>
                <a:ea typeface="標楷體" pitchFamily="65" charset="-120"/>
                <a:cs typeface="新細明體" pitchFamily="18" charset="-120"/>
              </a:rPr>
              <a:t>）</a:t>
            </a:r>
            <a:endParaRPr lang="en-US" altLang="zh-TW" sz="1400" dirty="0">
              <a:solidFill>
                <a:schemeClr val="tx1"/>
              </a:solidFill>
              <a:latin typeface="Times New Roman" pitchFamily="18" charset="0"/>
              <a:ea typeface="標楷體" pitchFamily="65" charset="-120"/>
              <a:cs typeface="新細明體" pitchFamily="18" charset="-120"/>
            </a:endParaRPr>
          </a:p>
          <a:p>
            <a:pPr algn="ctr" eaLnBrk="1" hangingPunct="1">
              <a:defRPr/>
            </a:pPr>
            <a:r>
              <a:rPr lang="zh-TW" altLang="en-US" sz="1400" dirty="0">
                <a:solidFill>
                  <a:schemeClr val="tx1"/>
                </a:solidFill>
                <a:latin typeface="標楷體" pitchFamily="65" charset="-120"/>
                <a:ea typeface="標楷體" pitchFamily="65" charset="-120"/>
                <a:cs typeface="新細明體" pitchFamily="18" charset="-120"/>
              </a:rPr>
              <a:t>初選評量日期：</a:t>
            </a:r>
            <a:r>
              <a:rPr lang="en-US" altLang="zh-TW" sz="1400" b="1" dirty="0">
                <a:solidFill>
                  <a:srgbClr val="FF0000"/>
                </a:solidFill>
                <a:latin typeface="標楷體" pitchFamily="65" charset="-120"/>
                <a:ea typeface="標楷體" pitchFamily="65" charset="-120"/>
                <a:cs typeface="新細明體" pitchFamily="18" charset="-120"/>
              </a:rPr>
              <a:t>3</a:t>
            </a:r>
            <a:r>
              <a:rPr lang="zh-TW" altLang="en-US" sz="1400" b="1" dirty="0">
                <a:solidFill>
                  <a:srgbClr val="FF0000"/>
                </a:solidFill>
                <a:latin typeface="標楷體" pitchFamily="65" charset="-120"/>
                <a:ea typeface="標楷體" pitchFamily="65" charset="-120"/>
                <a:cs typeface="新細明體" pitchFamily="18" charset="-120"/>
              </a:rPr>
              <a:t>月</a:t>
            </a:r>
            <a:r>
              <a:rPr lang="en-US" altLang="zh-TW" sz="1400" b="1" dirty="0">
                <a:solidFill>
                  <a:srgbClr val="FF0000"/>
                </a:solidFill>
                <a:latin typeface="標楷體" pitchFamily="65" charset="-120"/>
                <a:ea typeface="標楷體" pitchFamily="65" charset="-120"/>
                <a:cs typeface="新細明體" pitchFamily="18" charset="-120"/>
              </a:rPr>
              <a:t>17</a:t>
            </a:r>
            <a:r>
              <a:rPr lang="zh-TW" altLang="en-US" sz="1400" b="1" dirty="0">
                <a:solidFill>
                  <a:srgbClr val="FF0000"/>
                </a:solidFill>
                <a:latin typeface="標楷體" pitchFamily="65" charset="-120"/>
                <a:ea typeface="標楷體" pitchFamily="65" charset="-120"/>
                <a:cs typeface="新細明體" pitchFamily="18" charset="-120"/>
              </a:rPr>
              <a:t>日</a:t>
            </a:r>
            <a:r>
              <a:rPr lang="en-US" altLang="zh-TW" sz="1400" b="1" dirty="0">
                <a:solidFill>
                  <a:srgbClr val="FF0000"/>
                </a:solidFill>
                <a:latin typeface="標楷體" pitchFamily="65" charset="-120"/>
                <a:ea typeface="標楷體" pitchFamily="65" charset="-120"/>
                <a:cs typeface="新細明體" pitchFamily="18" charset="-120"/>
              </a:rPr>
              <a:t>(</a:t>
            </a:r>
            <a:r>
              <a:rPr lang="zh-TW" altLang="en-US" sz="1400" b="1" dirty="0">
                <a:solidFill>
                  <a:srgbClr val="FF0000"/>
                </a:solidFill>
                <a:latin typeface="標楷體" pitchFamily="65" charset="-120"/>
                <a:ea typeface="標楷體" pitchFamily="65" charset="-120"/>
                <a:cs typeface="新細明體" pitchFamily="18" charset="-120"/>
              </a:rPr>
              <a:t>日</a:t>
            </a:r>
            <a:r>
              <a:rPr lang="en-US" altLang="zh-TW" sz="1400" b="1" dirty="0">
                <a:solidFill>
                  <a:srgbClr val="FF0000"/>
                </a:solidFill>
                <a:latin typeface="標楷體" pitchFamily="65" charset="-120"/>
                <a:ea typeface="標楷體" pitchFamily="65" charset="-120"/>
                <a:cs typeface="新細明體" pitchFamily="18" charset="-120"/>
              </a:rPr>
              <a:t>)</a:t>
            </a:r>
            <a:r>
              <a:rPr lang="zh-TW" altLang="en-US" sz="1400" dirty="0">
                <a:solidFill>
                  <a:srgbClr val="FF0000"/>
                </a:solidFill>
                <a:latin typeface="標楷體" pitchFamily="65" charset="-120"/>
                <a:ea typeface="標楷體" pitchFamily="65" charset="-120"/>
                <a:cs typeface="新細明體" pitchFamily="18" charset="-120"/>
              </a:rPr>
              <a:t>；</a:t>
            </a:r>
            <a:r>
              <a:rPr lang="zh-TW" altLang="en-US" sz="1400" dirty="0">
                <a:solidFill>
                  <a:schemeClr val="tx1"/>
                </a:solidFill>
                <a:latin typeface="標楷體" pitchFamily="65" charset="-120"/>
                <a:ea typeface="標楷體" pitchFamily="65" charset="-120"/>
                <a:cs typeface="新細明體" pitchFamily="18" charset="-120"/>
              </a:rPr>
              <a:t>通過名單公告</a:t>
            </a:r>
            <a:r>
              <a:rPr lang="zh-TW" altLang="en-US" sz="1400" dirty="0">
                <a:solidFill>
                  <a:srgbClr val="FF0000"/>
                </a:solidFill>
                <a:latin typeface="標楷體" pitchFamily="65" charset="-120"/>
                <a:ea typeface="標楷體" pitchFamily="65" charset="-120"/>
                <a:cs typeface="新細明體" pitchFamily="18" charset="-120"/>
              </a:rPr>
              <a:t>：</a:t>
            </a:r>
            <a:r>
              <a:rPr lang="en-US" altLang="zh-TW" sz="1400" b="1" dirty="0">
                <a:solidFill>
                  <a:srgbClr val="FF0000"/>
                </a:solidFill>
                <a:latin typeface="標楷體" pitchFamily="65" charset="-120"/>
                <a:ea typeface="標楷體" pitchFamily="65" charset="-120"/>
                <a:cs typeface="新細明體" pitchFamily="18" charset="-120"/>
              </a:rPr>
              <a:t>3</a:t>
            </a:r>
            <a:r>
              <a:rPr lang="zh-TW" altLang="en-US" sz="1400" b="1" dirty="0">
                <a:solidFill>
                  <a:srgbClr val="FF0000"/>
                </a:solidFill>
                <a:latin typeface="標楷體" pitchFamily="65" charset="-120"/>
                <a:ea typeface="標楷體" pitchFamily="65" charset="-120"/>
                <a:cs typeface="新細明體" pitchFamily="18" charset="-120"/>
              </a:rPr>
              <a:t>月</a:t>
            </a:r>
            <a:r>
              <a:rPr lang="en-US" altLang="zh-TW" sz="1400" b="1" dirty="0">
                <a:solidFill>
                  <a:srgbClr val="FF0000"/>
                </a:solidFill>
                <a:latin typeface="標楷體" pitchFamily="65" charset="-120"/>
                <a:ea typeface="標楷體" pitchFamily="65" charset="-120"/>
                <a:cs typeface="新細明體" pitchFamily="18" charset="-120"/>
              </a:rPr>
              <a:t>20</a:t>
            </a:r>
            <a:r>
              <a:rPr lang="zh-TW" altLang="en-US" sz="1400" b="1" dirty="0">
                <a:solidFill>
                  <a:srgbClr val="FF0000"/>
                </a:solidFill>
                <a:latin typeface="標楷體" pitchFamily="65" charset="-120"/>
                <a:ea typeface="標楷體" pitchFamily="65" charset="-120"/>
                <a:cs typeface="新細明體" pitchFamily="18" charset="-120"/>
              </a:rPr>
              <a:t>日</a:t>
            </a:r>
            <a:r>
              <a:rPr lang="en-US" altLang="zh-TW" sz="1400" b="1" dirty="0">
                <a:solidFill>
                  <a:srgbClr val="FF0000"/>
                </a:solidFill>
                <a:latin typeface="標楷體" pitchFamily="65" charset="-120"/>
                <a:ea typeface="標楷體" pitchFamily="65" charset="-120"/>
                <a:cs typeface="新細明體" pitchFamily="18" charset="-120"/>
              </a:rPr>
              <a:t>(</a:t>
            </a:r>
            <a:r>
              <a:rPr lang="zh-TW" altLang="en-US" sz="1400" b="1" dirty="0">
                <a:solidFill>
                  <a:srgbClr val="FF0000"/>
                </a:solidFill>
                <a:latin typeface="標楷體" pitchFamily="65" charset="-120"/>
                <a:ea typeface="標楷體" pitchFamily="65" charset="-120"/>
                <a:cs typeface="新細明體" pitchFamily="18" charset="-120"/>
              </a:rPr>
              <a:t>三）</a:t>
            </a:r>
            <a:endParaRPr lang="zh-TW" sz="1400" b="1" dirty="0">
              <a:solidFill>
                <a:srgbClr val="FF0000"/>
              </a:solidFill>
              <a:latin typeface="Arial" charset="0"/>
              <a:ea typeface="標楷體" pitchFamily="65" charset="-120"/>
              <a:cs typeface="新細明體" pitchFamily="18" charset="-120"/>
            </a:endParaRPr>
          </a:p>
        </p:txBody>
      </p:sp>
      <p:sp>
        <p:nvSpPr>
          <p:cNvPr id="14368" name="Text Box 32"/>
          <p:cNvSpPr txBox="1">
            <a:spLocks noChangeArrowheads="1"/>
          </p:cNvSpPr>
          <p:nvPr/>
        </p:nvSpPr>
        <p:spPr bwMode="auto">
          <a:xfrm>
            <a:off x="3357563" y="3949700"/>
            <a:ext cx="5357812" cy="6429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54000" tIns="46800" rIns="54000" bIns="10800"/>
          <a:lstStyle/>
          <a:p>
            <a:pPr algn="ctr" eaLnBrk="1" hangingPunct="1">
              <a:defRPr/>
            </a:pPr>
            <a:r>
              <a:rPr lang="en-US" altLang="zh-TW" sz="1400" dirty="0">
                <a:solidFill>
                  <a:schemeClr val="tx1"/>
                </a:solidFill>
                <a:ea typeface="標楷體" pitchFamily="65" charset="-120"/>
                <a:cs typeface="新細明體" pitchFamily="18" charset="-120"/>
              </a:rPr>
              <a:t>【</a:t>
            </a:r>
            <a:r>
              <a:rPr lang="zh-TW" altLang="en-US" sz="1400" dirty="0">
                <a:solidFill>
                  <a:schemeClr val="tx1"/>
                </a:solidFill>
                <a:ea typeface="標楷體" pitchFamily="65" charset="-120"/>
                <a:cs typeface="新細明體" pitchFamily="18" charset="-120"/>
              </a:rPr>
              <a:t>管道一</a:t>
            </a:r>
            <a:r>
              <a:rPr lang="en-US" altLang="zh-TW" sz="1400" dirty="0">
                <a:solidFill>
                  <a:schemeClr val="tx1"/>
                </a:solidFill>
                <a:ea typeface="標楷體" pitchFamily="65" charset="-120"/>
                <a:cs typeface="新細明體" pitchFamily="18" charset="-120"/>
              </a:rPr>
              <a:t>】</a:t>
            </a:r>
            <a:r>
              <a:rPr lang="zh-TW" altLang="en-US" sz="1400" u="sng" dirty="0">
                <a:solidFill>
                  <a:schemeClr val="tx1"/>
                </a:solidFill>
                <a:ea typeface="標楷體" pitchFamily="65" charset="-120"/>
                <a:cs typeface="新細明體" pitchFamily="18" charset="-120"/>
              </a:rPr>
              <a:t>複選</a:t>
            </a:r>
            <a:r>
              <a:rPr lang="zh-TW" altLang="en-US" sz="1400" dirty="0">
                <a:solidFill>
                  <a:schemeClr val="tx1"/>
                </a:solidFill>
                <a:ea typeface="標楷體" pitchFamily="65" charset="-120"/>
                <a:cs typeface="新細明體" pitchFamily="18" charset="-120"/>
              </a:rPr>
              <a:t>（創造能力評量</a:t>
            </a:r>
            <a:r>
              <a:rPr lang="en-US" altLang="zh-TW" sz="1400" dirty="0">
                <a:solidFill>
                  <a:schemeClr val="tx1"/>
                </a:solidFill>
                <a:ea typeface="標楷體" pitchFamily="65" charset="-120"/>
                <a:cs typeface="新細明體" pitchFamily="18" charset="-120"/>
              </a:rPr>
              <a:t>II</a:t>
            </a:r>
            <a:r>
              <a:rPr lang="zh-TW" altLang="en-US" sz="1400" dirty="0">
                <a:solidFill>
                  <a:schemeClr val="tx1"/>
                </a:solidFill>
                <a:ea typeface="標楷體" pitchFamily="65" charset="-120"/>
                <a:cs typeface="新細明體" pitchFamily="18" charset="-120"/>
              </a:rPr>
              <a:t>）</a:t>
            </a:r>
            <a:endParaRPr lang="en-US" altLang="zh-TW" sz="1400" dirty="0">
              <a:solidFill>
                <a:srgbClr val="000000"/>
              </a:solidFill>
              <a:latin typeface="標楷體" pitchFamily="65" charset="-120"/>
              <a:ea typeface="標楷體" pitchFamily="65" charset="-120"/>
              <a:cs typeface="新細明體" pitchFamily="18" charset="-120"/>
            </a:endParaRPr>
          </a:p>
          <a:p>
            <a:pPr algn="ctr" eaLnBrk="1" hangingPunct="1">
              <a:defRPr/>
            </a:pPr>
            <a:r>
              <a:rPr lang="zh-TW" altLang="en-US" sz="1400" dirty="0">
                <a:solidFill>
                  <a:schemeClr val="tx1"/>
                </a:solidFill>
                <a:latin typeface="標楷體" pitchFamily="65" charset="-120"/>
                <a:ea typeface="標楷體" pitchFamily="65" charset="-120"/>
                <a:cs typeface="新細明體" pitchFamily="18" charset="-120"/>
              </a:rPr>
              <a:t>報名時間：</a:t>
            </a:r>
            <a:r>
              <a:rPr lang="en-US" altLang="zh-TW" sz="1200" b="1" dirty="0">
                <a:solidFill>
                  <a:srgbClr val="FF0000"/>
                </a:solidFill>
                <a:latin typeface="標楷體" pitchFamily="65" charset="-120"/>
                <a:ea typeface="標楷體" pitchFamily="65" charset="-120"/>
                <a:cs typeface="新細明體" pitchFamily="18" charset="-120"/>
              </a:rPr>
              <a:t>3</a:t>
            </a:r>
            <a:r>
              <a:rPr lang="zh-TW" altLang="en-US" sz="1200" b="1" dirty="0">
                <a:solidFill>
                  <a:srgbClr val="FF0000"/>
                </a:solidFill>
                <a:latin typeface="標楷體" pitchFamily="65" charset="-120"/>
                <a:ea typeface="標楷體" pitchFamily="65" charset="-120"/>
                <a:cs typeface="新細明體" pitchFamily="18" charset="-120"/>
              </a:rPr>
              <a:t>月</a:t>
            </a:r>
            <a:r>
              <a:rPr lang="en-US" altLang="zh-TW" sz="1200" b="1" dirty="0">
                <a:solidFill>
                  <a:srgbClr val="FF0000"/>
                </a:solidFill>
                <a:latin typeface="標楷體" pitchFamily="65" charset="-120"/>
                <a:ea typeface="標楷體" pitchFamily="65" charset="-120"/>
                <a:cs typeface="新細明體" pitchFamily="18" charset="-120"/>
              </a:rPr>
              <a:t>24</a:t>
            </a:r>
            <a:r>
              <a:rPr lang="zh-TW" altLang="en-US" sz="1200" b="1" dirty="0">
                <a:solidFill>
                  <a:srgbClr val="FF0000"/>
                </a:solidFill>
                <a:latin typeface="標楷體" pitchFamily="65" charset="-120"/>
                <a:ea typeface="標楷體" pitchFamily="65" charset="-120"/>
                <a:cs typeface="新細明體" pitchFamily="18" charset="-120"/>
              </a:rPr>
              <a:t>日</a:t>
            </a:r>
            <a:r>
              <a:rPr lang="en-US" altLang="zh-TW" sz="1200" b="1" dirty="0">
                <a:solidFill>
                  <a:srgbClr val="FF0000"/>
                </a:solidFill>
                <a:latin typeface="標楷體" pitchFamily="65" charset="-120"/>
                <a:ea typeface="標楷體" pitchFamily="65" charset="-120"/>
                <a:cs typeface="新細明體" pitchFamily="18" charset="-120"/>
              </a:rPr>
              <a:t>(</a:t>
            </a:r>
            <a:r>
              <a:rPr lang="zh-TW" altLang="en-US" sz="1200" b="1" dirty="0">
                <a:solidFill>
                  <a:srgbClr val="FF0000"/>
                </a:solidFill>
                <a:latin typeface="標楷體" pitchFamily="65" charset="-120"/>
                <a:ea typeface="標楷體" pitchFamily="65" charset="-120"/>
                <a:cs typeface="新細明體" pitchFamily="18" charset="-120"/>
              </a:rPr>
              <a:t>日</a:t>
            </a:r>
            <a:r>
              <a:rPr lang="en-US" altLang="zh-TW" sz="1200" b="1" dirty="0">
                <a:solidFill>
                  <a:srgbClr val="FF0000"/>
                </a:solidFill>
                <a:latin typeface="標楷體" pitchFamily="65" charset="-120"/>
                <a:ea typeface="標楷體" pitchFamily="65" charset="-120"/>
                <a:cs typeface="新細明體" pitchFamily="18" charset="-120"/>
              </a:rPr>
              <a:t>)</a:t>
            </a:r>
            <a:r>
              <a:rPr lang="zh-TW" altLang="en-US" sz="1200" b="1" dirty="0">
                <a:solidFill>
                  <a:srgbClr val="FF0000"/>
                </a:solidFill>
                <a:latin typeface="標楷體" pitchFamily="65" charset="-120"/>
                <a:ea typeface="標楷體" pitchFamily="65" charset="-120"/>
                <a:cs typeface="新細明體" pitchFamily="18" charset="-120"/>
              </a:rPr>
              <a:t>～</a:t>
            </a:r>
            <a:r>
              <a:rPr lang="en-US" altLang="zh-TW" sz="1200" b="1" dirty="0">
                <a:solidFill>
                  <a:srgbClr val="FF0000"/>
                </a:solidFill>
                <a:latin typeface="標楷體" pitchFamily="65" charset="-120"/>
                <a:ea typeface="標楷體" pitchFamily="65" charset="-120"/>
                <a:cs typeface="新細明體" pitchFamily="18" charset="-120"/>
              </a:rPr>
              <a:t>3</a:t>
            </a:r>
            <a:r>
              <a:rPr lang="zh-TW" altLang="en-US" sz="1200" b="1" dirty="0">
                <a:solidFill>
                  <a:srgbClr val="FF0000"/>
                </a:solidFill>
                <a:latin typeface="標楷體" pitchFamily="65" charset="-120"/>
                <a:ea typeface="標楷體" pitchFamily="65" charset="-120"/>
                <a:cs typeface="新細明體" pitchFamily="18" charset="-120"/>
              </a:rPr>
              <a:t>月</a:t>
            </a:r>
            <a:r>
              <a:rPr lang="en-US" altLang="zh-TW" sz="1200" b="1" dirty="0">
                <a:solidFill>
                  <a:srgbClr val="FF0000"/>
                </a:solidFill>
                <a:latin typeface="標楷體" pitchFamily="65" charset="-120"/>
                <a:ea typeface="標楷體" pitchFamily="65" charset="-120"/>
                <a:cs typeface="新細明體" pitchFamily="18" charset="-120"/>
              </a:rPr>
              <a:t>25</a:t>
            </a:r>
            <a:r>
              <a:rPr lang="zh-TW" altLang="en-US" sz="1200" b="1" dirty="0">
                <a:solidFill>
                  <a:srgbClr val="FF0000"/>
                </a:solidFill>
                <a:latin typeface="標楷體" pitchFamily="65" charset="-120"/>
                <a:ea typeface="標楷體" pitchFamily="65" charset="-120"/>
                <a:cs typeface="新細明體" pitchFamily="18" charset="-120"/>
              </a:rPr>
              <a:t>日</a:t>
            </a:r>
            <a:r>
              <a:rPr lang="en-US" altLang="zh-TW" sz="1200" b="1" dirty="0">
                <a:solidFill>
                  <a:srgbClr val="FF0000"/>
                </a:solidFill>
                <a:latin typeface="標楷體" pitchFamily="65" charset="-120"/>
                <a:ea typeface="標楷體" pitchFamily="65" charset="-120"/>
                <a:cs typeface="新細明體" pitchFamily="18" charset="-120"/>
              </a:rPr>
              <a:t>(</a:t>
            </a:r>
            <a:r>
              <a:rPr lang="zh-TW" altLang="en-US" sz="1200" b="1" dirty="0">
                <a:solidFill>
                  <a:srgbClr val="FF0000"/>
                </a:solidFill>
                <a:latin typeface="標楷體" pitchFamily="65" charset="-120"/>
                <a:ea typeface="標楷體" pitchFamily="65" charset="-120"/>
                <a:cs typeface="新細明體" pitchFamily="18" charset="-120"/>
              </a:rPr>
              <a:t>一</a:t>
            </a:r>
            <a:r>
              <a:rPr lang="en-US" altLang="zh-TW" sz="1200" b="1" dirty="0">
                <a:solidFill>
                  <a:srgbClr val="FF0000"/>
                </a:solidFill>
                <a:latin typeface="標楷體" pitchFamily="65" charset="-120"/>
                <a:ea typeface="標楷體" pitchFamily="65" charset="-120"/>
                <a:cs typeface="新細明體" pitchFamily="18" charset="-120"/>
              </a:rPr>
              <a:t>)</a:t>
            </a:r>
            <a:r>
              <a:rPr lang="zh-TW" altLang="en-US" sz="1400" b="1" dirty="0">
                <a:solidFill>
                  <a:srgbClr val="000000"/>
                </a:solidFill>
                <a:latin typeface="標楷體" pitchFamily="65" charset="-120"/>
                <a:ea typeface="標楷體" pitchFamily="65" charset="-120"/>
                <a:cs typeface="新細明體" pitchFamily="18" charset="-120"/>
              </a:rPr>
              <a:t>；</a:t>
            </a:r>
            <a:r>
              <a:rPr lang="zh-TW" altLang="en-US" sz="1400" dirty="0">
                <a:solidFill>
                  <a:schemeClr val="tx1"/>
                </a:solidFill>
                <a:latin typeface="標楷體" pitchFamily="65" charset="-120"/>
                <a:ea typeface="標楷體" pitchFamily="65" charset="-120"/>
                <a:cs typeface="新細明體" pitchFamily="18" charset="-120"/>
              </a:rPr>
              <a:t>複選評量日期：</a:t>
            </a:r>
            <a:r>
              <a:rPr lang="en-US" altLang="zh-TW" sz="1400" b="1" dirty="0">
                <a:solidFill>
                  <a:srgbClr val="FF0000"/>
                </a:solidFill>
                <a:latin typeface="標楷體" pitchFamily="65" charset="-120"/>
                <a:ea typeface="標楷體" pitchFamily="65" charset="-120"/>
                <a:cs typeface="新細明體" pitchFamily="18" charset="-120"/>
              </a:rPr>
              <a:t>3</a:t>
            </a:r>
            <a:r>
              <a:rPr lang="zh-TW" altLang="en-US" sz="1400" b="1" dirty="0">
                <a:solidFill>
                  <a:srgbClr val="FF0000"/>
                </a:solidFill>
                <a:latin typeface="標楷體" pitchFamily="65" charset="-120"/>
                <a:ea typeface="標楷體" pitchFamily="65" charset="-120"/>
                <a:cs typeface="新細明體" pitchFamily="18" charset="-120"/>
              </a:rPr>
              <a:t>月</a:t>
            </a:r>
            <a:r>
              <a:rPr lang="en-US" altLang="zh-TW" sz="1400" b="1" dirty="0">
                <a:solidFill>
                  <a:srgbClr val="FF0000"/>
                </a:solidFill>
                <a:latin typeface="標楷體" pitchFamily="65" charset="-120"/>
                <a:ea typeface="標楷體" pitchFamily="65" charset="-120"/>
                <a:cs typeface="新細明體" pitchFamily="18" charset="-120"/>
              </a:rPr>
              <a:t>31</a:t>
            </a:r>
            <a:r>
              <a:rPr lang="zh-TW" altLang="en-US" sz="1400" b="1" dirty="0">
                <a:solidFill>
                  <a:srgbClr val="FF0000"/>
                </a:solidFill>
                <a:latin typeface="標楷體" pitchFamily="65" charset="-120"/>
                <a:ea typeface="標楷體" pitchFamily="65" charset="-120"/>
                <a:cs typeface="新細明體" pitchFamily="18" charset="-120"/>
              </a:rPr>
              <a:t>日</a:t>
            </a:r>
            <a:r>
              <a:rPr lang="en-US" altLang="zh-TW" sz="1400" b="1" dirty="0">
                <a:solidFill>
                  <a:srgbClr val="FF0000"/>
                </a:solidFill>
                <a:latin typeface="標楷體" pitchFamily="65" charset="-120"/>
                <a:ea typeface="標楷體" pitchFamily="65" charset="-120"/>
                <a:cs typeface="新細明體" pitchFamily="18" charset="-120"/>
              </a:rPr>
              <a:t>(</a:t>
            </a:r>
            <a:r>
              <a:rPr lang="zh-TW" altLang="en-US" sz="1400" b="1" dirty="0">
                <a:solidFill>
                  <a:srgbClr val="FF0000"/>
                </a:solidFill>
                <a:latin typeface="標楷體" pitchFamily="65" charset="-120"/>
                <a:ea typeface="標楷體" pitchFamily="65" charset="-120"/>
                <a:cs typeface="新細明體" pitchFamily="18" charset="-120"/>
              </a:rPr>
              <a:t>日</a:t>
            </a:r>
            <a:r>
              <a:rPr lang="en-US" altLang="zh-TW" sz="1400" b="1" dirty="0">
                <a:solidFill>
                  <a:srgbClr val="FF0000"/>
                </a:solidFill>
                <a:latin typeface="標楷體" pitchFamily="65" charset="-120"/>
                <a:ea typeface="標楷體" pitchFamily="65" charset="-120"/>
                <a:cs typeface="新細明體" pitchFamily="18" charset="-120"/>
              </a:rPr>
              <a:t>)</a:t>
            </a:r>
            <a:endParaRPr lang="zh-TW" altLang="zh-TW" sz="1400" b="1" dirty="0">
              <a:solidFill>
                <a:srgbClr val="FF0000"/>
              </a:solidFill>
              <a:latin typeface="Arial" charset="0"/>
              <a:ea typeface="標楷體" pitchFamily="65" charset="-120"/>
              <a:cs typeface="新細明體" pitchFamily="18" charset="-120"/>
            </a:endParaRPr>
          </a:p>
        </p:txBody>
      </p:sp>
      <p:sp>
        <p:nvSpPr>
          <p:cNvPr id="14369" name="Text Box 33"/>
          <p:cNvSpPr txBox="1">
            <a:spLocks noChangeArrowheads="1"/>
          </p:cNvSpPr>
          <p:nvPr/>
        </p:nvSpPr>
        <p:spPr bwMode="auto">
          <a:xfrm>
            <a:off x="1071563" y="1928813"/>
            <a:ext cx="2286000" cy="2857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72000" tIns="0" rIns="72000" bIns="0" anchor="ctr"/>
          <a:lstStyle/>
          <a:p>
            <a:pPr algn="ctr" eaLnBrk="1" hangingPunct="1">
              <a:defRPr/>
            </a:pPr>
            <a:r>
              <a:rPr lang="en-US" altLang="zh-TW" sz="1400">
                <a:solidFill>
                  <a:schemeClr val="tx1"/>
                </a:solidFill>
                <a:ea typeface="標楷體" pitchFamily="65" charset="-120"/>
                <a:cs typeface="新細明體" pitchFamily="18" charset="-120"/>
              </a:rPr>
              <a:t>【</a:t>
            </a:r>
            <a:r>
              <a:rPr lang="zh-TW" altLang="en-US" sz="1400">
                <a:solidFill>
                  <a:schemeClr val="tx1"/>
                </a:solidFill>
                <a:ea typeface="標楷體" pitchFamily="65" charset="-120"/>
                <a:cs typeface="新細明體" pitchFamily="18" charset="-120"/>
              </a:rPr>
              <a:t>管道二</a:t>
            </a:r>
            <a:r>
              <a:rPr lang="en-US" altLang="zh-TW" sz="1400">
                <a:solidFill>
                  <a:schemeClr val="tx1"/>
                </a:solidFill>
                <a:ea typeface="標楷體" pitchFamily="65" charset="-120"/>
                <a:cs typeface="新細明體" pitchFamily="18" charset="-120"/>
              </a:rPr>
              <a:t>】</a:t>
            </a:r>
            <a:r>
              <a:rPr lang="zh-TW" altLang="en-US" sz="1400">
                <a:solidFill>
                  <a:schemeClr val="tx1"/>
                </a:solidFill>
                <a:ea typeface="標楷體" pitchFamily="65" charset="-120"/>
                <a:cs typeface="新細明體" pitchFamily="18" charset="-120"/>
              </a:rPr>
              <a:t>書面資料審查</a:t>
            </a:r>
            <a:endParaRPr lang="zh-TW" sz="2000">
              <a:solidFill>
                <a:schemeClr val="tx1"/>
              </a:solidFill>
              <a:latin typeface="Arial" charset="0"/>
              <a:ea typeface="標楷體" pitchFamily="65" charset="-120"/>
              <a:cs typeface="新細明體" pitchFamily="18" charset="-120"/>
            </a:endParaRPr>
          </a:p>
        </p:txBody>
      </p:sp>
      <p:sp>
        <p:nvSpPr>
          <p:cNvPr id="11290" name="Line 34"/>
          <p:cNvSpPr>
            <a:spLocks noChangeShapeType="1"/>
          </p:cNvSpPr>
          <p:nvPr/>
        </p:nvSpPr>
        <p:spPr bwMode="auto">
          <a:xfrm rot="16183290" flipV="1">
            <a:off x="6723857" y="3926681"/>
            <a:ext cx="0" cy="23034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91" name="Line 35"/>
          <p:cNvSpPr>
            <a:spLocks noChangeShapeType="1"/>
          </p:cNvSpPr>
          <p:nvPr/>
        </p:nvSpPr>
        <p:spPr bwMode="auto">
          <a:xfrm flipH="1">
            <a:off x="7858125" y="5067300"/>
            <a:ext cx="0" cy="5048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72" name="Text Box 36"/>
          <p:cNvSpPr txBox="1">
            <a:spLocks noChangeArrowheads="1"/>
          </p:cNvSpPr>
          <p:nvPr/>
        </p:nvSpPr>
        <p:spPr bwMode="auto">
          <a:xfrm>
            <a:off x="4214813" y="5494338"/>
            <a:ext cx="685800" cy="3429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54000" tIns="10800" rIns="54000" bIns="10800"/>
          <a:lstStyle/>
          <a:p>
            <a:pPr algn="ctr" eaLnBrk="1" hangingPunct="1">
              <a:lnSpc>
                <a:spcPct val="160000"/>
              </a:lnSpc>
              <a:defRPr/>
            </a:pPr>
            <a:r>
              <a:rPr lang="zh-TW" altLang="en-US" sz="1400" b="1">
                <a:solidFill>
                  <a:schemeClr val="tx1"/>
                </a:solidFill>
                <a:ea typeface="標楷體" pitchFamily="65" charset="-120"/>
                <a:cs typeface="新細明體" pitchFamily="18" charset="-120"/>
              </a:rPr>
              <a:t>通過</a:t>
            </a:r>
            <a:endParaRPr lang="zh-TW">
              <a:solidFill>
                <a:schemeClr val="tx1"/>
              </a:solidFill>
              <a:latin typeface="Arial" charset="0"/>
              <a:ea typeface="標楷體" pitchFamily="65" charset="-120"/>
              <a:cs typeface="新細明體" pitchFamily="18" charset="-120"/>
            </a:endParaRPr>
          </a:p>
        </p:txBody>
      </p:sp>
      <p:sp>
        <p:nvSpPr>
          <p:cNvPr id="14373" name="Text Box 37"/>
          <p:cNvSpPr txBox="1">
            <a:spLocks noChangeArrowheads="1"/>
          </p:cNvSpPr>
          <p:nvPr/>
        </p:nvSpPr>
        <p:spPr bwMode="auto">
          <a:xfrm>
            <a:off x="357188" y="4851400"/>
            <a:ext cx="2081212" cy="4476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tIns="10800" bIns="10800"/>
          <a:lstStyle/>
          <a:p>
            <a:pPr algn="ctr" eaLnBrk="1" hangingPunct="1">
              <a:lnSpc>
                <a:spcPct val="200000"/>
              </a:lnSpc>
              <a:defRPr/>
            </a:pPr>
            <a:r>
              <a:rPr lang="zh-TW" altLang="en-US" sz="1400">
                <a:solidFill>
                  <a:schemeClr val="tx1"/>
                </a:solidFill>
                <a:latin typeface="標楷體" pitchFamily="65" charset="-120"/>
                <a:ea typeface="標楷體" pitchFamily="65" charset="-120"/>
                <a:cs typeface="新細明體" pitchFamily="18" charset="-120"/>
              </a:rPr>
              <a:t>鑑定委員會綜合</a:t>
            </a:r>
            <a:r>
              <a:rPr lang="zh-TW" altLang="en-US" sz="1400">
                <a:solidFill>
                  <a:srgbClr val="000000"/>
                </a:solidFill>
                <a:latin typeface="標楷體" pitchFamily="65" charset="-120"/>
                <a:ea typeface="標楷體" pitchFamily="65" charset="-120"/>
                <a:cs typeface="新細明體" pitchFamily="18" charset="-120"/>
              </a:rPr>
              <a:t>研判</a:t>
            </a:r>
            <a:endParaRPr lang="zh-TW" sz="2000">
              <a:solidFill>
                <a:schemeClr val="tx1"/>
              </a:solidFill>
              <a:latin typeface="Arial" charset="0"/>
              <a:ea typeface="標楷體" pitchFamily="65" charset="-120"/>
              <a:cs typeface="新細明體" pitchFamily="18" charset="-120"/>
            </a:endParaRPr>
          </a:p>
        </p:txBody>
      </p:sp>
      <p:sp>
        <p:nvSpPr>
          <p:cNvPr id="11294" name="Line 22"/>
          <p:cNvSpPr>
            <a:spLocks noChangeShapeType="1"/>
          </p:cNvSpPr>
          <p:nvPr/>
        </p:nvSpPr>
        <p:spPr bwMode="auto">
          <a:xfrm flipH="1">
            <a:off x="4572000" y="1143000"/>
            <a:ext cx="0" cy="3222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95" name="Line 27"/>
          <p:cNvSpPr>
            <a:spLocks noChangeShapeType="1"/>
          </p:cNvSpPr>
          <p:nvPr/>
        </p:nvSpPr>
        <p:spPr bwMode="auto">
          <a:xfrm flipH="1">
            <a:off x="2857500" y="1643063"/>
            <a:ext cx="0" cy="30956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96" name="Line 2"/>
          <p:cNvSpPr>
            <a:spLocks noChangeShapeType="1"/>
          </p:cNvSpPr>
          <p:nvPr/>
        </p:nvSpPr>
        <p:spPr bwMode="auto">
          <a:xfrm>
            <a:off x="2857500" y="2214563"/>
            <a:ext cx="0" cy="35718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97" name="Line 7"/>
          <p:cNvSpPr>
            <a:spLocks noChangeShapeType="1"/>
          </p:cNvSpPr>
          <p:nvPr/>
        </p:nvSpPr>
        <p:spPr bwMode="auto">
          <a:xfrm>
            <a:off x="5143500" y="4605338"/>
            <a:ext cx="0" cy="25241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98" name="Line 9"/>
          <p:cNvSpPr>
            <a:spLocks noChangeShapeType="1"/>
          </p:cNvSpPr>
          <p:nvPr/>
        </p:nvSpPr>
        <p:spPr bwMode="auto">
          <a:xfrm>
            <a:off x="1071563" y="5286375"/>
            <a:ext cx="0" cy="7207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4" name="Text Box 36"/>
          <p:cNvSpPr txBox="1">
            <a:spLocks noChangeArrowheads="1"/>
          </p:cNvSpPr>
          <p:nvPr/>
        </p:nvSpPr>
        <p:spPr bwMode="auto">
          <a:xfrm>
            <a:off x="1214438" y="5500688"/>
            <a:ext cx="685800" cy="3429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54000" tIns="10800" rIns="54000" bIns="10800"/>
          <a:lstStyle/>
          <a:p>
            <a:pPr algn="ctr" eaLnBrk="1" hangingPunct="1">
              <a:lnSpc>
                <a:spcPct val="160000"/>
              </a:lnSpc>
              <a:defRPr/>
            </a:pPr>
            <a:r>
              <a:rPr lang="zh-TW" altLang="en-US" sz="1400" b="1">
                <a:solidFill>
                  <a:schemeClr val="tx1"/>
                </a:solidFill>
                <a:ea typeface="標楷體" pitchFamily="65" charset="-120"/>
                <a:cs typeface="新細明體" pitchFamily="18" charset="-120"/>
              </a:rPr>
              <a:t>通過</a:t>
            </a:r>
            <a:endParaRPr lang="zh-TW">
              <a:solidFill>
                <a:schemeClr val="tx1"/>
              </a:solidFill>
              <a:latin typeface="Arial" charset="0"/>
              <a:ea typeface="標楷體" pitchFamily="65" charset="-120"/>
              <a:cs typeface="新細明體" pitchFamily="18" charset="-120"/>
            </a:endParaRPr>
          </a:p>
        </p:txBody>
      </p:sp>
      <p:sp>
        <p:nvSpPr>
          <p:cNvPr id="11300" name="Line 6"/>
          <p:cNvSpPr>
            <a:spLocks noChangeShapeType="1"/>
          </p:cNvSpPr>
          <p:nvPr/>
        </p:nvSpPr>
        <p:spPr bwMode="auto">
          <a:xfrm>
            <a:off x="1071563" y="2952750"/>
            <a:ext cx="0" cy="4683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301" name="Line 6"/>
          <p:cNvSpPr>
            <a:spLocks noChangeShapeType="1"/>
          </p:cNvSpPr>
          <p:nvPr/>
        </p:nvSpPr>
        <p:spPr bwMode="auto">
          <a:xfrm>
            <a:off x="3616325" y="2976563"/>
            <a:ext cx="0" cy="46831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302" name="Line 6"/>
          <p:cNvSpPr>
            <a:spLocks noChangeShapeType="1"/>
          </p:cNvSpPr>
          <p:nvPr/>
        </p:nvSpPr>
        <p:spPr bwMode="auto">
          <a:xfrm flipV="1">
            <a:off x="5072063" y="2428875"/>
            <a:ext cx="0" cy="12239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22229666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nvPr>
        </p:nvGraphicFramePr>
        <p:xfrm>
          <a:off x="179512" y="1772816"/>
          <a:ext cx="8964488" cy="508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0" name="標題 1"/>
          <p:cNvSpPr>
            <a:spLocks noGrp="1"/>
          </p:cNvSpPr>
          <p:nvPr>
            <p:ph type="title"/>
          </p:nvPr>
        </p:nvSpPr>
        <p:spPr>
          <a:xfrm>
            <a:off x="1259632" y="620688"/>
            <a:ext cx="7992887" cy="720080"/>
          </a:xfrm>
        </p:spPr>
        <p:txBody>
          <a:bodyPr/>
          <a:lstStyle/>
          <a:p>
            <a:pPr eaLnBrk="1" hangingPunct="1"/>
            <a:r>
              <a:rPr lang="zh-TW" altLang="en-US" sz="3600" b="1" dirty="0" smtClean="0">
                <a:latin typeface="標楷體" panose="03000509000000000000" pitchFamily="65" charset="-120"/>
                <a:ea typeface="標楷體" panose="03000509000000000000" pitchFamily="65" charset="-120"/>
              </a:rPr>
              <a:t>創造能力資賦優異學生鑑定重要日程表</a:t>
            </a:r>
            <a:endParaRPr lang="zh-TW" altLang="en-US" sz="36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575447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1945201" y="624110"/>
            <a:ext cx="4426999" cy="716658"/>
          </a:xfrm>
        </p:spPr>
        <p:txBody>
          <a:bodyPr>
            <a:normAutofit/>
          </a:bodyPr>
          <a:lstStyle/>
          <a:p>
            <a:r>
              <a:rPr lang="zh-TW" altLang="en-US" dirty="0" smtClean="0">
                <a:latin typeface="標楷體" panose="03000509000000000000" pitchFamily="65" charset="-120"/>
                <a:ea typeface="標楷體" panose="03000509000000000000" pitchFamily="65" charset="-120"/>
              </a:rPr>
              <a:t>管道一：</a:t>
            </a:r>
            <a:r>
              <a:rPr lang="zh-TW" altLang="zh-TW" dirty="0" smtClean="0">
                <a:latin typeface="標楷體" panose="03000509000000000000" pitchFamily="65" charset="-120"/>
                <a:ea typeface="標楷體" panose="03000509000000000000" pitchFamily="65" charset="-120"/>
                <a:cs typeface="Times New Roman" panose="02020603050405020304" pitchFamily="18" charset="0"/>
              </a:rPr>
              <a:t>採</a:t>
            </a:r>
            <a:r>
              <a:rPr lang="zh-TW" altLang="zh-TW" dirty="0">
                <a:latin typeface="標楷體" panose="03000509000000000000" pitchFamily="65" charset="-120"/>
                <a:ea typeface="標楷體" panose="03000509000000000000" pitchFamily="65" charset="-120"/>
                <a:cs typeface="Times New Roman" panose="02020603050405020304" pitchFamily="18" charset="0"/>
              </a:rPr>
              <a:t>評量</a:t>
            </a:r>
            <a:r>
              <a:rPr lang="zh-TW" altLang="zh-TW" dirty="0" smtClean="0">
                <a:latin typeface="標楷體" panose="03000509000000000000" pitchFamily="65" charset="-120"/>
                <a:ea typeface="標楷體" panose="03000509000000000000" pitchFamily="65" charset="-120"/>
                <a:cs typeface="Times New Roman" panose="02020603050405020304" pitchFamily="18" charset="0"/>
              </a:rPr>
              <a:t>方式</a:t>
            </a:r>
            <a:endParaRPr lang="zh-TW" altLang="en-US" dirty="0" smtClean="0">
              <a:latin typeface="標楷體" panose="03000509000000000000" pitchFamily="65" charset="-120"/>
              <a:ea typeface="標楷體" panose="03000509000000000000" pitchFamily="65" charset="-120"/>
            </a:endParaRPr>
          </a:p>
        </p:txBody>
      </p:sp>
      <p:graphicFrame>
        <p:nvGraphicFramePr>
          <p:cNvPr id="6" name="內容版面配置區 5"/>
          <p:cNvGraphicFramePr>
            <a:graphicFrameLocks noGrp="1"/>
          </p:cNvGraphicFramePr>
          <p:nvPr>
            <p:ph idx="1"/>
          </p:nvPr>
        </p:nvGraphicFramePr>
        <p:xfrm>
          <a:off x="214313" y="2571750"/>
          <a:ext cx="8715375" cy="1280160"/>
        </p:xfrm>
        <a:graphic>
          <a:graphicData uri="http://schemas.openxmlformats.org/drawingml/2006/table">
            <a:tbl>
              <a:tblPr/>
              <a:tblGrid>
                <a:gridCol w="1571625">
                  <a:extLst>
                    <a:ext uri="{9D8B030D-6E8A-4147-A177-3AD203B41FA5}">
                      <a16:colId xmlns:a16="http://schemas.microsoft.com/office/drawing/2014/main" val="20000"/>
                    </a:ext>
                  </a:extLst>
                </a:gridCol>
                <a:gridCol w="4010025">
                  <a:extLst>
                    <a:ext uri="{9D8B030D-6E8A-4147-A177-3AD203B41FA5}">
                      <a16:colId xmlns:a16="http://schemas.microsoft.com/office/drawing/2014/main" val="20001"/>
                    </a:ext>
                  </a:extLst>
                </a:gridCol>
                <a:gridCol w="3133725">
                  <a:extLst>
                    <a:ext uri="{9D8B030D-6E8A-4147-A177-3AD203B41FA5}">
                      <a16:colId xmlns:a16="http://schemas.microsoft.com/office/drawing/2014/main" val="20002"/>
                    </a:ext>
                  </a:extLst>
                </a:gridCol>
              </a:tblGrid>
              <a:tr h="4265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鑑定流程</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鑑定時間</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評</a:t>
                      </a:r>
                      <a:r>
                        <a:rPr kumimoji="0" lang="en-US"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r>
                        <a:rPr kumimoji="0" lang="zh-TW"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量</a:t>
                      </a:r>
                      <a:r>
                        <a:rPr kumimoji="0" lang="en-US"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r>
                        <a:rPr kumimoji="0" lang="zh-TW"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項</a:t>
                      </a:r>
                      <a:r>
                        <a:rPr kumimoji="0" lang="en-US"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r>
                        <a:rPr kumimoji="0" lang="zh-TW"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目</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6508">
                <a:tc>
                  <a:txBody>
                    <a:bodyPr/>
                    <a:lstStyle/>
                    <a:p>
                      <a:pPr marL="0" marR="0" lvl="0" indent="0" algn="ctr" defTabSz="914400" rtl="0" eaLnBrk="0"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初選</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2400" kern="100" dirty="0" smtClean="0">
                          <a:latin typeface="標楷體"/>
                          <a:ea typeface="新細明體"/>
                          <a:cs typeface="Times New Roman"/>
                        </a:rPr>
                        <a:t>10</a:t>
                      </a:r>
                      <a:r>
                        <a:rPr lang="en-US" altLang="zh-TW" sz="2400" kern="100" dirty="0" smtClean="0">
                          <a:latin typeface="標楷體"/>
                          <a:ea typeface="新細明體"/>
                          <a:cs typeface="Times New Roman"/>
                        </a:rPr>
                        <a:t>8</a:t>
                      </a:r>
                      <a:r>
                        <a:rPr lang="zh-TW" sz="2400" kern="100" dirty="0" smtClean="0">
                          <a:latin typeface="Times New Roman"/>
                          <a:ea typeface="標楷體"/>
                          <a:cs typeface="Times New Roman"/>
                        </a:rPr>
                        <a:t>年</a:t>
                      </a:r>
                      <a:r>
                        <a:rPr lang="en-US" altLang="zh-TW" sz="2400" kern="100" dirty="0">
                          <a:latin typeface="Times New Roman"/>
                          <a:ea typeface="標楷體"/>
                          <a:cs typeface="Times New Roman"/>
                        </a:rPr>
                        <a:t>3</a:t>
                      </a:r>
                      <a:r>
                        <a:rPr lang="zh-TW" sz="2400" kern="100" dirty="0" smtClean="0">
                          <a:latin typeface="Times New Roman"/>
                          <a:ea typeface="標楷體"/>
                          <a:cs typeface="Times New Roman"/>
                        </a:rPr>
                        <a:t>月</a:t>
                      </a:r>
                      <a:r>
                        <a:rPr lang="en-US" altLang="zh-TW" sz="2400" kern="100" dirty="0" smtClean="0">
                          <a:latin typeface="Times New Roman"/>
                          <a:ea typeface="標楷體"/>
                          <a:cs typeface="Times New Roman"/>
                        </a:rPr>
                        <a:t>17</a:t>
                      </a:r>
                      <a:r>
                        <a:rPr lang="zh-TW" sz="2400" kern="100" dirty="0" smtClean="0">
                          <a:latin typeface="Times New Roman"/>
                          <a:ea typeface="標楷體"/>
                          <a:cs typeface="Times New Roman"/>
                        </a:rPr>
                        <a:t>日</a:t>
                      </a:r>
                      <a:r>
                        <a:rPr lang="zh-TW" sz="2400" kern="100" dirty="0">
                          <a:latin typeface="Times New Roman"/>
                          <a:ea typeface="標楷體"/>
                          <a:cs typeface="Times New Roman"/>
                        </a:rPr>
                        <a:t>（</a:t>
                      </a:r>
                      <a:r>
                        <a:rPr lang="zh-TW" sz="2400" kern="100" dirty="0" smtClean="0">
                          <a:latin typeface="Times New Roman"/>
                          <a:ea typeface="標楷體"/>
                          <a:cs typeface="Times New Roman"/>
                        </a:rPr>
                        <a:t>星期</a:t>
                      </a:r>
                      <a:r>
                        <a:rPr lang="zh-TW" altLang="en-US" sz="2400" kern="100" dirty="0" smtClean="0">
                          <a:latin typeface="Times New Roman"/>
                          <a:ea typeface="標楷體"/>
                          <a:cs typeface="Times New Roman"/>
                        </a:rPr>
                        <a:t>日</a:t>
                      </a:r>
                      <a:r>
                        <a:rPr lang="zh-TW" sz="2400" kern="100" dirty="0" smtClean="0">
                          <a:latin typeface="Times New Roman"/>
                          <a:ea typeface="標楷體"/>
                          <a:cs typeface="Times New Roman"/>
                        </a:rPr>
                        <a:t>）</a:t>
                      </a:r>
                      <a:endParaRPr lang="zh-TW" sz="2400" kern="100" dirty="0">
                        <a:latin typeface="Times New Roman"/>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39700" marR="0" lvl="0" indent="-228600" algn="ctr" defTabSz="914400" rtl="0" eaLnBrk="1" fontAlgn="base" latinLnBrk="0" hangingPunct="1">
                        <a:lnSpc>
                          <a:spcPts val="1200"/>
                        </a:lnSpc>
                        <a:spcBef>
                          <a:spcPct val="0"/>
                        </a:spcBef>
                        <a:spcAft>
                          <a:spcPct val="0"/>
                        </a:spcAft>
                        <a:buClrTx/>
                        <a:buSzTx/>
                        <a:buFontTx/>
                        <a:buNone/>
                        <a:tabLst/>
                      </a:pPr>
                      <a:endParaRPr kumimoji="0" lang="en-US" altLang="zh-TW"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139700" marR="0" lvl="0" indent="-228600" algn="ctr" defTabSz="914400" rtl="0" eaLnBrk="1" fontAlgn="base" latinLnBrk="0" hangingPunct="1">
                        <a:lnSpc>
                          <a:spcPts val="1200"/>
                        </a:lnSpc>
                        <a:spcBef>
                          <a:spcPct val="0"/>
                        </a:spcBef>
                        <a:spcAft>
                          <a:spcPct val="0"/>
                        </a:spcAft>
                        <a:buClrTx/>
                        <a:buSzTx/>
                        <a:buFontTx/>
                        <a:buNone/>
                        <a:tabLst/>
                      </a:pPr>
                      <a:r>
                        <a:rPr kumimoji="0" lang="zh-TW"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創造能力評量</a:t>
                      </a:r>
                      <a:r>
                        <a:rPr kumimoji="0" lang="en-US" altLang="zh-TW"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a:t>
                      </a:r>
                      <a:endParaRPr kumimoji="0" lang="zh-TW" altLang="zh-TW"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508">
                <a:tc>
                  <a:txBody>
                    <a:bodyPr/>
                    <a:lstStyle/>
                    <a:p>
                      <a:pPr marL="0" marR="0" lvl="0" indent="0" algn="ctr" defTabSz="914400" rtl="0" eaLnBrk="0"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複選</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2400" kern="100" dirty="0" smtClean="0">
                          <a:latin typeface="標楷體"/>
                          <a:ea typeface="新細明體"/>
                          <a:cs typeface="Times New Roman"/>
                        </a:rPr>
                        <a:t>10</a:t>
                      </a:r>
                      <a:r>
                        <a:rPr lang="en-US" altLang="zh-TW" sz="2400" kern="100" dirty="0" smtClean="0">
                          <a:latin typeface="標楷體"/>
                          <a:ea typeface="新細明體"/>
                          <a:cs typeface="Times New Roman"/>
                        </a:rPr>
                        <a:t>8</a:t>
                      </a:r>
                      <a:r>
                        <a:rPr lang="zh-TW" sz="2400" kern="100" dirty="0" smtClean="0">
                          <a:latin typeface="Times New Roman"/>
                          <a:ea typeface="標楷體"/>
                          <a:cs typeface="Times New Roman"/>
                        </a:rPr>
                        <a:t>年</a:t>
                      </a:r>
                      <a:r>
                        <a:rPr lang="en-US" altLang="zh-TW" sz="2400" kern="100" dirty="0" smtClean="0">
                          <a:latin typeface="Times New Roman"/>
                          <a:ea typeface="標楷體"/>
                          <a:cs typeface="Times New Roman"/>
                        </a:rPr>
                        <a:t>3</a:t>
                      </a:r>
                      <a:r>
                        <a:rPr lang="zh-TW" sz="2400" kern="100" dirty="0" smtClean="0">
                          <a:latin typeface="Times New Roman"/>
                          <a:ea typeface="標楷體"/>
                          <a:cs typeface="Times New Roman"/>
                        </a:rPr>
                        <a:t>月</a:t>
                      </a:r>
                      <a:r>
                        <a:rPr lang="en-US" altLang="zh-TW" sz="2400" kern="100" dirty="0" smtClean="0">
                          <a:latin typeface="Times New Roman"/>
                          <a:ea typeface="標楷體"/>
                          <a:cs typeface="Times New Roman"/>
                        </a:rPr>
                        <a:t>31</a:t>
                      </a:r>
                      <a:r>
                        <a:rPr lang="zh-TW" sz="2400" kern="100" dirty="0" smtClean="0">
                          <a:latin typeface="Times New Roman"/>
                          <a:ea typeface="標楷體"/>
                          <a:cs typeface="Times New Roman"/>
                        </a:rPr>
                        <a:t>日</a:t>
                      </a:r>
                      <a:r>
                        <a:rPr lang="zh-TW" sz="2400" kern="100" dirty="0">
                          <a:latin typeface="Times New Roman"/>
                          <a:ea typeface="標楷體"/>
                          <a:cs typeface="Times New Roman"/>
                        </a:rPr>
                        <a:t>（</a:t>
                      </a:r>
                      <a:r>
                        <a:rPr lang="zh-TW" sz="2400" kern="100" dirty="0" smtClean="0">
                          <a:latin typeface="Times New Roman"/>
                          <a:ea typeface="標楷體"/>
                          <a:cs typeface="Times New Roman"/>
                        </a:rPr>
                        <a:t>星期</a:t>
                      </a:r>
                      <a:r>
                        <a:rPr lang="zh-TW" altLang="en-US" sz="2400" kern="100" dirty="0" smtClean="0">
                          <a:latin typeface="Times New Roman"/>
                          <a:ea typeface="標楷體"/>
                          <a:cs typeface="Times New Roman"/>
                        </a:rPr>
                        <a:t>日</a:t>
                      </a:r>
                      <a:r>
                        <a:rPr lang="zh-TW" sz="2400" kern="100" dirty="0" smtClean="0">
                          <a:latin typeface="Times New Roman"/>
                          <a:ea typeface="標楷體"/>
                          <a:cs typeface="Times New Roman"/>
                        </a:rPr>
                        <a:t>）</a:t>
                      </a:r>
                      <a:endParaRPr lang="zh-TW" sz="2400" kern="100" dirty="0">
                        <a:latin typeface="Times New Roman"/>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39700" marR="0" lvl="0" indent="-228600" algn="ctr" defTabSz="914400" rtl="0" eaLnBrk="1" fontAlgn="base" latinLnBrk="0" hangingPunct="1">
                        <a:lnSpc>
                          <a:spcPts val="1200"/>
                        </a:lnSpc>
                        <a:spcBef>
                          <a:spcPct val="0"/>
                        </a:spcBef>
                        <a:spcAft>
                          <a:spcPct val="0"/>
                        </a:spcAft>
                        <a:buClrTx/>
                        <a:buSzTx/>
                        <a:buFontTx/>
                        <a:buNone/>
                        <a:tabLst/>
                      </a:pPr>
                      <a:endParaRPr kumimoji="0" lang="en-US" altLang="zh-TW"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139700" marR="0" lvl="0" indent="-228600" algn="ctr" defTabSz="914400" rtl="0" eaLnBrk="1" fontAlgn="base" latinLnBrk="0" hangingPunct="1">
                        <a:lnSpc>
                          <a:spcPts val="1200"/>
                        </a:lnSpc>
                        <a:spcBef>
                          <a:spcPct val="0"/>
                        </a:spcBef>
                        <a:spcAft>
                          <a:spcPct val="0"/>
                        </a:spcAft>
                        <a:buClrTx/>
                        <a:buSzTx/>
                        <a:buFontTx/>
                        <a:buNone/>
                        <a:tabLst/>
                      </a:pPr>
                      <a:r>
                        <a:rPr kumimoji="0" lang="zh-TW"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創造能力評量</a:t>
                      </a:r>
                      <a:r>
                        <a:rPr kumimoji="0" lang="en-US" altLang="zh-TW"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a:t>
                      </a:r>
                      <a:endParaRPr kumimoji="0" lang="zh-TW" altLang="zh-TW"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220424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1945201" y="624110"/>
            <a:ext cx="5363103" cy="788666"/>
          </a:xfrm>
        </p:spPr>
        <p:txBody>
          <a:bodyPr/>
          <a:lstStyle/>
          <a:p>
            <a:r>
              <a:rPr lang="zh-TW" altLang="en-US" dirty="0" smtClean="0">
                <a:latin typeface="標楷體" panose="03000509000000000000" pitchFamily="65" charset="-120"/>
                <a:ea typeface="標楷體" panose="03000509000000000000" pitchFamily="65" charset="-120"/>
              </a:rPr>
              <a:t>管道二：</a:t>
            </a: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採</a:t>
            </a:r>
            <a:r>
              <a:rPr lang="zh-TW" altLang="en-US" dirty="0">
                <a:latin typeface="標楷體" panose="03000509000000000000" pitchFamily="65" charset="-120"/>
                <a:ea typeface="標楷體" panose="03000509000000000000" pitchFamily="65" charset="-120"/>
                <a:cs typeface="Times New Roman" panose="02020603050405020304" pitchFamily="18" charset="0"/>
              </a:rPr>
              <a:t>書面審查方式</a:t>
            </a:r>
            <a:endParaRPr lang="zh-TW" altLang="en-US" dirty="0" smtClean="0">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728752371"/>
              </p:ext>
            </p:extLst>
          </p:nvPr>
        </p:nvGraphicFramePr>
        <p:xfrm>
          <a:off x="285750" y="1857375"/>
          <a:ext cx="8678739" cy="4787900"/>
        </p:xfrm>
        <a:graphic>
          <a:graphicData uri="http://schemas.openxmlformats.org/drawingml/2006/table">
            <a:tbl>
              <a:tblPr/>
              <a:tblGrid>
                <a:gridCol w="2892913">
                  <a:extLst>
                    <a:ext uri="{9D8B030D-6E8A-4147-A177-3AD203B41FA5}">
                      <a16:colId xmlns:a16="http://schemas.microsoft.com/office/drawing/2014/main" val="20000"/>
                    </a:ext>
                  </a:extLst>
                </a:gridCol>
                <a:gridCol w="2632045">
                  <a:extLst>
                    <a:ext uri="{9D8B030D-6E8A-4147-A177-3AD203B41FA5}">
                      <a16:colId xmlns:a16="http://schemas.microsoft.com/office/drawing/2014/main" val="20001"/>
                    </a:ext>
                  </a:extLst>
                </a:gridCol>
                <a:gridCol w="3153781">
                  <a:extLst>
                    <a:ext uri="{9D8B030D-6E8A-4147-A177-3AD203B41FA5}">
                      <a16:colId xmlns:a16="http://schemas.microsoft.com/office/drawing/2014/main" val="20002"/>
                    </a:ext>
                  </a:extLst>
                </a:gridCol>
              </a:tblGrid>
              <a:tr h="479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申請資格</a:t>
                      </a:r>
                    </a:p>
                  </a:txBody>
                  <a:tcPr marL="67915" marR="679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審查結果公告日期</a:t>
                      </a:r>
                    </a:p>
                  </a:txBody>
                  <a:tcPr marL="67915" marR="679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說明</a:t>
                      </a:r>
                    </a:p>
                  </a:txBody>
                  <a:tcPr marL="67915" marR="679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08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參加政府機關或學術研究機構舉辦之國際性或全國性創造發明競賽表現特別優異，獲前三等獎項。</a:t>
                      </a:r>
                    </a:p>
                  </a:txBody>
                  <a:tcPr marL="67915" marR="679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730250" marR="0" lvl="0" indent="-73025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rPr>
                        <a:t>108</a:t>
                      </a:r>
                      <a:r>
                        <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rPr>
                        <a:t>年</a:t>
                      </a:r>
                      <a:r>
                        <a:rPr kumimoji="0" lang="en-US" altLang="zh-TW"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rPr>
                        <a:t>3</a:t>
                      </a:r>
                      <a:r>
                        <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rPr>
                        <a:t>月</a:t>
                      </a:r>
                      <a:r>
                        <a:rPr kumimoji="0" lang="en-US" altLang="zh-TW"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rPr>
                        <a:t>4</a:t>
                      </a:r>
                      <a:r>
                        <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rPr>
                        <a:t>日</a:t>
                      </a:r>
                      <a:r>
                        <a:rPr kumimoji="0" lang="en-US" altLang="zh-TW"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rPr>
                        <a:t>(</a:t>
                      </a:r>
                      <a:r>
                        <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rPr>
                        <a:t>星期一</a:t>
                      </a:r>
                      <a:r>
                        <a:rPr kumimoji="0" lang="en-US" altLang="zh-TW"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rPr>
                        <a:t>)</a:t>
                      </a:r>
                      <a:endParaRPr kumimoji="0" lang="zh-TW" altLang="zh-TW"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67915" marR="679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39700" marR="0" lvl="0" indent="-22860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 </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由鑑定委員會參照書面審查標準說明審議（如</a:t>
                      </a: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簡章</a:t>
                      </a: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附件二</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a:t>
                      </a: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a:t>
                      </a:r>
                      <a:r>
                        <a:rPr kumimoji="0" 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 </a:t>
                      </a:r>
                      <a:endPar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 </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2.</a:t>
                      </a: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書面審查結果：</a:t>
                      </a:r>
                      <a:endPar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1</a:t>
                      </a: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）書面審查通過者，進入綜合研判。</a:t>
                      </a:r>
                      <a:endPar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2</a:t>
                      </a: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）書面審查需進一步評估者，可直接申請</a:t>
                      </a:r>
                      <a:r>
                        <a:rPr kumimoji="0" lang="zh-TW" sz="1800" b="0" i="0" u="sng"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複選</a:t>
                      </a: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endPar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defRPr/>
                      </a:pP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3</a:t>
                      </a: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）書面審查未通過者，可參加</a:t>
                      </a:r>
                      <a:r>
                        <a:rPr kumimoji="0" lang="zh-TW"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管道一</a:t>
                      </a:r>
                      <a:r>
                        <a:rPr kumimoji="0" lang="zh-TW"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之</a:t>
                      </a:r>
                      <a:r>
                        <a:rPr kumimoji="0" lang="zh-TW" sz="1800" b="0" i="0" u="sng"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初選</a:t>
                      </a: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鑑定，請家長於</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108</a:t>
                      </a: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年</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3</a:t>
                      </a: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月</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7</a:t>
                      </a: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日</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四</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)~3</a:t>
                      </a: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月</a:t>
                      </a:r>
                      <a:r>
                        <a:rPr kumimoji="0" lang="en-US"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8</a:t>
                      </a:r>
                      <a:r>
                        <a:rPr kumimoji="0" lang="zh-TW" altLang="en-US"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日（五）</a:t>
                      </a: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前至經國國中領取「初選鑑定證」，直接參加</a:t>
                      </a:r>
                      <a:r>
                        <a:rPr kumimoji="0" lang="zh-TW"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管道一</a:t>
                      </a:r>
                      <a:r>
                        <a:rPr kumimoji="0" lang="zh-TW" alt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之初選鑑定。</a:t>
                      </a:r>
                      <a:endParaRPr kumimoji="0" lang="zh-TW" sz="1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047030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1403648" y="624110"/>
            <a:ext cx="7560839" cy="788666"/>
          </a:xfrm>
        </p:spPr>
        <p:txBody>
          <a:bodyPr>
            <a:normAutofit/>
          </a:bodyPr>
          <a:lstStyle/>
          <a:p>
            <a:pPr eaLnBrk="1" hangingPunct="1"/>
            <a:r>
              <a:rPr lang="zh-TW" altLang="en-US" sz="3200" dirty="0" smtClean="0">
                <a:latin typeface="標楷體" panose="03000509000000000000" pitchFamily="65" charset="-120"/>
                <a:ea typeface="標楷體" panose="03000509000000000000" pitchFamily="65" charset="-120"/>
              </a:rPr>
              <a:t>申請鑑定、初選報名（管道一、管道二）</a:t>
            </a:r>
          </a:p>
        </p:txBody>
      </p:sp>
      <p:sp>
        <p:nvSpPr>
          <p:cNvPr id="3" name="內容版面配置區 2"/>
          <p:cNvSpPr>
            <a:spLocks noGrp="1"/>
          </p:cNvSpPr>
          <p:nvPr>
            <p:ph idx="1"/>
          </p:nvPr>
        </p:nvSpPr>
        <p:spPr>
          <a:xfrm>
            <a:off x="457199" y="2428874"/>
            <a:ext cx="8507287" cy="3952453"/>
          </a:xfrm>
          <a:solidFill>
            <a:schemeClr val="bg1"/>
          </a:solidFill>
        </p:spPr>
        <p:txBody>
          <a:bodyPr rtlCol="0">
            <a:normAutofit/>
          </a:bodyPr>
          <a:lstStyle/>
          <a:p>
            <a:pPr eaLnBrk="1" fontAlgn="auto" hangingPunct="1">
              <a:spcAft>
                <a:spcPts val="0"/>
              </a:spcAft>
              <a:buFont typeface="Arial" panose="020B0604020202020204" pitchFamily="34" charset="0"/>
              <a:buNone/>
              <a:defRPr/>
            </a:pPr>
            <a:r>
              <a:rPr lang="en-US" altLang="zh-TW" sz="2400" b="1" dirty="0" smtClean="0">
                <a:solidFill>
                  <a:srgbClr val="FF0000"/>
                </a:solidFill>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管道一</a:t>
            </a:r>
            <a:r>
              <a:rPr lang="en-US" altLang="zh-TW" sz="2400" b="1" dirty="0" smtClean="0">
                <a:solidFill>
                  <a:srgbClr val="FF0000"/>
                </a:solidFill>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採初選、複選二階段進行</a:t>
            </a:r>
          </a:p>
          <a:p>
            <a:pPr eaLnBrk="1" fontAlgn="auto" hangingPunct="1">
              <a:spcAft>
                <a:spcPts val="0"/>
              </a:spcAft>
              <a:buFont typeface="Arial" panose="020B0604020202020204" pitchFamily="34" charset="0"/>
              <a:buNone/>
              <a:defRPr/>
            </a:pPr>
            <a:r>
              <a:rPr lang="zh-TW" altLang="en-US" sz="2400" dirty="0" smtClean="0">
                <a:latin typeface="標楷體" panose="03000509000000000000" pitchFamily="65" charset="-120"/>
                <a:ea typeface="標楷體" panose="03000509000000000000" pitchFamily="65" charset="-120"/>
              </a:rPr>
              <a:t>（一）初選：</a:t>
            </a:r>
            <a:r>
              <a:rPr lang="zh-TW" altLang="zh-TW" sz="2400" dirty="0" smtClean="0">
                <a:latin typeface="標楷體" panose="03000509000000000000" pitchFamily="65" charset="-120"/>
                <a:ea typeface="標楷體" panose="03000509000000000000" pitchFamily="65" charset="-120"/>
              </a:rPr>
              <a:t>符合申請</a:t>
            </a:r>
            <a:r>
              <a:rPr lang="zh-TW" altLang="zh-TW" sz="2400" dirty="0">
                <a:latin typeface="標楷體" panose="03000509000000000000" pitchFamily="65" charset="-120"/>
                <a:ea typeface="標楷體" panose="03000509000000000000" pitchFamily="65" charset="-120"/>
              </a:rPr>
              <a:t>資格規定之學生或書面審查未通過者</a:t>
            </a:r>
            <a:r>
              <a:rPr lang="zh-TW" altLang="en-US" sz="2400" dirty="0" smtClean="0">
                <a:latin typeface="標楷體" panose="03000509000000000000" pitchFamily="65" charset="-120"/>
                <a:ea typeface="標楷體" panose="03000509000000000000" pitchFamily="65" charset="-120"/>
              </a:rPr>
              <a:t>。</a:t>
            </a:r>
          </a:p>
          <a:p>
            <a:pPr>
              <a:buNone/>
              <a:defRPr/>
            </a:pPr>
            <a:r>
              <a:rPr lang="en-US" sz="2400" dirty="0" smtClean="0">
                <a:latin typeface="標楷體" panose="03000509000000000000" pitchFamily="65" charset="-120"/>
                <a:ea typeface="標楷體" panose="03000509000000000000" pitchFamily="65" charset="-120"/>
              </a:rPr>
              <a:t>1.</a:t>
            </a:r>
            <a:r>
              <a:rPr lang="zh-TW" altLang="en-US" sz="2400" dirty="0" smtClean="0">
                <a:latin typeface="標楷體" panose="03000509000000000000" pitchFamily="65" charset="-120"/>
                <a:ea typeface="標楷體" panose="03000509000000000000" pitchFamily="65" charset="-120"/>
              </a:rPr>
              <a:t>由專家學者、指導教師或學生家長填寫「特殊需求學生特質檢核表」</a:t>
            </a:r>
            <a:r>
              <a:rPr lang="en-US"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如</a:t>
            </a:r>
            <a:r>
              <a:rPr lang="zh-TW" altLang="en-US" sz="2400" dirty="0">
                <a:solidFill>
                  <a:schemeClr val="tx1"/>
                </a:solidFill>
                <a:latin typeface="標楷體" panose="03000509000000000000" pitchFamily="65" charset="-120"/>
                <a:ea typeface="標楷體" panose="03000509000000000000" pitchFamily="65" charset="-120"/>
                <a:cs typeface="Times New Roman" pitchFamily="18" charset="0"/>
              </a:rPr>
              <a:t>簡章</a:t>
            </a:r>
            <a:r>
              <a:rPr lang="zh-TW" altLang="en-US" sz="2400" dirty="0" smtClean="0">
                <a:latin typeface="標楷體" panose="03000509000000000000" pitchFamily="65" charset="-120"/>
                <a:ea typeface="標楷體" panose="03000509000000000000" pitchFamily="65" charset="-120"/>
              </a:rPr>
              <a:t>附件五</a:t>
            </a:r>
            <a:r>
              <a:rPr lang="en-US"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，推薦具有創造能力資賦優異特質者（</a:t>
            </a:r>
            <a:r>
              <a:rPr lang="zh-TW" altLang="en-US" sz="2400" b="1" dirty="0" smtClean="0">
                <a:latin typeface="標楷體" panose="03000509000000000000" pitchFamily="65" charset="-120"/>
                <a:ea typeface="標楷體" panose="03000509000000000000" pitchFamily="65" charset="-120"/>
              </a:rPr>
              <a:t>由教師推薦者，檢核表請放入信封後彌封，未彌封者，恕不受理報名</a:t>
            </a:r>
            <a:r>
              <a:rPr lang="zh-TW" altLang="en-US" sz="2400" dirty="0" smtClean="0">
                <a:latin typeface="標楷體" panose="03000509000000000000" pitchFamily="65" charset="-120"/>
                <a:ea typeface="標楷體" panose="03000509000000000000" pitchFamily="65" charset="-120"/>
              </a:rPr>
              <a:t>）。</a:t>
            </a:r>
          </a:p>
          <a:p>
            <a:pPr eaLnBrk="1" fontAlgn="auto" hangingPunct="1">
              <a:spcAft>
                <a:spcPts val="0"/>
              </a:spcAft>
              <a:defRPr/>
            </a:pPr>
            <a:endParaRPr lang="zh-TW" altLang="en-US" sz="2400" dirty="0" smtClean="0">
              <a:latin typeface="標楷體" panose="03000509000000000000" pitchFamily="65" charset="-120"/>
              <a:ea typeface="標楷體" panose="03000509000000000000" pitchFamily="65" charset="-120"/>
            </a:endParaRPr>
          </a:p>
        </p:txBody>
      </p:sp>
      <p:sp>
        <p:nvSpPr>
          <p:cNvPr id="5" name="內容版面配置區 2"/>
          <p:cNvSpPr txBox="1">
            <a:spLocks/>
          </p:cNvSpPr>
          <p:nvPr/>
        </p:nvSpPr>
        <p:spPr>
          <a:xfrm>
            <a:off x="422879" y="1685143"/>
            <a:ext cx="6275040" cy="542925"/>
          </a:xfrm>
          <a:prstGeom prst="rect">
            <a:avLst/>
          </a:prstGeom>
        </p:spPr>
        <p:txBody>
          <a:bodyPr>
            <a:normAutofit fontScale="85000" lnSpcReduction="10000"/>
          </a:bodyPr>
          <a:lstStyle/>
          <a:p>
            <a:pPr marL="342900" indent="-342900" eaLnBrk="1" fontAlgn="auto" hangingPunct="1">
              <a:spcBef>
                <a:spcPct val="20000"/>
              </a:spcBef>
              <a:spcAft>
                <a:spcPts val="0"/>
              </a:spcAft>
              <a:defRPr/>
            </a:pPr>
            <a:r>
              <a:rPr kumimoji="0" lang="zh-TW" altLang="en-US" sz="2800" dirty="0">
                <a:latin typeface="標楷體" panose="03000509000000000000" pitchFamily="65" charset="-120"/>
                <a:ea typeface="標楷體" panose="03000509000000000000" pitchFamily="65" charset="-120"/>
              </a:rPr>
              <a:t>時間</a:t>
            </a:r>
            <a:r>
              <a:rPr kumimoji="0" lang="zh-TW" altLang="en-US" sz="2800" dirty="0" smtClean="0">
                <a:latin typeface="標楷體" panose="03000509000000000000" pitchFamily="65" charset="-120"/>
                <a:ea typeface="標楷體" panose="03000509000000000000" pitchFamily="65" charset="-120"/>
              </a:rPr>
              <a:t>：</a:t>
            </a:r>
            <a:r>
              <a:rPr kumimoji="0" lang="en-US" altLang="zh-TW" sz="2800" dirty="0" smtClean="0">
                <a:latin typeface="標楷體" panose="03000509000000000000" pitchFamily="65" charset="-120"/>
                <a:ea typeface="標楷體" panose="03000509000000000000" pitchFamily="65" charset="-120"/>
              </a:rPr>
              <a:t>108</a:t>
            </a:r>
            <a:r>
              <a:rPr kumimoji="0" lang="zh-TW" altLang="en-US" sz="2800" dirty="0" smtClean="0">
                <a:latin typeface="標楷體" panose="03000509000000000000" pitchFamily="65" charset="-120"/>
                <a:ea typeface="標楷體" panose="03000509000000000000" pitchFamily="65" charset="-120"/>
              </a:rPr>
              <a:t>年</a:t>
            </a:r>
            <a:r>
              <a:rPr kumimoji="0" lang="en-US" altLang="zh-TW" sz="2800" dirty="0" smtClean="0">
                <a:latin typeface="標楷體" panose="03000509000000000000" pitchFamily="65" charset="-120"/>
                <a:ea typeface="標楷體" panose="03000509000000000000" pitchFamily="65" charset="-120"/>
              </a:rPr>
              <a:t>2</a:t>
            </a:r>
            <a:r>
              <a:rPr kumimoji="0" lang="zh-TW" altLang="en-US" sz="2800" dirty="0" smtClean="0">
                <a:latin typeface="標楷體" panose="03000509000000000000" pitchFamily="65" charset="-120"/>
                <a:ea typeface="標楷體" panose="03000509000000000000" pitchFamily="65" charset="-120"/>
              </a:rPr>
              <a:t>月</a:t>
            </a:r>
            <a:r>
              <a:rPr kumimoji="0" lang="en-US" altLang="zh-TW" sz="2800" dirty="0" smtClean="0">
                <a:latin typeface="標楷體" panose="03000509000000000000" pitchFamily="65" charset="-120"/>
                <a:ea typeface="標楷體" panose="03000509000000000000" pitchFamily="65" charset="-120"/>
              </a:rPr>
              <a:t>24</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至</a:t>
            </a:r>
            <a:r>
              <a:rPr kumimoji="0" lang="en-US" altLang="zh-TW" sz="2800" dirty="0" smtClean="0">
                <a:latin typeface="標楷體" panose="03000509000000000000" pitchFamily="65" charset="-120"/>
                <a:ea typeface="標楷體" panose="03000509000000000000" pitchFamily="65" charset="-120"/>
              </a:rPr>
              <a:t>108</a:t>
            </a:r>
            <a:r>
              <a:rPr kumimoji="0" lang="zh-TW" altLang="en-US" sz="2800" dirty="0" smtClean="0">
                <a:latin typeface="標楷體" panose="03000509000000000000" pitchFamily="65" charset="-120"/>
                <a:ea typeface="標楷體" panose="03000509000000000000" pitchFamily="65" charset="-120"/>
              </a:rPr>
              <a:t>年</a:t>
            </a:r>
            <a:r>
              <a:rPr kumimoji="0" lang="en-US" altLang="zh-TW" sz="2800" dirty="0" smtClean="0">
                <a:latin typeface="標楷體" panose="03000509000000000000" pitchFamily="65" charset="-120"/>
                <a:ea typeface="標楷體" panose="03000509000000000000" pitchFamily="65" charset="-120"/>
              </a:rPr>
              <a:t>2</a:t>
            </a:r>
            <a:r>
              <a:rPr kumimoji="0" lang="zh-TW" altLang="en-US" sz="2800" dirty="0" smtClean="0">
                <a:latin typeface="標楷體" panose="03000509000000000000" pitchFamily="65" charset="-120"/>
                <a:ea typeface="標楷體" panose="03000509000000000000" pitchFamily="65" charset="-120"/>
              </a:rPr>
              <a:t>月</a:t>
            </a:r>
            <a:r>
              <a:rPr kumimoji="0" lang="en-US" altLang="zh-TW" sz="2800" dirty="0" smtClean="0">
                <a:latin typeface="標楷體" panose="03000509000000000000" pitchFamily="65" charset="-120"/>
                <a:ea typeface="標楷體" panose="03000509000000000000" pitchFamily="65" charset="-120"/>
              </a:rPr>
              <a:t>25</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一</a:t>
            </a:r>
            <a:r>
              <a:rPr kumimoji="0" lang="en-US" altLang="zh-TW" sz="2800" dirty="0" smtClean="0">
                <a:latin typeface="標楷體" panose="03000509000000000000" pitchFamily="65" charset="-120"/>
                <a:ea typeface="標楷體" panose="03000509000000000000" pitchFamily="65" charset="-120"/>
              </a:rPr>
              <a:t>)</a:t>
            </a:r>
            <a:endParaRPr kumimoji="0"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283580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1403649" y="624110"/>
            <a:ext cx="7632848" cy="716658"/>
          </a:xfrm>
        </p:spPr>
        <p:txBody>
          <a:bodyPr>
            <a:normAutofit/>
          </a:bodyPr>
          <a:lstStyle/>
          <a:p>
            <a:pPr eaLnBrk="1" hangingPunct="1"/>
            <a:r>
              <a:rPr lang="zh-TW" altLang="en-US" sz="3200" dirty="0" smtClean="0">
                <a:latin typeface="標楷體" panose="03000509000000000000" pitchFamily="65" charset="-120"/>
                <a:ea typeface="標楷體" panose="03000509000000000000" pitchFamily="65" charset="-120"/>
              </a:rPr>
              <a:t>申請鑑定、初選報名（管道一、管道二）</a:t>
            </a:r>
          </a:p>
        </p:txBody>
      </p:sp>
      <p:sp>
        <p:nvSpPr>
          <p:cNvPr id="3" name="內容版面配置區 2"/>
          <p:cNvSpPr>
            <a:spLocks noGrp="1"/>
          </p:cNvSpPr>
          <p:nvPr>
            <p:ph idx="1"/>
          </p:nvPr>
        </p:nvSpPr>
        <p:spPr>
          <a:xfrm>
            <a:off x="539552" y="1791852"/>
            <a:ext cx="8424936" cy="4968551"/>
          </a:xfrm>
          <a:solidFill>
            <a:schemeClr val="bg1"/>
          </a:solidFill>
        </p:spPr>
        <p:txBody>
          <a:bodyPr rtlCol="0">
            <a:normAutofit lnSpcReduction="10000"/>
          </a:bodyPr>
          <a:lstStyle/>
          <a:p>
            <a:pPr eaLnBrk="1" fontAlgn="auto" hangingPunct="1">
              <a:spcAft>
                <a:spcPts val="0"/>
              </a:spcAft>
              <a:buFont typeface="Arial" panose="020B0604020202020204" pitchFamily="34" charset="0"/>
              <a:buNone/>
              <a:defRPr/>
            </a:pPr>
            <a:r>
              <a:rPr lang="en-US"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報名方式：</a:t>
            </a:r>
          </a:p>
          <a:p>
            <a:pPr eaLnBrk="1" fontAlgn="auto" hangingPunct="1">
              <a:spcAft>
                <a:spcPts val="0"/>
              </a:spcAft>
              <a:buFont typeface="Arial" panose="020B0604020202020204" pitchFamily="34" charset="0"/>
              <a:buNone/>
              <a:defRPr/>
            </a:pPr>
            <a:r>
              <a:rPr lang="zh-TW" altLang="en-US" sz="2000" dirty="0" smtClean="0">
                <a:latin typeface="標楷體" panose="03000509000000000000" pitchFamily="65" charset="-120"/>
                <a:ea typeface="標楷體" panose="03000509000000000000" pitchFamily="65" charset="-120"/>
              </a:rPr>
              <a:t>（</a:t>
            </a:r>
            <a:r>
              <a:rPr lang="en-US"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）報名時間：</a:t>
            </a:r>
            <a:r>
              <a:rPr lang="en-US" sz="2000" b="1" dirty="0" smtClean="0">
                <a:solidFill>
                  <a:srgbClr val="FF0000"/>
                </a:solidFill>
                <a:latin typeface="標楷體" panose="03000509000000000000" pitchFamily="65" charset="-120"/>
                <a:ea typeface="標楷體" panose="03000509000000000000" pitchFamily="65" charset="-120"/>
              </a:rPr>
              <a:t>10</a:t>
            </a:r>
            <a:r>
              <a:rPr lang="en-US" altLang="zh-TW" sz="2000" b="1" dirty="0" smtClean="0">
                <a:solidFill>
                  <a:srgbClr val="FF0000"/>
                </a:solidFill>
                <a:latin typeface="標楷體" panose="03000509000000000000" pitchFamily="65" charset="-120"/>
                <a:ea typeface="標楷體" panose="03000509000000000000" pitchFamily="65" charset="-120"/>
              </a:rPr>
              <a:t>8</a:t>
            </a:r>
            <a:r>
              <a:rPr lang="zh-TW" altLang="en-US" sz="2000" b="1" dirty="0" smtClean="0">
                <a:solidFill>
                  <a:srgbClr val="FF0000"/>
                </a:solidFill>
                <a:latin typeface="標楷體" panose="03000509000000000000" pitchFamily="65" charset="-120"/>
                <a:ea typeface="標楷體" panose="03000509000000000000" pitchFamily="65" charset="-120"/>
              </a:rPr>
              <a:t>年</a:t>
            </a:r>
            <a:r>
              <a:rPr lang="en-US" altLang="zh-TW" sz="2000" b="1" dirty="0" smtClean="0">
                <a:solidFill>
                  <a:srgbClr val="FF0000"/>
                </a:solidFill>
                <a:latin typeface="標楷體" panose="03000509000000000000" pitchFamily="65" charset="-120"/>
                <a:ea typeface="標楷體" panose="03000509000000000000" pitchFamily="65" charset="-120"/>
              </a:rPr>
              <a:t>2</a:t>
            </a:r>
            <a:r>
              <a:rPr lang="zh-TW" altLang="en-US" sz="2000" b="1" dirty="0" smtClean="0">
                <a:solidFill>
                  <a:srgbClr val="FF0000"/>
                </a:solidFill>
                <a:latin typeface="標楷體" panose="03000509000000000000" pitchFamily="65" charset="-120"/>
                <a:ea typeface="標楷體" panose="03000509000000000000" pitchFamily="65" charset="-120"/>
              </a:rPr>
              <a:t>月</a:t>
            </a:r>
            <a:r>
              <a:rPr lang="en-US" altLang="zh-TW" sz="2000" b="1" dirty="0" smtClean="0">
                <a:solidFill>
                  <a:srgbClr val="FF0000"/>
                </a:solidFill>
                <a:latin typeface="標楷體" panose="03000509000000000000" pitchFamily="65" charset="-120"/>
                <a:ea typeface="標楷體" panose="03000509000000000000" pitchFamily="65" charset="-120"/>
              </a:rPr>
              <a:t>24</a:t>
            </a:r>
            <a:r>
              <a:rPr lang="zh-TW" altLang="en-US" sz="2000" b="1" dirty="0" smtClean="0">
                <a:solidFill>
                  <a:srgbClr val="FF0000"/>
                </a:solidFill>
                <a:latin typeface="標楷體" panose="03000509000000000000" pitchFamily="65" charset="-120"/>
                <a:ea typeface="標楷體" panose="03000509000000000000" pitchFamily="65" charset="-120"/>
              </a:rPr>
              <a:t>日（星期日）至</a:t>
            </a:r>
            <a:r>
              <a:rPr lang="en-US" altLang="zh-TW" sz="2000" b="1" dirty="0" smtClean="0">
                <a:solidFill>
                  <a:srgbClr val="FF0000"/>
                </a:solidFill>
                <a:latin typeface="標楷體" panose="03000509000000000000" pitchFamily="65" charset="-120"/>
                <a:ea typeface="標楷體" panose="03000509000000000000" pitchFamily="65" charset="-120"/>
              </a:rPr>
              <a:t>2</a:t>
            </a:r>
            <a:r>
              <a:rPr lang="zh-TW" altLang="en-US" sz="2000" b="1" dirty="0" smtClean="0">
                <a:solidFill>
                  <a:srgbClr val="FF0000"/>
                </a:solidFill>
                <a:latin typeface="標楷體" panose="03000509000000000000" pitchFamily="65" charset="-120"/>
                <a:ea typeface="標楷體" panose="03000509000000000000" pitchFamily="65" charset="-120"/>
              </a:rPr>
              <a:t>月</a:t>
            </a:r>
            <a:r>
              <a:rPr lang="en-US" altLang="zh-TW" sz="2000" b="1" dirty="0" smtClean="0">
                <a:solidFill>
                  <a:srgbClr val="FF0000"/>
                </a:solidFill>
                <a:latin typeface="標楷體" panose="03000509000000000000" pitchFamily="65" charset="-120"/>
                <a:ea typeface="標楷體" panose="03000509000000000000" pitchFamily="65" charset="-120"/>
              </a:rPr>
              <a:t>25</a:t>
            </a:r>
            <a:r>
              <a:rPr lang="zh-TW" altLang="en-US" sz="2000" b="1" dirty="0" smtClean="0">
                <a:solidFill>
                  <a:srgbClr val="FF0000"/>
                </a:solidFill>
                <a:latin typeface="標楷體" panose="03000509000000000000" pitchFamily="65" charset="-120"/>
                <a:ea typeface="標楷體" panose="03000509000000000000" pitchFamily="65" charset="-120"/>
              </a:rPr>
              <a:t>日（星期一）</a:t>
            </a:r>
            <a:r>
              <a:rPr lang="en-US" sz="2000" b="1" dirty="0" smtClean="0">
                <a:solidFill>
                  <a:srgbClr val="FF0000"/>
                </a:solidFill>
                <a:latin typeface="標楷體" panose="03000509000000000000" pitchFamily="65" charset="-120"/>
                <a:ea typeface="標楷體" panose="03000509000000000000" pitchFamily="65" charset="-120"/>
              </a:rPr>
              <a:t>9</a:t>
            </a:r>
            <a:r>
              <a:rPr lang="zh-TW" altLang="en-US" sz="2000" b="1" dirty="0" smtClean="0">
                <a:solidFill>
                  <a:srgbClr val="FF0000"/>
                </a:solidFill>
                <a:latin typeface="標楷體" panose="03000509000000000000" pitchFamily="65" charset="-120"/>
                <a:ea typeface="標楷體" panose="03000509000000000000" pitchFamily="65" charset="-120"/>
              </a:rPr>
              <a:t>：</a:t>
            </a:r>
            <a:r>
              <a:rPr lang="en-US" sz="2000" b="1" dirty="0" smtClean="0">
                <a:solidFill>
                  <a:srgbClr val="FF0000"/>
                </a:solidFill>
                <a:latin typeface="標楷體" panose="03000509000000000000" pitchFamily="65" charset="-120"/>
                <a:ea typeface="標楷體" panose="03000509000000000000" pitchFamily="65" charset="-120"/>
              </a:rPr>
              <a:t>00</a:t>
            </a:r>
            <a:r>
              <a:rPr lang="zh-TW" altLang="en-US" sz="2000" b="1" dirty="0" smtClean="0">
                <a:solidFill>
                  <a:srgbClr val="FF0000"/>
                </a:solidFill>
                <a:latin typeface="標楷體" panose="03000509000000000000" pitchFamily="65" charset="-120"/>
                <a:ea typeface="標楷體" panose="03000509000000000000" pitchFamily="65" charset="-120"/>
              </a:rPr>
              <a:t>～   </a:t>
            </a:r>
            <a:r>
              <a:rPr lang="en-US" sz="2000" b="1" dirty="0" smtClean="0">
                <a:solidFill>
                  <a:srgbClr val="FF0000"/>
                </a:solidFill>
                <a:latin typeface="標楷體" panose="03000509000000000000" pitchFamily="65" charset="-120"/>
                <a:ea typeface="標楷體" panose="03000509000000000000" pitchFamily="65" charset="-120"/>
              </a:rPr>
              <a:t>16</a:t>
            </a:r>
            <a:r>
              <a:rPr lang="zh-TW" altLang="en-US" sz="2000" b="1" dirty="0" smtClean="0">
                <a:solidFill>
                  <a:srgbClr val="FF0000"/>
                </a:solidFill>
                <a:latin typeface="標楷體" panose="03000509000000000000" pitchFamily="65" charset="-120"/>
                <a:ea typeface="標楷體" panose="03000509000000000000" pitchFamily="65" charset="-120"/>
              </a:rPr>
              <a:t>：</a:t>
            </a:r>
            <a:r>
              <a:rPr lang="en-US" sz="2000" b="1" dirty="0" smtClean="0">
                <a:solidFill>
                  <a:srgbClr val="FF0000"/>
                </a:solidFill>
                <a:latin typeface="標楷體" panose="03000509000000000000" pitchFamily="65" charset="-120"/>
                <a:ea typeface="標楷體" panose="03000509000000000000" pitchFamily="65" charset="-120"/>
              </a:rPr>
              <a:t>00</a:t>
            </a:r>
            <a:r>
              <a:rPr lang="zh-TW" altLang="en-US" sz="2000" dirty="0" smtClean="0">
                <a:latin typeface="標楷體" panose="03000509000000000000" pitchFamily="65" charset="-120"/>
                <a:ea typeface="標楷體" panose="03000509000000000000" pitchFamily="65" charset="-120"/>
              </a:rPr>
              <a:t>（逾期不受理）。</a:t>
            </a:r>
          </a:p>
          <a:p>
            <a:pPr eaLnBrk="1" fontAlgn="auto" hangingPunct="1">
              <a:spcAft>
                <a:spcPts val="0"/>
              </a:spcAft>
              <a:buFont typeface="Arial" panose="020B0604020202020204" pitchFamily="34" charset="0"/>
              <a:buNone/>
              <a:defRPr/>
            </a:pPr>
            <a:r>
              <a:rPr lang="zh-TW" altLang="en-US" sz="2000" dirty="0" smtClean="0">
                <a:latin typeface="標楷體" panose="03000509000000000000" pitchFamily="65" charset="-120"/>
                <a:ea typeface="標楷體" panose="03000509000000000000" pitchFamily="65" charset="-120"/>
              </a:rPr>
              <a:t>（</a:t>
            </a:r>
            <a:r>
              <a:rPr lang="en-US"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）報名地點：桃園市立經國國民中學。</a:t>
            </a:r>
          </a:p>
          <a:p>
            <a:pPr>
              <a:buNone/>
              <a:defRPr/>
            </a:pPr>
            <a:r>
              <a:rPr lang="zh-TW" altLang="en-US" sz="2000" dirty="0" smtClean="0">
                <a:latin typeface="標楷體" panose="03000509000000000000" pitchFamily="65" charset="-120"/>
                <a:ea typeface="標楷體" panose="03000509000000000000" pitchFamily="65" charset="-120"/>
              </a:rPr>
              <a:t>（</a:t>
            </a:r>
            <a:r>
              <a:rPr lang="en-US"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）填寫</a:t>
            </a:r>
            <a:r>
              <a:rPr lang="zh-TW" altLang="en-US" sz="2000" b="1" dirty="0" smtClean="0">
                <a:latin typeface="標楷體" panose="03000509000000000000" pitchFamily="65" charset="-120"/>
                <a:ea typeface="標楷體" panose="03000509000000000000" pitchFamily="65" charset="-120"/>
              </a:rPr>
              <a:t>「申請資料審核表」</a:t>
            </a:r>
            <a:r>
              <a:rPr lang="zh-TW" altLang="en-US" sz="2000" dirty="0" smtClean="0">
                <a:latin typeface="標楷體" panose="03000509000000000000" pitchFamily="65" charset="-120"/>
                <a:ea typeface="標楷體" panose="03000509000000000000" pitchFamily="65" charset="-120"/>
              </a:rPr>
              <a:t>（如</a:t>
            </a:r>
            <a:r>
              <a:rPr lang="zh-TW" altLang="en-US" sz="2000" dirty="0">
                <a:solidFill>
                  <a:schemeClr val="tx1"/>
                </a:solidFill>
                <a:latin typeface="標楷體" panose="03000509000000000000" pitchFamily="65" charset="-120"/>
                <a:ea typeface="標楷體" panose="03000509000000000000" pitchFamily="65" charset="-120"/>
                <a:cs typeface="Times New Roman" pitchFamily="18" charset="0"/>
              </a:rPr>
              <a:t>簡章</a:t>
            </a:r>
            <a:r>
              <a:rPr lang="zh-TW" altLang="en-US" sz="2000" dirty="0" smtClean="0">
                <a:latin typeface="標楷體" panose="03000509000000000000" pitchFamily="65" charset="-120"/>
                <a:ea typeface="標楷體" panose="03000509000000000000" pitchFamily="65" charset="-120"/>
              </a:rPr>
              <a:t>附件三</a:t>
            </a:r>
            <a:r>
              <a:rPr lang="en-US"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）並依所載之項目次序  排列裝訂，</a:t>
            </a:r>
            <a:r>
              <a:rPr lang="zh-TW" altLang="en-US" sz="2000" b="1" u="sng" dirty="0" smtClean="0">
                <a:latin typeface="標楷體" panose="03000509000000000000" pitchFamily="65" charset="-120"/>
                <a:ea typeface="標楷體" panose="03000509000000000000" pitchFamily="65" charset="-120"/>
              </a:rPr>
              <a:t>由家長或學生親自或委託至經國國中報名</a:t>
            </a:r>
            <a:r>
              <a:rPr lang="zh-TW" altLang="en-US" sz="2000" dirty="0" smtClean="0">
                <a:latin typeface="標楷體" panose="03000509000000000000" pitchFamily="65" charset="-120"/>
                <a:ea typeface="標楷體" panose="03000509000000000000" pitchFamily="65" charset="-120"/>
              </a:rPr>
              <a:t>，恕不受理通訊報名。</a:t>
            </a:r>
          </a:p>
          <a:p>
            <a:pPr eaLnBrk="1" fontAlgn="auto" hangingPunct="1">
              <a:spcAft>
                <a:spcPts val="0"/>
              </a:spcAft>
              <a:buFont typeface="Arial" panose="020B0604020202020204" pitchFamily="34" charset="0"/>
              <a:buNone/>
              <a:defRPr/>
            </a:pPr>
            <a:r>
              <a:rPr lang="zh-TW" altLang="en-US" sz="2000" dirty="0" smtClean="0">
                <a:latin typeface="標楷體" panose="03000509000000000000" pitchFamily="65" charset="-120"/>
                <a:ea typeface="標楷體" panose="03000509000000000000" pitchFamily="65" charset="-120"/>
              </a:rPr>
              <a:t>（</a:t>
            </a:r>
            <a:r>
              <a:rPr lang="en-US" sz="2000" dirty="0" smtClean="0">
                <a:latin typeface="標楷體" panose="03000509000000000000" pitchFamily="65" charset="-120"/>
                <a:ea typeface="標楷體" panose="03000509000000000000" pitchFamily="65" charset="-120"/>
              </a:rPr>
              <a:t>4</a:t>
            </a:r>
            <a:r>
              <a:rPr lang="zh-TW" altLang="en-US" sz="2000" dirty="0" smtClean="0">
                <a:latin typeface="標楷體" panose="03000509000000000000" pitchFamily="65" charset="-120"/>
                <a:ea typeface="標楷體" panose="03000509000000000000" pitchFamily="65" charset="-120"/>
              </a:rPr>
              <a:t>）</a:t>
            </a:r>
            <a:r>
              <a:rPr lang="zh-TW" altLang="en-US" sz="2000" b="1" dirty="0" smtClean="0">
                <a:solidFill>
                  <a:srgbClr val="FF0000"/>
                </a:solidFill>
                <a:latin typeface="標楷體" panose="03000509000000000000" pitchFamily="65" charset="-120"/>
                <a:ea typeface="標楷體" panose="03000509000000000000" pitchFamily="65" charset="-120"/>
              </a:rPr>
              <a:t>繳驗相關資料</a:t>
            </a:r>
            <a:r>
              <a:rPr lang="zh-TW" altLang="en-US" sz="2000" dirty="0" smtClean="0">
                <a:latin typeface="標楷體" panose="03000509000000000000" pitchFamily="65" charset="-120"/>
                <a:ea typeface="標楷體" panose="03000509000000000000" pitchFamily="65" charset="-120"/>
              </a:rPr>
              <a:t>如下：</a:t>
            </a:r>
          </a:p>
          <a:p>
            <a:pPr marL="363538" indent="0" eaLnBrk="1" fontAlgn="auto" hangingPunct="1">
              <a:spcAft>
                <a:spcPts val="0"/>
              </a:spcAft>
              <a:buFont typeface="Arial" panose="020B0604020202020204" pitchFamily="34" charset="0"/>
              <a:buNone/>
              <a:defRPr/>
            </a:pPr>
            <a:r>
              <a:rPr lang="en-US" sz="2000" dirty="0" smtClean="0">
                <a:latin typeface="標楷體" panose="03000509000000000000" pitchFamily="65" charset="-120"/>
                <a:ea typeface="標楷體" panose="03000509000000000000" pitchFamily="65" charset="-120"/>
              </a:rPr>
              <a:t>A.</a:t>
            </a:r>
            <a:r>
              <a:rPr lang="zh-TW" altLang="en-US" sz="2000" b="1" dirty="0" smtClean="0">
                <a:solidFill>
                  <a:srgbClr val="FF0000"/>
                </a:solidFill>
                <a:latin typeface="標楷體" panose="03000509000000000000" pitchFamily="65" charset="-120"/>
                <a:ea typeface="標楷體" panose="03000509000000000000" pitchFamily="65" charset="-120"/>
              </a:rPr>
              <a:t>「鑑定報名表」</a:t>
            </a:r>
            <a:r>
              <a:rPr lang="zh-TW" altLang="en-US" sz="2000" b="1" dirty="0" smtClean="0">
                <a:latin typeface="標楷體" panose="03000509000000000000" pitchFamily="65" charset="-120"/>
                <a:ea typeface="標楷體" panose="03000509000000000000" pitchFamily="65" charset="-120"/>
              </a:rPr>
              <a:t>、</a:t>
            </a:r>
            <a:r>
              <a:rPr lang="en-US" sz="2000" dirty="0" smtClean="0">
                <a:latin typeface="標楷體" panose="03000509000000000000" pitchFamily="65" charset="-120"/>
                <a:ea typeface="標楷體" panose="03000509000000000000" pitchFamily="65" charset="-120"/>
              </a:rPr>
              <a:t>B. </a:t>
            </a:r>
            <a:r>
              <a:rPr lang="zh-TW" altLang="en-US" sz="2000" b="1" dirty="0" smtClean="0">
                <a:solidFill>
                  <a:srgbClr val="FF0000"/>
                </a:solidFill>
                <a:latin typeface="標楷體" panose="03000509000000000000" pitchFamily="65" charset="-120"/>
                <a:ea typeface="標楷體" panose="03000509000000000000" pitchFamily="65" charset="-120"/>
              </a:rPr>
              <a:t>含學生本人照片之證件 </a:t>
            </a:r>
            <a:r>
              <a:rPr lang="zh-TW" altLang="en-US" sz="2000" b="1" dirty="0" smtClean="0">
                <a:latin typeface="標楷體" panose="03000509000000000000" pitchFamily="65" charset="-120"/>
                <a:ea typeface="標楷體" panose="03000509000000000000" pitchFamily="65" charset="-120"/>
              </a:rPr>
              <a:t>、                                            </a:t>
            </a:r>
            <a:endParaRPr lang="en-US" altLang="zh-TW" sz="2000" b="1" dirty="0" smtClean="0">
              <a:latin typeface="標楷體" panose="03000509000000000000" pitchFamily="65" charset="-120"/>
              <a:ea typeface="標楷體" panose="03000509000000000000" pitchFamily="65" charset="-120"/>
            </a:endParaRPr>
          </a:p>
          <a:p>
            <a:pPr marL="363538" indent="0" eaLnBrk="1" fontAlgn="auto" hangingPunct="1">
              <a:spcAft>
                <a:spcPts val="0"/>
              </a:spcAft>
              <a:buFont typeface="Arial" panose="020B0604020202020204" pitchFamily="34" charset="0"/>
              <a:buNone/>
              <a:defRPr/>
            </a:pPr>
            <a:r>
              <a:rPr lang="en-US" sz="2000" dirty="0" smtClean="0">
                <a:latin typeface="標楷體" panose="03000509000000000000" pitchFamily="65" charset="-120"/>
                <a:ea typeface="標楷體" panose="03000509000000000000" pitchFamily="65" charset="-120"/>
              </a:rPr>
              <a:t>C.</a:t>
            </a:r>
            <a:r>
              <a:rPr lang="zh-TW" altLang="en-US" sz="2000" b="1" dirty="0" smtClean="0">
                <a:solidFill>
                  <a:srgbClr val="FF0000"/>
                </a:solidFill>
                <a:latin typeface="標楷體" panose="03000509000000000000" pitchFamily="65" charset="-120"/>
                <a:ea typeface="標楷體" panose="03000509000000000000" pitchFamily="65" charset="-120"/>
              </a:rPr>
              <a:t>「特殊需求學生特質檢核表－創造能力資賦優異學生」</a:t>
            </a:r>
            <a:r>
              <a:rPr lang="zh-TW" altLang="en-US" sz="2000" b="1" dirty="0" smtClean="0">
                <a:latin typeface="標楷體" panose="03000509000000000000" pitchFamily="65" charset="-120"/>
                <a:ea typeface="標楷體" panose="03000509000000000000" pitchFamily="65" charset="-120"/>
              </a:rPr>
              <a:t>、                         </a:t>
            </a:r>
            <a:endParaRPr lang="en-US" altLang="zh-TW" sz="2000" b="1" dirty="0" smtClean="0">
              <a:latin typeface="標楷體" panose="03000509000000000000" pitchFamily="65" charset="-120"/>
              <a:ea typeface="標楷體" panose="03000509000000000000" pitchFamily="65" charset="-120"/>
            </a:endParaRPr>
          </a:p>
          <a:p>
            <a:pPr marL="363538" indent="0" eaLnBrk="1" fontAlgn="auto" hangingPunct="1">
              <a:spcAft>
                <a:spcPts val="0"/>
              </a:spcAft>
              <a:buFont typeface="Arial" panose="020B0604020202020204" pitchFamily="34" charset="0"/>
              <a:buNone/>
              <a:defRPr/>
            </a:pPr>
            <a:r>
              <a:rPr lang="en-US" sz="2000" dirty="0" smtClean="0">
                <a:latin typeface="標楷體" panose="03000509000000000000" pitchFamily="65" charset="-120"/>
                <a:ea typeface="標楷體" panose="03000509000000000000" pitchFamily="65" charset="-120"/>
              </a:rPr>
              <a:t>D.</a:t>
            </a:r>
            <a:r>
              <a:rPr lang="zh-TW" altLang="en-US" sz="2000" b="1" dirty="0" smtClean="0">
                <a:solidFill>
                  <a:srgbClr val="FF0000"/>
                </a:solidFill>
                <a:latin typeface="標楷體" panose="03000509000000000000" pitchFamily="65" charset="-120"/>
                <a:ea typeface="標楷體" panose="03000509000000000000" pitchFamily="65" charset="-120"/>
              </a:rPr>
              <a:t>「特殊考場服務需求申請表」</a:t>
            </a:r>
            <a:r>
              <a:rPr lang="zh-TW" altLang="en-US" sz="2000" b="1" dirty="0" smtClean="0">
                <a:latin typeface="標楷體" panose="03000509000000000000" pitchFamily="65" charset="-120"/>
                <a:ea typeface="標楷體" panose="03000509000000000000" pitchFamily="65" charset="-120"/>
              </a:rPr>
              <a:t>、</a:t>
            </a:r>
            <a:r>
              <a:rPr lang="en-US" sz="2000" dirty="0" smtClean="0">
                <a:latin typeface="標楷體" panose="03000509000000000000" pitchFamily="65" charset="-120"/>
                <a:ea typeface="標楷體" panose="03000509000000000000" pitchFamily="65" charset="-120"/>
              </a:rPr>
              <a:t>E.</a:t>
            </a:r>
            <a:r>
              <a:rPr lang="zh-TW" altLang="en-US" sz="2000" b="1" dirty="0" smtClean="0">
                <a:solidFill>
                  <a:srgbClr val="FF0000"/>
                </a:solidFill>
                <a:latin typeface="標楷體" panose="03000509000000000000" pitchFamily="65" charset="-120"/>
                <a:ea typeface="標楷體" panose="03000509000000000000" pitchFamily="65" charset="-120"/>
              </a:rPr>
              <a:t>「初選鑑定證」</a:t>
            </a:r>
            <a:r>
              <a:rPr lang="zh-TW" altLang="en-US" sz="2000" b="1" dirty="0" smtClean="0">
                <a:latin typeface="標楷體" panose="03000509000000000000" pitchFamily="65" charset="-120"/>
                <a:ea typeface="標楷體" panose="03000509000000000000" pitchFamily="65" charset="-120"/>
              </a:rPr>
              <a:t>、                                                        </a:t>
            </a:r>
            <a:r>
              <a:rPr lang="en-US" sz="2000" dirty="0" smtClean="0">
                <a:latin typeface="標楷體" panose="03000509000000000000" pitchFamily="65" charset="-120"/>
                <a:ea typeface="標楷體" panose="03000509000000000000" pitchFamily="65" charset="-120"/>
              </a:rPr>
              <a:t>F.</a:t>
            </a:r>
            <a:r>
              <a:rPr lang="zh-TW" altLang="en-US" sz="2000" b="1" dirty="0" smtClean="0">
                <a:solidFill>
                  <a:srgbClr val="FF0000"/>
                </a:solidFill>
                <a:latin typeface="標楷體" panose="03000509000000000000" pitchFamily="65" charset="-120"/>
                <a:ea typeface="標楷體" panose="03000509000000000000" pitchFamily="65" charset="-120"/>
              </a:rPr>
              <a:t>「標準信封一個」</a:t>
            </a:r>
            <a:r>
              <a:rPr lang="zh-TW" altLang="en-US" sz="2000" b="1" dirty="0" smtClean="0">
                <a:latin typeface="標楷體" panose="03000509000000000000" pitchFamily="65" charset="-120"/>
                <a:ea typeface="標楷體" panose="03000509000000000000" pitchFamily="65" charset="-120"/>
              </a:rPr>
              <a:t>、</a:t>
            </a:r>
            <a:r>
              <a:rPr lang="en-US" sz="2000" dirty="0" smtClean="0">
                <a:latin typeface="標楷體" panose="03000509000000000000" pitchFamily="65" charset="-120"/>
                <a:ea typeface="標楷體" panose="03000509000000000000" pitchFamily="65" charset="-120"/>
              </a:rPr>
              <a:t>G.</a:t>
            </a:r>
            <a:r>
              <a:rPr lang="zh-TW" altLang="en-US" sz="2000" b="1" dirty="0" smtClean="0">
                <a:solidFill>
                  <a:srgbClr val="FF0000"/>
                </a:solidFill>
                <a:latin typeface="標楷體" panose="03000509000000000000" pitchFamily="65" charset="-120"/>
                <a:ea typeface="標楷體" panose="03000509000000000000" pitchFamily="65" charset="-120"/>
              </a:rPr>
              <a:t>繳交</a:t>
            </a:r>
            <a:r>
              <a:rPr lang="zh-TW" altLang="en-US" sz="2000" b="1" u="sng" dirty="0" smtClean="0">
                <a:solidFill>
                  <a:srgbClr val="FF0000"/>
                </a:solidFill>
                <a:latin typeface="標楷體" panose="03000509000000000000" pitchFamily="65" charset="-120"/>
                <a:ea typeface="標楷體" panose="03000509000000000000" pitchFamily="65" charset="-120"/>
              </a:rPr>
              <a:t>申請鑑定費，每人新台幣</a:t>
            </a:r>
            <a:r>
              <a:rPr lang="en-US" sz="2000" b="1" u="sng" dirty="0" smtClean="0">
                <a:solidFill>
                  <a:srgbClr val="FF0000"/>
                </a:solidFill>
                <a:latin typeface="標楷體" panose="03000509000000000000" pitchFamily="65" charset="-120"/>
                <a:ea typeface="標楷體" panose="03000509000000000000" pitchFamily="65" charset="-120"/>
              </a:rPr>
              <a:t>800</a:t>
            </a:r>
            <a:r>
              <a:rPr lang="zh-TW" altLang="en-US" sz="2000" b="1" u="sng" dirty="0" smtClean="0">
                <a:solidFill>
                  <a:srgbClr val="FF0000"/>
                </a:solidFill>
                <a:latin typeface="標楷體" panose="03000509000000000000" pitchFamily="65" charset="-120"/>
                <a:ea typeface="標楷體" panose="03000509000000000000" pitchFamily="65" charset="-120"/>
              </a:rPr>
              <a:t>元整</a:t>
            </a:r>
            <a:r>
              <a:rPr lang="zh-TW" altLang="en-US" sz="2000" dirty="0" smtClean="0">
                <a:latin typeface="標楷體" panose="03000509000000000000" pitchFamily="65" charset="-120"/>
                <a:ea typeface="標楷體" panose="03000509000000000000" pitchFamily="65" charset="-120"/>
              </a:rPr>
              <a:t>。</a:t>
            </a:r>
          </a:p>
          <a:p>
            <a:pPr eaLnBrk="1" fontAlgn="auto" hangingPunct="1">
              <a:spcAft>
                <a:spcPts val="0"/>
              </a:spcAft>
              <a:buFont typeface="Arial" panose="020B0604020202020204" pitchFamily="34" charset="0"/>
              <a:buNone/>
              <a:defRPr/>
            </a:pP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5</a:t>
            </a:r>
            <a:r>
              <a:rPr lang="zh-TW" altLang="en-US" sz="2000" dirty="0" smtClean="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領取「初選鑑定證」</a:t>
            </a:r>
            <a:r>
              <a:rPr lang="zh-TW" altLang="en-US" sz="2000" dirty="0" smtClean="0">
                <a:latin typeface="標楷體" panose="03000509000000000000" pitchFamily="65" charset="-120"/>
                <a:ea typeface="標楷體" panose="03000509000000000000" pitchFamily="65" charset="-120"/>
              </a:rPr>
              <a:t>，完成初選報名手續。</a:t>
            </a:r>
          </a:p>
          <a:p>
            <a:pPr eaLnBrk="1" fontAlgn="auto" hangingPunct="1">
              <a:spcAft>
                <a:spcPts val="0"/>
              </a:spcAft>
              <a:defRPr/>
            </a:pPr>
            <a:endParaRPr lang="en-US" altLang="zh-TW" sz="2000" dirty="0" smtClean="0">
              <a:latin typeface="標楷體" panose="03000509000000000000" pitchFamily="65" charset="-120"/>
              <a:ea typeface="標楷體" panose="03000509000000000000" pitchFamily="65" charset="-120"/>
            </a:endParaRPr>
          </a:p>
          <a:p>
            <a:pPr eaLnBrk="1" fontAlgn="auto" hangingPunct="1">
              <a:spcAft>
                <a:spcPts val="0"/>
              </a:spcAft>
              <a:defRPr/>
            </a:pPr>
            <a:endParaRPr lang="en-US" altLang="zh-TW" sz="2000" dirty="0">
              <a:latin typeface="標楷體" panose="03000509000000000000" pitchFamily="65" charset="-120"/>
              <a:ea typeface="標楷體" panose="03000509000000000000" pitchFamily="65" charset="-120"/>
            </a:endParaRPr>
          </a:p>
          <a:p>
            <a:pPr marL="0" indent="0" eaLnBrk="1" fontAlgn="auto" hangingPunct="1">
              <a:spcAft>
                <a:spcPts val="0"/>
              </a:spcAft>
              <a:buFont typeface="Arial" panose="020B0604020202020204" pitchFamily="34" charset="0"/>
              <a:buNone/>
              <a:defRPr/>
            </a:pPr>
            <a:endParaRPr lang="zh-TW" altLang="en-US" sz="2000" dirty="0" smtClean="0">
              <a:latin typeface="標楷體" panose="03000509000000000000" pitchFamily="65" charset="-120"/>
              <a:ea typeface="標楷體" panose="03000509000000000000" pitchFamily="65" charset="-120"/>
            </a:endParaRPr>
          </a:p>
        </p:txBody>
      </p:sp>
      <p:sp>
        <p:nvSpPr>
          <p:cNvPr id="6" name="內容版面配置區 2"/>
          <p:cNvSpPr txBox="1">
            <a:spLocks/>
          </p:cNvSpPr>
          <p:nvPr/>
        </p:nvSpPr>
        <p:spPr>
          <a:xfrm>
            <a:off x="467544" y="1340768"/>
            <a:ext cx="6275040" cy="542925"/>
          </a:xfrm>
          <a:prstGeom prst="rect">
            <a:avLst/>
          </a:prstGeom>
        </p:spPr>
        <p:txBody>
          <a:bodyPr>
            <a:normAutofit fontScale="85000" lnSpcReduction="10000"/>
          </a:bodyPr>
          <a:lstStyle/>
          <a:p>
            <a:pPr marL="342900" indent="-342900" eaLnBrk="1" fontAlgn="auto" hangingPunct="1">
              <a:spcBef>
                <a:spcPct val="20000"/>
              </a:spcBef>
              <a:spcAft>
                <a:spcPts val="0"/>
              </a:spcAft>
              <a:defRPr/>
            </a:pPr>
            <a:r>
              <a:rPr kumimoji="0" lang="zh-TW" altLang="en-US" sz="2800" dirty="0">
                <a:latin typeface="標楷體" panose="03000509000000000000" pitchFamily="65" charset="-120"/>
                <a:ea typeface="標楷體" panose="03000509000000000000" pitchFamily="65" charset="-120"/>
              </a:rPr>
              <a:t>時間</a:t>
            </a:r>
            <a:r>
              <a:rPr kumimoji="0" lang="zh-TW" altLang="en-US" sz="2800" dirty="0" smtClean="0">
                <a:latin typeface="標楷體" panose="03000509000000000000" pitchFamily="65" charset="-120"/>
                <a:ea typeface="標楷體" panose="03000509000000000000" pitchFamily="65" charset="-120"/>
              </a:rPr>
              <a:t>：</a:t>
            </a:r>
            <a:r>
              <a:rPr kumimoji="0" lang="en-US" altLang="zh-TW" sz="2800" dirty="0" smtClean="0">
                <a:latin typeface="標楷體" panose="03000509000000000000" pitchFamily="65" charset="-120"/>
                <a:ea typeface="標楷體" panose="03000509000000000000" pitchFamily="65" charset="-120"/>
              </a:rPr>
              <a:t>108</a:t>
            </a:r>
            <a:r>
              <a:rPr kumimoji="0" lang="zh-TW" altLang="en-US" sz="2800" dirty="0" smtClean="0">
                <a:latin typeface="標楷體" panose="03000509000000000000" pitchFamily="65" charset="-120"/>
                <a:ea typeface="標楷體" panose="03000509000000000000" pitchFamily="65" charset="-120"/>
              </a:rPr>
              <a:t>年</a:t>
            </a:r>
            <a:r>
              <a:rPr kumimoji="0" lang="en-US" altLang="zh-TW" sz="2800" dirty="0" smtClean="0">
                <a:latin typeface="標楷體" panose="03000509000000000000" pitchFamily="65" charset="-120"/>
                <a:ea typeface="標楷體" panose="03000509000000000000" pitchFamily="65" charset="-120"/>
              </a:rPr>
              <a:t>2</a:t>
            </a:r>
            <a:r>
              <a:rPr kumimoji="0" lang="zh-TW" altLang="en-US" sz="2800" dirty="0" smtClean="0">
                <a:latin typeface="標楷體" panose="03000509000000000000" pitchFamily="65" charset="-120"/>
                <a:ea typeface="標楷體" panose="03000509000000000000" pitchFamily="65" charset="-120"/>
              </a:rPr>
              <a:t>月</a:t>
            </a:r>
            <a:r>
              <a:rPr kumimoji="0" lang="en-US" altLang="zh-TW" sz="2800" dirty="0" smtClean="0">
                <a:latin typeface="標楷體" panose="03000509000000000000" pitchFamily="65" charset="-120"/>
                <a:ea typeface="標楷體" panose="03000509000000000000" pitchFamily="65" charset="-120"/>
              </a:rPr>
              <a:t>24</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至</a:t>
            </a:r>
            <a:r>
              <a:rPr kumimoji="0" lang="en-US" altLang="zh-TW" sz="2800" dirty="0" smtClean="0">
                <a:latin typeface="標楷體" panose="03000509000000000000" pitchFamily="65" charset="-120"/>
                <a:ea typeface="標楷體" panose="03000509000000000000" pitchFamily="65" charset="-120"/>
              </a:rPr>
              <a:t>108</a:t>
            </a:r>
            <a:r>
              <a:rPr kumimoji="0" lang="zh-TW" altLang="en-US" sz="2800" dirty="0" smtClean="0">
                <a:latin typeface="標楷體" panose="03000509000000000000" pitchFamily="65" charset="-120"/>
                <a:ea typeface="標楷體" panose="03000509000000000000" pitchFamily="65" charset="-120"/>
              </a:rPr>
              <a:t>年</a:t>
            </a:r>
            <a:r>
              <a:rPr kumimoji="0" lang="en-US" altLang="zh-TW" sz="2800" dirty="0" smtClean="0">
                <a:latin typeface="標楷體" panose="03000509000000000000" pitchFamily="65" charset="-120"/>
                <a:ea typeface="標楷體" panose="03000509000000000000" pitchFamily="65" charset="-120"/>
              </a:rPr>
              <a:t>2</a:t>
            </a:r>
            <a:r>
              <a:rPr kumimoji="0" lang="zh-TW" altLang="en-US" sz="2800" dirty="0" smtClean="0">
                <a:latin typeface="標楷體" panose="03000509000000000000" pitchFamily="65" charset="-120"/>
                <a:ea typeface="標楷體" panose="03000509000000000000" pitchFamily="65" charset="-120"/>
              </a:rPr>
              <a:t>月</a:t>
            </a:r>
            <a:r>
              <a:rPr kumimoji="0" lang="en-US" altLang="zh-TW" sz="2800" dirty="0" smtClean="0">
                <a:latin typeface="標楷體" panose="03000509000000000000" pitchFamily="65" charset="-120"/>
                <a:ea typeface="標楷體" panose="03000509000000000000" pitchFamily="65" charset="-120"/>
              </a:rPr>
              <a:t>25</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一</a:t>
            </a:r>
            <a:r>
              <a:rPr kumimoji="0" lang="en-US" altLang="zh-TW" sz="2800" dirty="0" smtClean="0">
                <a:latin typeface="標楷體" panose="03000509000000000000" pitchFamily="65" charset="-120"/>
                <a:ea typeface="標楷體" panose="03000509000000000000" pitchFamily="65" charset="-120"/>
              </a:rPr>
              <a:t>)</a:t>
            </a:r>
            <a:endParaRPr kumimoji="0"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760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624110"/>
            <a:ext cx="7219528" cy="932682"/>
          </a:xfrm>
        </p:spPr>
        <p:txBody>
          <a:bodyPr>
            <a:normAutofit fontScale="90000"/>
          </a:bodyPr>
          <a:lstStyle/>
          <a:p>
            <a:r>
              <a:rPr lang="zh-TW" altLang="en-US" sz="4800" dirty="0" smtClean="0">
                <a:latin typeface="標楷體" pitchFamily="65" charset="-120"/>
                <a:ea typeface="標楷體" pitchFamily="65" charset="-120"/>
              </a:rPr>
              <a:t>資優教育基本理念</a:t>
            </a:r>
            <a:r>
              <a:rPr lang="en-US" altLang="zh-TW" sz="4800" dirty="0" smtClean="0">
                <a:latin typeface="標楷體" pitchFamily="65" charset="-120"/>
                <a:ea typeface="標楷體" pitchFamily="65" charset="-120"/>
              </a:rPr>
              <a:t>~</a:t>
            </a:r>
            <a:r>
              <a:rPr lang="zh-TW" altLang="en-US" sz="4800" dirty="0" smtClean="0">
                <a:latin typeface="標楷體" pitchFamily="65" charset="-120"/>
                <a:ea typeface="標楷體" pitchFamily="65" charset="-120"/>
              </a:rPr>
              <a:t>適性發展</a:t>
            </a:r>
            <a:endParaRPr lang="zh-TW" altLang="en-US" sz="4800" dirty="0">
              <a:latin typeface="標楷體" pitchFamily="65" charset="-120"/>
              <a:ea typeface="標楷體" pitchFamily="65" charset="-120"/>
            </a:endParaRPr>
          </a:p>
        </p:txBody>
      </p:sp>
      <p:sp>
        <p:nvSpPr>
          <p:cNvPr id="3" name="矩形 2"/>
          <p:cNvSpPr/>
          <p:nvPr/>
        </p:nvSpPr>
        <p:spPr>
          <a:xfrm>
            <a:off x="971600" y="1916832"/>
            <a:ext cx="8382000" cy="4462760"/>
          </a:xfrm>
          <a:prstGeom prst="rect">
            <a:avLst/>
          </a:prstGeom>
        </p:spPr>
        <p:txBody>
          <a:bodyPr wrap="square">
            <a:spAutoFit/>
          </a:bodyPr>
          <a:lstStyle/>
          <a:p>
            <a:pPr marL="571500" indent="-571500">
              <a:buFont typeface="Wingdings" panose="05000000000000000000" pitchFamily="2" charset="2"/>
              <a:buChar char="l"/>
            </a:pPr>
            <a:r>
              <a:rPr lang="zh-TW" altLang="en-US" sz="3600" dirty="0" smtClean="0">
                <a:latin typeface="標楷體" pitchFamily="65" charset="-120"/>
                <a:ea typeface="標楷體" pitchFamily="65" charset="-120"/>
              </a:rPr>
              <a:t>以學生為中心</a:t>
            </a:r>
            <a:endParaRPr lang="en-US" altLang="zh-TW" sz="3600" dirty="0" smtClean="0">
              <a:latin typeface="標楷體" pitchFamily="65" charset="-120"/>
              <a:ea typeface="標楷體" pitchFamily="65" charset="-120"/>
            </a:endParaRPr>
          </a:p>
          <a:p>
            <a:pPr marL="571500" indent="-571500">
              <a:buFont typeface="Wingdings" panose="05000000000000000000" pitchFamily="2" charset="2"/>
              <a:buChar char="l"/>
            </a:pPr>
            <a:r>
              <a:rPr lang="zh-TW" altLang="en-US" sz="3600" dirty="0" smtClean="0">
                <a:latin typeface="標楷體" pitchFamily="65" charset="-120"/>
                <a:ea typeface="標楷體" pitchFamily="65" charset="-120"/>
              </a:rPr>
              <a:t>重視學生個別學習需求</a:t>
            </a:r>
            <a:endParaRPr lang="en-US" altLang="zh-TW" sz="3600" dirty="0" smtClean="0">
              <a:latin typeface="標楷體" pitchFamily="65" charset="-120"/>
              <a:ea typeface="標楷體" pitchFamily="65" charset="-120"/>
            </a:endParaRPr>
          </a:p>
          <a:p>
            <a:pPr marL="571500" indent="-571500">
              <a:buFont typeface="Wingdings" panose="05000000000000000000" pitchFamily="2" charset="2"/>
              <a:buChar char="l"/>
            </a:pPr>
            <a:r>
              <a:rPr lang="zh-TW" altLang="en-US" sz="3600" dirty="0" smtClean="0">
                <a:latin typeface="標楷體" pitchFamily="65" charset="-120"/>
                <a:ea typeface="標楷體" pitchFamily="65" charset="-120"/>
              </a:rPr>
              <a:t>發展學生潛能及資優特質為首要目標</a:t>
            </a:r>
            <a:endParaRPr lang="en-US" altLang="zh-TW" sz="3600" dirty="0" smtClean="0">
              <a:latin typeface="標楷體" pitchFamily="65" charset="-120"/>
              <a:ea typeface="標楷體" pitchFamily="65" charset="-120"/>
            </a:endParaRPr>
          </a:p>
          <a:p>
            <a:pPr marL="571500" indent="-571500">
              <a:buFont typeface="Wingdings" panose="05000000000000000000" pitchFamily="2" charset="2"/>
              <a:buChar char="l"/>
            </a:pPr>
            <a:r>
              <a:rPr lang="zh-TW" altLang="en-US" sz="3600" dirty="0" smtClean="0">
                <a:latin typeface="標楷體" pitchFamily="65" charset="-120"/>
                <a:ea typeface="標楷體" pitchFamily="65" charset="-120"/>
              </a:rPr>
              <a:t>高層次思考、獨立研究、合作能力的培養</a:t>
            </a:r>
            <a:endParaRPr lang="en-US" altLang="zh-TW" sz="3600" dirty="0" smtClean="0">
              <a:latin typeface="標楷體" pitchFamily="65" charset="-120"/>
              <a:ea typeface="標楷體" pitchFamily="65" charset="-120"/>
            </a:endParaRPr>
          </a:p>
          <a:p>
            <a:pPr marL="571500" indent="-571500">
              <a:buFont typeface="Wingdings" panose="05000000000000000000" pitchFamily="2" charset="2"/>
              <a:buChar char="l"/>
            </a:pPr>
            <a:r>
              <a:rPr lang="zh-TW" altLang="en-US" sz="3600" dirty="0" smtClean="0">
                <a:latin typeface="標楷體" pitchFamily="65" charset="-120"/>
                <a:ea typeface="標楷體" pitchFamily="65" charset="-120"/>
              </a:rPr>
              <a:t>自我實現及服務社會</a:t>
            </a:r>
            <a:endParaRPr lang="en-US" altLang="zh-TW" sz="3600" dirty="0" smtClean="0">
              <a:latin typeface="標楷體" pitchFamily="65" charset="-120"/>
              <a:ea typeface="標楷體" pitchFamily="65" charset="-120"/>
            </a:endParaRPr>
          </a:p>
          <a:p>
            <a:pPr>
              <a:buFont typeface="Wingdings" pitchFamily="2" charset="2"/>
              <a:buChar char="p"/>
            </a:pPr>
            <a:endParaRPr lang="en-US" altLang="zh-TW" sz="3200" dirty="0" smtClean="0">
              <a:latin typeface="標楷體" pitchFamily="65" charset="-120"/>
              <a:ea typeface="標楷體" pitchFamily="65" charset="-120"/>
            </a:endParaRPr>
          </a:p>
          <a:p>
            <a:pPr>
              <a:buFont typeface="Wingdings" pitchFamily="2" charset="2"/>
              <a:buChar char="p"/>
            </a:pPr>
            <a:endParaRPr lang="en-US" altLang="zh-TW" sz="3600" dirty="0" smtClean="0">
              <a:latin typeface="標楷體" pitchFamily="65" charset="-120"/>
              <a:ea typeface="標楷體" pitchFamily="65" charset="-120"/>
            </a:endParaRPr>
          </a:p>
        </p:txBody>
      </p:sp>
    </p:spTree>
    <p:extLst>
      <p:ext uri="{BB962C8B-B14F-4D97-AF65-F5344CB8AC3E}">
        <p14:creationId xmlns:p14="http://schemas.microsoft.com/office/powerpoint/2010/main" val="41539419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1403648" y="624110"/>
            <a:ext cx="7632847" cy="716658"/>
          </a:xfrm>
        </p:spPr>
        <p:txBody>
          <a:bodyPr>
            <a:normAutofit/>
          </a:bodyPr>
          <a:lstStyle/>
          <a:p>
            <a:pPr eaLnBrk="1" hangingPunct="1"/>
            <a:r>
              <a:rPr lang="zh-TW" altLang="en-US" sz="3200" dirty="0" smtClean="0">
                <a:latin typeface="標楷體" panose="03000509000000000000" pitchFamily="65" charset="-120"/>
                <a:ea typeface="標楷體" panose="03000509000000000000" pitchFamily="65" charset="-120"/>
              </a:rPr>
              <a:t>申請鑑定、初選報名（管道一、管道二）</a:t>
            </a:r>
          </a:p>
        </p:txBody>
      </p:sp>
      <p:sp>
        <p:nvSpPr>
          <p:cNvPr id="3" name="內容版面配置區 2"/>
          <p:cNvSpPr>
            <a:spLocks noGrp="1"/>
          </p:cNvSpPr>
          <p:nvPr>
            <p:ph idx="1"/>
          </p:nvPr>
        </p:nvSpPr>
        <p:spPr>
          <a:xfrm>
            <a:off x="457199" y="2214562"/>
            <a:ext cx="8579295" cy="4526806"/>
          </a:xfrm>
          <a:solidFill>
            <a:schemeClr val="bg1"/>
          </a:solidFill>
        </p:spPr>
        <p:txBody>
          <a:bodyPr rtlCol="0">
            <a:noAutofit/>
          </a:bodyPr>
          <a:lstStyle/>
          <a:p>
            <a:pPr eaLnBrk="1" fontAlgn="auto" hangingPunct="1">
              <a:spcAft>
                <a:spcPts val="0"/>
              </a:spcAft>
              <a:buFont typeface="Arial" panose="020B0604020202020204" pitchFamily="34" charset="0"/>
              <a:buNone/>
              <a:defRPr/>
            </a:pPr>
            <a:r>
              <a:rPr lang="zh-TW" altLang="en-US" b="1" dirty="0" smtClean="0">
                <a:solidFill>
                  <a:srgbClr val="FF0000"/>
                </a:solidFill>
                <a:latin typeface="標楷體" panose="03000509000000000000" pitchFamily="65" charset="-120"/>
                <a:ea typeface="標楷體" panose="03000509000000000000" pitchFamily="65" charset="-120"/>
              </a:rPr>
              <a:t>繳驗相關資料</a:t>
            </a:r>
            <a:r>
              <a:rPr lang="zh-TW" altLang="en-US" dirty="0" smtClean="0">
                <a:latin typeface="標楷體" panose="03000509000000000000" pitchFamily="65" charset="-120"/>
                <a:ea typeface="標楷體" panose="03000509000000000000" pitchFamily="65" charset="-120"/>
              </a:rPr>
              <a:t>如下：</a:t>
            </a:r>
          </a:p>
          <a:p>
            <a:pPr>
              <a:buNone/>
              <a:defRPr/>
            </a:pPr>
            <a:r>
              <a:rPr lang="en-US" dirty="0" smtClean="0">
                <a:latin typeface="標楷體" panose="03000509000000000000" pitchFamily="65" charset="-120"/>
                <a:ea typeface="標楷體" panose="03000509000000000000" pitchFamily="65" charset="-120"/>
              </a:rPr>
              <a:t>A.</a:t>
            </a:r>
            <a:r>
              <a:rPr lang="zh-TW" altLang="en-US" b="1" dirty="0" smtClean="0">
                <a:solidFill>
                  <a:srgbClr val="FF0000"/>
                </a:solidFill>
                <a:latin typeface="標楷體" panose="03000509000000000000" pitchFamily="65" charset="-120"/>
                <a:ea typeface="標楷體" panose="03000509000000000000" pitchFamily="65" charset="-120"/>
              </a:rPr>
              <a:t>「鑑定報名表」</a:t>
            </a:r>
            <a:r>
              <a:rPr lang="zh-TW" altLang="en-US" dirty="0" smtClean="0">
                <a:latin typeface="標楷體" panose="03000509000000000000" pitchFamily="65" charset="-120"/>
                <a:ea typeface="標楷體" panose="03000509000000000000" pitchFamily="65" charset="-120"/>
              </a:rPr>
              <a:t>（如</a:t>
            </a:r>
            <a:r>
              <a:rPr lang="zh-TW" altLang="en-US" dirty="0">
                <a:solidFill>
                  <a:schemeClr val="tx1"/>
                </a:solidFill>
                <a:latin typeface="標楷體" panose="03000509000000000000" pitchFamily="65" charset="-120"/>
                <a:ea typeface="標楷體" panose="03000509000000000000" pitchFamily="65" charset="-120"/>
                <a:cs typeface="Times New Roman" pitchFamily="18" charset="0"/>
              </a:rPr>
              <a:t>簡章</a:t>
            </a:r>
            <a:r>
              <a:rPr lang="zh-TW" altLang="en-US" dirty="0" smtClean="0">
                <a:latin typeface="標楷體" panose="03000509000000000000" pitchFamily="65" charset="-120"/>
                <a:ea typeface="標楷體" panose="03000509000000000000" pitchFamily="65" charset="-120"/>
              </a:rPr>
              <a:t>附件四），貼妥最近</a:t>
            </a:r>
            <a:r>
              <a:rPr lang="en-US"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個月內脫帽正面半身</a:t>
            </a:r>
            <a:r>
              <a:rPr lang="en-US"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吋照片（不可剪貼生活照片代替），及相關佐證文件（以</a:t>
            </a:r>
            <a:r>
              <a:rPr lang="en-US" dirty="0" smtClean="0">
                <a:latin typeface="標楷體" panose="03000509000000000000" pitchFamily="65" charset="-120"/>
                <a:ea typeface="標楷體" panose="03000509000000000000" pitchFamily="65" charset="-120"/>
              </a:rPr>
              <a:t>A4</a:t>
            </a:r>
            <a:r>
              <a:rPr lang="zh-TW" altLang="en-US" dirty="0" smtClean="0">
                <a:latin typeface="標楷體" panose="03000509000000000000" pitchFamily="65" charset="-120"/>
                <a:ea typeface="標楷體" panose="03000509000000000000" pitchFamily="65" charset="-120"/>
              </a:rPr>
              <a:t>規格影印，正本核驗後發還，影本留存，若無前述相關佐證文件則免附）。</a:t>
            </a:r>
          </a:p>
          <a:p>
            <a:pPr>
              <a:buNone/>
              <a:defRPr/>
            </a:pPr>
            <a:r>
              <a:rPr lang="en-US" dirty="0" smtClean="0">
                <a:latin typeface="標楷體" panose="03000509000000000000" pitchFamily="65" charset="-120"/>
                <a:ea typeface="標楷體" panose="03000509000000000000" pitchFamily="65" charset="-120"/>
              </a:rPr>
              <a:t>B.</a:t>
            </a:r>
            <a:r>
              <a:rPr lang="zh-TW" altLang="en-US" b="1" dirty="0" smtClean="0">
                <a:solidFill>
                  <a:srgbClr val="FF0000"/>
                </a:solidFill>
                <a:latin typeface="標楷體" panose="03000509000000000000" pitchFamily="65" charset="-120"/>
                <a:ea typeface="標楷體" panose="03000509000000000000" pitchFamily="65" charset="-120"/>
              </a:rPr>
              <a:t>「特殊需求學生特質檢核表－創造能力資賦優異學生」</a:t>
            </a:r>
            <a:r>
              <a:rPr lang="zh-TW" altLang="en-US" dirty="0" smtClean="0">
                <a:latin typeface="標楷體" panose="03000509000000000000" pitchFamily="65" charset="-120"/>
                <a:ea typeface="標楷體" panose="03000509000000000000" pitchFamily="65" charset="-120"/>
              </a:rPr>
              <a:t>（如</a:t>
            </a:r>
            <a:r>
              <a:rPr lang="zh-TW" altLang="en-US" dirty="0">
                <a:solidFill>
                  <a:schemeClr val="tx1"/>
                </a:solidFill>
                <a:latin typeface="標楷體" panose="03000509000000000000" pitchFamily="65" charset="-120"/>
                <a:ea typeface="標楷體" panose="03000509000000000000" pitchFamily="65" charset="-120"/>
                <a:cs typeface="Times New Roman" pitchFamily="18" charset="0"/>
              </a:rPr>
              <a:t>簡章</a:t>
            </a:r>
            <a:r>
              <a:rPr lang="zh-TW" altLang="en-US" dirty="0" smtClean="0">
                <a:latin typeface="標楷體" panose="03000509000000000000" pitchFamily="65" charset="-120"/>
                <a:ea typeface="標楷體" panose="03000509000000000000" pitchFamily="65" charset="-120"/>
              </a:rPr>
              <a:t>附件五）。</a:t>
            </a:r>
          </a:p>
          <a:p>
            <a:pPr>
              <a:buNone/>
              <a:defRPr/>
            </a:pPr>
            <a:r>
              <a:rPr lang="en-US" dirty="0">
                <a:latin typeface="標楷體" panose="03000509000000000000" pitchFamily="65" charset="-120"/>
                <a:ea typeface="標楷體" panose="03000509000000000000" pitchFamily="65" charset="-120"/>
              </a:rPr>
              <a:t>C</a:t>
            </a:r>
            <a:r>
              <a:rPr lang="en-US" dirty="0" smtClean="0">
                <a:latin typeface="標楷體" panose="03000509000000000000" pitchFamily="65" charset="-120"/>
                <a:ea typeface="標楷體" panose="03000509000000000000" pitchFamily="65" charset="-120"/>
              </a:rPr>
              <a:t>.</a:t>
            </a:r>
            <a:r>
              <a:rPr lang="zh-TW" altLang="en-US" b="1" dirty="0" smtClean="0">
                <a:solidFill>
                  <a:srgbClr val="FF0000"/>
                </a:solidFill>
                <a:latin typeface="標楷體" panose="03000509000000000000" pitchFamily="65" charset="-120"/>
                <a:ea typeface="標楷體" panose="03000509000000000000" pitchFamily="65" charset="-120"/>
              </a:rPr>
              <a:t>「特殊考場服務需求申請表」</a:t>
            </a:r>
            <a:r>
              <a:rPr lang="zh-TW" altLang="en-US" dirty="0" smtClean="0">
                <a:latin typeface="標楷體" panose="03000509000000000000" pitchFamily="65" charset="-120"/>
                <a:ea typeface="標楷體" panose="03000509000000000000" pitchFamily="65" charset="-120"/>
              </a:rPr>
              <a:t>（相關檢附資料詳如</a:t>
            </a:r>
            <a:r>
              <a:rPr lang="zh-TW" altLang="en-US" dirty="0">
                <a:solidFill>
                  <a:schemeClr val="tx1"/>
                </a:solidFill>
                <a:latin typeface="標楷體" panose="03000509000000000000" pitchFamily="65" charset="-120"/>
                <a:ea typeface="標楷體" panose="03000509000000000000" pitchFamily="65" charset="-120"/>
                <a:cs typeface="Times New Roman" pitchFamily="18" charset="0"/>
              </a:rPr>
              <a:t>簡章</a:t>
            </a:r>
            <a:r>
              <a:rPr lang="zh-TW" altLang="en-US" dirty="0" smtClean="0">
                <a:latin typeface="標楷體" panose="03000509000000000000" pitchFamily="65" charset="-120"/>
                <a:ea typeface="標楷體" panose="03000509000000000000" pitchFamily="65" charset="-120"/>
              </a:rPr>
              <a:t>附件六），因身心狀況需申請特殊考場服務，於報名時繳交。</a:t>
            </a:r>
          </a:p>
          <a:p>
            <a:pPr>
              <a:buNone/>
              <a:defRPr/>
            </a:pPr>
            <a:r>
              <a:rPr lang="en-US" dirty="0" smtClean="0">
                <a:latin typeface="標楷體" panose="03000509000000000000" pitchFamily="65" charset="-120"/>
                <a:ea typeface="標楷體" panose="03000509000000000000" pitchFamily="65" charset="-120"/>
              </a:rPr>
              <a:t>D.</a:t>
            </a:r>
            <a:r>
              <a:rPr lang="zh-TW" altLang="en-US" b="1" dirty="0" smtClean="0">
                <a:solidFill>
                  <a:srgbClr val="FF0000"/>
                </a:solidFill>
                <a:latin typeface="標楷體" panose="03000509000000000000" pitchFamily="65" charset="-120"/>
                <a:ea typeface="標楷體" panose="03000509000000000000" pitchFamily="65" charset="-120"/>
              </a:rPr>
              <a:t>「初選鑑定證」</a:t>
            </a:r>
            <a:r>
              <a:rPr lang="zh-TW" altLang="en-US" dirty="0" smtClean="0">
                <a:latin typeface="標楷體" panose="03000509000000000000" pitchFamily="65" charset="-120"/>
                <a:ea typeface="標楷體" panose="03000509000000000000" pitchFamily="65" charset="-120"/>
              </a:rPr>
              <a:t>（如</a:t>
            </a:r>
            <a:r>
              <a:rPr lang="zh-TW" altLang="en-US" dirty="0">
                <a:solidFill>
                  <a:schemeClr val="tx1"/>
                </a:solidFill>
                <a:latin typeface="標楷體" panose="03000509000000000000" pitchFamily="65" charset="-120"/>
                <a:ea typeface="標楷體" panose="03000509000000000000" pitchFamily="65" charset="-120"/>
                <a:cs typeface="Times New Roman" pitchFamily="18" charset="0"/>
              </a:rPr>
              <a:t>簡章</a:t>
            </a:r>
            <a:r>
              <a:rPr lang="zh-TW" altLang="en-US" dirty="0" smtClean="0">
                <a:latin typeface="標楷體" panose="03000509000000000000" pitchFamily="65" charset="-120"/>
                <a:ea typeface="標楷體" panose="03000509000000000000" pitchFamily="65" charset="-120"/>
              </a:rPr>
              <a:t>附件七），請貼妥照片（鑑定證與報名表請用相同之相片）。</a:t>
            </a:r>
          </a:p>
          <a:p>
            <a:pPr eaLnBrk="1" fontAlgn="auto" hangingPunct="1">
              <a:spcAft>
                <a:spcPts val="0"/>
              </a:spcAft>
              <a:buFont typeface="Arial" panose="020B0604020202020204" pitchFamily="34" charset="0"/>
              <a:buNone/>
              <a:defRPr/>
            </a:pPr>
            <a:r>
              <a:rPr lang="en-US" dirty="0">
                <a:latin typeface="標楷體" panose="03000509000000000000" pitchFamily="65" charset="-120"/>
                <a:ea typeface="標楷體" panose="03000509000000000000" pitchFamily="65" charset="-120"/>
              </a:rPr>
              <a:t>E</a:t>
            </a:r>
            <a:r>
              <a:rPr lang="en-US" dirty="0" smtClean="0">
                <a:latin typeface="標楷體" panose="03000509000000000000" pitchFamily="65" charset="-120"/>
                <a:ea typeface="標楷體" panose="03000509000000000000" pitchFamily="65" charset="-120"/>
              </a:rPr>
              <a:t>.</a:t>
            </a:r>
            <a:r>
              <a:rPr lang="zh-TW" altLang="en-US" b="1" dirty="0" smtClean="0">
                <a:solidFill>
                  <a:srgbClr val="FF0000"/>
                </a:solidFill>
                <a:latin typeface="標楷體" panose="03000509000000000000" pitchFamily="65" charset="-120"/>
                <a:ea typeface="標楷體" panose="03000509000000000000" pitchFamily="65" charset="-120"/>
              </a:rPr>
              <a:t>「標準信封一個」</a:t>
            </a:r>
            <a:r>
              <a:rPr lang="zh-TW" altLang="en-US" dirty="0" smtClean="0">
                <a:latin typeface="標楷體" panose="03000509000000000000" pitchFamily="65" charset="-120"/>
                <a:ea typeface="標楷體" panose="03000509000000000000" pitchFamily="65" charset="-120"/>
              </a:rPr>
              <a:t>，須寫明收件學生姓名、住址、郵遞區號，免貼郵票。</a:t>
            </a:r>
          </a:p>
          <a:p>
            <a:pPr eaLnBrk="1" fontAlgn="auto" hangingPunct="1">
              <a:spcAft>
                <a:spcPts val="0"/>
              </a:spcAft>
              <a:buFont typeface="Arial" panose="020B0604020202020204" pitchFamily="34" charset="0"/>
              <a:buNone/>
              <a:defRPr/>
            </a:pPr>
            <a:r>
              <a:rPr lang="en-US" dirty="0">
                <a:latin typeface="標楷體" panose="03000509000000000000" pitchFamily="65" charset="-120"/>
                <a:ea typeface="標楷體" panose="03000509000000000000" pitchFamily="65" charset="-120"/>
              </a:rPr>
              <a:t>F</a:t>
            </a:r>
            <a:r>
              <a:rPr lang="en-US"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繳交</a:t>
            </a:r>
            <a:r>
              <a:rPr lang="zh-TW" altLang="en-US" b="1" u="sng" dirty="0" smtClean="0">
                <a:solidFill>
                  <a:srgbClr val="FF0000"/>
                </a:solidFill>
                <a:latin typeface="標楷體" panose="03000509000000000000" pitchFamily="65" charset="-120"/>
                <a:ea typeface="標楷體" panose="03000509000000000000" pitchFamily="65" charset="-120"/>
              </a:rPr>
              <a:t>申請鑑定費，每人新台幣</a:t>
            </a:r>
            <a:r>
              <a:rPr lang="en-US" b="1" u="sng" dirty="0" smtClean="0">
                <a:solidFill>
                  <a:srgbClr val="FF0000"/>
                </a:solidFill>
                <a:latin typeface="標楷體" panose="03000509000000000000" pitchFamily="65" charset="-120"/>
                <a:ea typeface="標楷體" panose="03000509000000000000" pitchFamily="65" charset="-120"/>
              </a:rPr>
              <a:t>800</a:t>
            </a:r>
            <a:r>
              <a:rPr lang="zh-TW" altLang="en-US" b="1" u="sng" dirty="0" smtClean="0">
                <a:solidFill>
                  <a:srgbClr val="FF0000"/>
                </a:solidFill>
                <a:latin typeface="標楷體" panose="03000509000000000000" pitchFamily="65" charset="-120"/>
                <a:ea typeface="標楷體" panose="03000509000000000000" pitchFamily="65" charset="-120"/>
              </a:rPr>
              <a:t>元整</a:t>
            </a:r>
            <a:r>
              <a:rPr lang="zh-TW" altLang="en-US" dirty="0" smtClean="0">
                <a:latin typeface="標楷體" panose="03000509000000000000" pitchFamily="65" charset="-120"/>
                <a:ea typeface="標楷體" panose="03000509000000000000" pitchFamily="65" charset="-120"/>
              </a:rPr>
              <a:t>。</a:t>
            </a:r>
          </a:p>
          <a:p>
            <a:pPr eaLnBrk="1" fontAlgn="auto" hangingPunct="1">
              <a:spcAft>
                <a:spcPts val="0"/>
              </a:spcAft>
              <a:buFont typeface="Arial" panose="020B0604020202020204" pitchFamily="34" charset="0"/>
              <a:buNone/>
              <a:defRPr/>
            </a:pPr>
            <a:r>
              <a:rPr lang="en-US"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低或中低收入戶子女免繳申請鑑定費，但應檢附區公所核發之低或中低收入戶證明影本（非清寒證明）及戶口名簿影本。</a:t>
            </a:r>
          </a:p>
        </p:txBody>
      </p:sp>
      <p:sp>
        <p:nvSpPr>
          <p:cNvPr id="6" name="內容版面配置區 2"/>
          <p:cNvSpPr txBox="1">
            <a:spLocks/>
          </p:cNvSpPr>
          <p:nvPr/>
        </p:nvSpPr>
        <p:spPr>
          <a:xfrm>
            <a:off x="422879" y="1685143"/>
            <a:ext cx="6275040" cy="542925"/>
          </a:xfrm>
          <a:prstGeom prst="rect">
            <a:avLst/>
          </a:prstGeom>
        </p:spPr>
        <p:txBody>
          <a:bodyPr>
            <a:normAutofit fontScale="85000" lnSpcReduction="10000"/>
          </a:bodyPr>
          <a:lstStyle/>
          <a:p>
            <a:pPr marL="342900" indent="-342900" eaLnBrk="1" fontAlgn="auto" hangingPunct="1">
              <a:spcBef>
                <a:spcPct val="20000"/>
              </a:spcBef>
              <a:spcAft>
                <a:spcPts val="0"/>
              </a:spcAft>
              <a:defRPr/>
            </a:pPr>
            <a:r>
              <a:rPr kumimoji="0" lang="zh-TW" altLang="en-US" sz="2800" dirty="0">
                <a:latin typeface="標楷體" panose="03000509000000000000" pitchFamily="65" charset="-120"/>
                <a:ea typeface="標楷體" panose="03000509000000000000" pitchFamily="65" charset="-120"/>
              </a:rPr>
              <a:t>時間</a:t>
            </a:r>
            <a:r>
              <a:rPr kumimoji="0" lang="zh-TW" altLang="en-US" sz="2800" dirty="0" smtClean="0">
                <a:latin typeface="標楷體" panose="03000509000000000000" pitchFamily="65" charset="-120"/>
                <a:ea typeface="標楷體" panose="03000509000000000000" pitchFamily="65" charset="-120"/>
              </a:rPr>
              <a:t>：</a:t>
            </a:r>
            <a:r>
              <a:rPr kumimoji="0" lang="en-US" altLang="zh-TW" sz="2800" dirty="0" smtClean="0">
                <a:latin typeface="標楷體" panose="03000509000000000000" pitchFamily="65" charset="-120"/>
                <a:ea typeface="標楷體" panose="03000509000000000000" pitchFamily="65" charset="-120"/>
              </a:rPr>
              <a:t>108</a:t>
            </a:r>
            <a:r>
              <a:rPr kumimoji="0" lang="zh-TW" altLang="en-US" sz="2800" dirty="0" smtClean="0">
                <a:latin typeface="標楷體" panose="03000509000000000000" pitchFamily="65" charset="-120"/>
                <a:ea typeface="標楷體" panose="03000509000000000000" pitchFamily="65" charset="-120"/>
              </a:rPr>
              <a:t>年</a:t>
            </a:r>
            <a:r>
              <a:rPr kumimoji="0" lang="en-US" altLang="zh-TW" sz="2800" dirty="0" smtClean="0">
                <a:latin typeface="標楷體" panose="03000509000000000000" pitchFamily="65" charset="-120"/>
                <a:ea typeface="標楷體" panose="03000509000000000000" pitchFamily="65" charset="-120"/>
              </a:rPr>
              <a:t>2</a:t>
            </a:r>
            <a:r>
              <a:rPr kumimoji="0" lang="zh-TW" altLang="en-US" sz="2800" dirty="0" smtClean="0">
                <a:latin typeface="標楷體" panose="03000509000000000000" pitchFamily="65" charset="-120"/>
                <a:ea typeface="標楷體" panose="03000509000000000000" pitchFamily="65" charset="-120"/>
              </a:rPr>
              <a:t>月</a:t>
            </a:r>
            <a:r>
              <a:rPr kumimoji="0" lang="en-US" altLang="zh-TW" sz="2800" dirty="0" smtClean="0">
                <a:latin typeface="標楷體" panose="03000509000000000000" pitchFamily="65" charset="-120"/>
                <a:ea typeface="標楷體" panose="03000509000000000000" pitchFamily="65" charset="-120"/>
              </a:rPr>
              <a:t>24</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至</a:t>
            </a:r>
            <a:r>
              <a:rPr kumimoji="0" lang="en-US" altLang="zh-TW" sz="2800" dirty="0" smtClean="0">
                <a:latin typeface="標楷體" panose="03000509000000000000" pitchFamily="65" charset="-120"/>
                <a:ea typeface="標楷體" panose="03000509000000000000" pitchFamily="65" charset="-120"/>
              </a:rPr>
              <a:t>108</a:t>
            </a:r>
            <a:r>
              <a:rPr kumimoji="0" lang="zh-TW" altLang="en-US" sz="2800" dirty="0" smtClean="0">
                <a:latin typeface="標楷體" panose="03000509000000000000" pitchFamily="65" charset="-120"/>
                <a:ea typeface="標楷體" panose="03000509000000000000" pitchFamily="65" charset="-120"/>
              </a:rPr>
              <a:t>年</a:t>
            </a:r>
            <a:r>
              <a:rPr kumimoji="0" lang="en-US" altLang="zh-TW" sz="2800" dirty="0" smtClean="0">
                <a:latin typeface="標楷體" panose="03000509000000000000" pitchFamily="65" charset="-120"/>
                <a:ea typeface="標楷體" panose="03000509000000000000" pitchFamily="65" charset="-120"/>
              </a:rPr>
              <a:t>2</a:t>
            </a:r>
            <a:r>
              <a:rPr kumimoji="0" lang="zh-TW" altLang="en-US" sz="2800" dirty="0" smtClean="0">
                <a:latin typeface="標楷體" panose="03000509000000000000" pitchFamily="65" charset="-120"/>
                <a:ea typeface="標楷體" panose="03000509000000000000" pitchFamily="65" charset="-120"/>
              </a:rPr>
              <a:t>月</a:t>
            </a:r>
            <a:r>
              <a:rPr kumimoji="0" lang="en-US" altLang="zh-TW" sz="2800" dirty="0" smtClean="0">
                <a:latin typeface="標楷體" panose="03000509000000000000" pitchFamily="65" charset="-120"/>
                <a:ea typeface="標楷體" panose="03000509000000000000" pitchFamily="65" charset="-120"/>
              </a:rPr>
              <a:t>25</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一</a:t>
            </a:r>
            <a:r>
              <a:rPr kumimoji="0" lang="en-US" altLang="zh-TW" sz="2800" dirty="0" smtClean="0">
                <a:latin typeface="標楷體" panose="03000509000000000000" pitchFamily="65" charset="-120"/>
                <a:ea typeface="標楷體" panose="03000509000000000000" pitchFamily="65" charset="-120"/>
              </a:rPr>
              <a:t>)</a:t>
            </a:r>
            <a:endParaRPr kumimoji="0"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379382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1403649" y="624110"/>
            <a:ext cx="7632848" cy="590328"/>
          </a:xfrm>
        </p:spPr>
        <p:txBody>
          <a:bodyPr>
            <a:normAutofit/>
          </a:bodyPr>
          <a:lstStyle/>
          <a:p>
            <a:pPr eaLnBrk="1" hangingPunct="1"/>
            <a:r>
              <a:rPr lang="zh-TW" altLang="en-US" sz="3200" dirty="0" smtClean="0">
                <a:latin typeface="標楷體" panose="03000509000000000000" pitchFamily="65" charset="-120"/>
                <a:ea typeface="標楷體" panose="03000509000000000000" pitchFamily="65" charset="-120"/>
              </a:rPr>
              <a:t>申請鑑定、初選報名（管道一、管道二）</a:t>
            </a:r>
          </a:p>
        </p:txBody>
      </p:sp>
      <p:sp>
        <p:nvSpPr>
          <p:cNvPr id="3" name="內容版面配置區 2"/>
          <p:cNvSpPr>
            <a:spLocks noGrp="1"/>
          </p:cNvSpPr>
          <p:nvPr>
            <p:ph idx="1"/>
          </p:nvPr>
        </p:nvSpPr>
        <p:spPr>
          <a:xfrm>
            <a:off x="428625" y="1785938"/>
            <a:ext cx="8535863" cy="4667398"/>
          </a:xfrm>
          <a:solidFill>
            <a:schemeClr val="bg1"/>
          </a:solidFill>
        </p:spPr>
        <p:txBody>
          <a:bodyPr rtlCol="0">
            <a:noAutofit/>
          </a:bodyPr>
          <a:lstStyle/>
          <a:p>
            <a:pPr eaLnBrk="1" fontAlgn="auto" hangingPunct="1">
              <a:spcAft>
                <a:spcPts val="0"/>
              </a:spcAft>
              <a:buFont typeface="Arial" panose="020B0604020202020204" pitchFamily="34" charset="0"/>
              <a:buNone/>
              <a:defRPr/>
            </a:pPr>
            <a:r>
              <a:rPr lang="en-US" altLang="zh-TW" sz="2000" b="1" dirty="0" smtClean="0">
                <a:solidFill>
                  <a:srgbClr val="FF0000"/>
                </a:solidFill>
                <a:latin typeface="標楷體" panose="03000509000000000000" pitchFamily="65" charset="-120"/>
                <a:ea typeface="標楷體" panose="03000509000000000000" pitchFamily="65" charset="-120"/>
              </a:rPr>
              <a:t>【</a:t>
            </a:r>
            <a:r>
              <a:rPr lang="zh-TW" altLang="en-US" sz="2000" b="1" dirty="0" smtClean="0">
                <a:solidFill>
                  <a:srgbClr val="FF0000"/>
                </a:solidFill>
                <a:latin typeface="標楷體" panose="03000509000000000000" pitchFamily="65" charset="-120"/>
                <a:ea typeface="標楷體" panose="03000509000000000000" pitchFamily="65" charset="-120"/>
              </a:rPr>
              <a:t>管道二</a:t>
            </a:r>
            <a:r>
              <a:rPr lang="en-US" altLang="zh-TW" sz="2000" b="1" dirty="0" smtClean="0">
                <a:solidFill>
                  <a:srgbClr val="FF0000"/>
                </a:solidFill>
                <a:latin typeface="標楷體" panose="03000509000000000000" pitchFamily="65" charset="-120"/>
                <a:ea typeface="標楷體" panose="03000509000000000000" pitchFamily="65" charset="-120"/>
              </a:rPr>
              <a:t>】</a:t>
            </a:r>
            <a:r>
              <a:rPr lang="zh-TW" altLang="en-US" sz="2000" b="1" dirty="0" smtClean="0">
                <a:solidFill>
                  <a:srgbClr val="FF0000"/>
                </a:solidFill>
                <a:latin typeface="標楷體" panose="03000509000000000000" pitchFamily="65" charset="-120"/>
                <a:ea typeface="標楷體" panose="03000509000000000000" pitchFamily="65" charset="-120"/>
              </a:rPr>
              <a:t>採書面審查方式進行</a:t>
            </a:r>
          </a:p>
          <a:p>
            <a:pPr eaLnBrk="1" fontAlgn="auto" hangingPunct="1">
              <a:spcAft>
                <a:spcPts val="0"/>
              </a:spcAft>
              <a:buFont typeface="Arial" panose="020B0604020202020204" pitchFamily="34" charset="0"/>
              <a:buNone/>
              <a:defRPr/>
            </a:pPr>
            <a:r>
              <a:rPr lang="en-US"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一</a:t>
            </a:r>
            <a:r>
              <a:rPr lang="en-US"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適用對象：</a:t>
            </a:r>
          </a:p>
          <a:p>
            <a:pPr marL="363538" indent="0">
              <a:buNone/>
              <a:defRPr/>
            </a:pPr>
            <a:r>
              <a:rPr lang="zh-TW" altLang="en-US" sz="2000" dirty="0" smtClean="0">
                <a:latin typeface="標楷體" panose="03000509000000000000" pitchFamily="65" charset="-120"/>
                <a:ea typeface="標楷體" panose="03000509000000000000" pitchFamily="65" charset="-120"/>
              </a:rPr>
              <a:t>符合申請資格且於近三年參加政府機關或學術研究機構舉辦之國際性或全國性創造發明競賽表現特別優異，獲前三等獎項（詳如</a:t>
            </a:r>
            <a:r>
              <a:rPr lang="zh-TW" altLang="en-US" sz="2000" dirty="0">
                <a:solidFill>
                  <a:schemeClr val="tx1"/>
                </a:solidFill>
                <a:latin typeface="標楷體" panose="03000509000000000000" pitchFamily="65" charset="-120"/>
                <a:ea typeface="標楷體" panose="03000509000000000000" pitchFamily="65" charset="-120"/>
                <a:cs typeface="Times New Roman" pitchFamily="18" charset="0"/>
              </a:rPr>
              <a:t>簡章</a:t>
            </a:r>
            <a:r>
              <a:rPr lang="zh-TW" altLang="en-US" sz="2000" dirty="0" smtClean="0">
                <a:latin typeface="標楷體" panose="03000509000000000000" pitchFamily="65" charset="-120"/>
                <a:ea typeface="標楷體" panose="03000509000000000000" pitchFamily="65" charset="-120"/>
              </a:rPr>
              <a:t>附件二）。</a:t>
            </a:r>
          </a:p>
          <a:p>
            <a:pPr eaLnBrk="1" fontAlgn="auto" hangingPunct="1">
              <a:spcAft>
                <a:spcPts val="0"/>
              </a:spcAft>
              <a:buFont typeface="Arial" panose="020B0604020202020204" pitchFamily="34" charset="0"/>
              <a:buNone/>
              <a:defRPr/>
            </a:pP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二</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報名方式：</a:t>
            </a:r>
          </a:p>
          <a:p>
            <a:pPr eaLnBrk="1" fontAlgn="auto" hangingPunct="1">
              <a:spcAft>
                <a:spcPts val="0"/>
              </a:spcAft>
              <a:buFont typeface="Arial" panose="020B0604020202020204" pitchFamily="34" charset="0"/>
              <a:buNone/>
              <a:defRPr/>
            </a:pPr>
            <a:r>
              <a:rPr lang="en-US"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報名時間：</a:t>
            </a:r>
            <a:r>
              <a:rPr lang="en-US" sz="2000" b="1" dirty="0" smtClean="0">
                <a:solidFill>
                  <a:srgbClr val="FF0000"/>
                </a:solidFill>
                <a:latin typeface="標楷體" panose="03000509000000000000" pitchFamily="65" charset="-120"/>
                <a:ea typeface="標楷體" panose="03000509000000000000" pitchFamily="65" charset="-120"/>
              </a:rPr>
              <a:t>10</a:t>
            </a:r>
            <a:r>
              <a:rPr lang="en-US" altLang="zh-TW" sz="2000" b="1" dirty="0" smtClean="0">
                <a:solidFill>
                  <a:srgbClr val="FF0000"/>
                </a:solidFill>
                <a:latin typeface="標楷體" panose="03000509000000000000" pitchFamily="65" charset="-120"/>
                <a:ea typeface="標楷體" panose="03000509000000000000" pitchFamily="65" charset="-120"/>
              </a:rPr>
              <a:t>8</a:t>
            </a:r>
            <a:r>
              <a:rPr lang="zh-TW" altLang="en-US" sz="2000" b="1" dirty="0" smtClean="0">
                <a:solidFill>
                  <a:srgbClr val="FF0000"/>
                </a:solidFill>
                <a:latin typeface="標楷體" panose="03000509000000000000" pitchFamily="65" charset="-120"/>
                <a:ea typeface="標楷體" panose="03000509000000000000" pitchFamily="65" charset="-120"/>
              </a:rPr>
              <a:t>年</a:t>
            </a:r>
            <a:r>
              <a:rPr lang="en-US" altLang="zh-TW" sz="2000" b="1" dirty="0" smtClean="0">
                <a:solidFill>
                  <a:srgbClr val="FF0000"/>
                </a:solidFill>
                <a:latin typeface="標楷體" panose="03000509000000000000" pitchFamily="65" charset="-120"/>
                <a:ea typeface="標楷體" panose="03000509000000000000" pitchFamily="65" charset="-120"/>
              </a:rPr>
              <a:t>2</a:t>
            </a:r>
            <a:r>
              <a:rPr lang="zh-TW" altLang="en-US" sz="2000" b="1" dirty="0" smtClean="0">
                <a:solidFill>
                  <a:srgbClr val="FF0000"/>
                </a:solidFill>
                <a:latin typeface="標楷體" panose="03000509000000000000" pitchFamily="65" charset="-120"/>
                <a:ea typeface="標楷體" panose="03000509000000000000" pitchFamily="65" charset="-120"/>
              </a:rPr>
              <a:t>月</a:t>
            </a:r>
            <a:r>
              <a:rPr lang="en-US" altLang="zh-TW" sz="2000" b="1" dirty="0" smtClean="0">
                <a:solidFill>
                  <a:srgbClr val="FF0000"/>
                </a:solidFill>
                <a:latin typeface="標楷體" panose="03000509000000000000" pitchFamily="65" charset="-120"/>
                <a:ea typeface="標楷體" panose="03000509000000000000" pitchFamily="65" charset="-120"/>
              </a:rPr>
              <a:t>24</a:t>
            </a:r>
            <a:r>
              <a:rPr lang="zh-TW" altLang="en-US" sz="2000" b="1" dirty="0" smtClean="0">
                <a:solidFill>
                  <a:srgbClr val="FF0000"/>
                </a:solidFill>
                <a:latin typeface="標楷體" panose="03000509000000000000" pitchFamily="65" charset="-120"/>
                <a:ea typeface="標楷體" panose="03000509000000000000" pitchFamily="65" charset="-120"/>
              </a:rPr>
              <a:t>日</a:t>
            </a:r>
            <a:r>
              <a:rPr lang="en-US" altLang="zh-TW" sz="2000" b="1" dirty="0" smtClean="0">
                <a:solidFill>
                  <a:srgbClr val="FF0000"/>
                </a:solidFill>
                <a:latin typeface="標楷體" panose="03000509000000000000" pitchFamily="65" charset="-120"/>
                <a:ea typeface="標楷體" panose="03000509000000000000" pitchFamily="65" charset="-120"/>
              </a:rPr>
              <a:t>(</a:t>
            </a:r>
            <a:r>
              <a:rPr lang="zh-TW" altLang="en-US" sz="2000" b="1" dirty="0">
                <a:solidFill>
                  <a:srgbClr val="FF0000"/>
                </a:solidFill>
                <a:latin typeface="標楷體" panose="03000509000000000000" pitchFamily="65" charset="-120"/>
                <a:ea typeface="標楷體" panose="03000509000000000000" pitchFamily="65" charset="-120"/>
              </a:rPr>
              <a:t>日</a:t>
            </a:r>
            <a:r>
              <a:rPr lang="en-US" altLang="zh-TW" sz="2000" b="1" dirty="0" smtClean="0">
                <a:solidFill>
                  <a:srgbClr val="FF0000"/>
                </a:solidFill>
                <a:latin typeface="標楷體" panose="03000509000000000000" pitchFamily="65" charset="-120"/>
                <a:ea typeface="標楷體" panose="03000509000000000000" pitchFamily="65" charset="-120"/>
              </a:rPr>
              <a:t>)</a:t>
            </a:r>
            <a:r>
              <a:rPr lang="zh-TW" altLang="en-US" sz="2000" b="1" dirty="0" smtClean="0">
                <a:solidFill>
                  <a:srgbClr val="FF0000"/>
                </a:solidFill>
                <a:latin typeface="標楷體" panose="03000509000000000000" pitchFamily="65" charset="-120"/>
                <a:ea typeface="標楷體" panose="03000509000000000000" pitchFamily="65" charset="-120"/>
              </a:rPr>
              <a:t>至</a:t>
            </a:r>
            <a:r>
              <a:rPr lang="en-US" altLang="zh-TW" sz="2000" b="1" dirty="0" smtClean="0">
                <a:solidFill>
                  <a:srgbClr val="FF0000"/>
                </a:solidFill>
                <a:latin typeface="標楷體" panose="03000509000000000000" pitchFamily="65" charset="-120"/>
                <a:ea typeface="標楷體" panose="03000509000000000000" pitchFamily="65" charset="-120"/>
              </a:rPr>
              <a:t>2</a:t>
            </a:r>
            <a:r>
              <a:rPr lang="zh-TW" altLang="en-US" sz="2000" b="1" dirty="0" smtClean="0">
                <a:solidFill>
                  <a:srgbClr val="FF0000"/>
                </a:solidFill>
                <a:latin typeface="標楷體" panose="03000509000000000000" pitchFamily="65" charset="-120"/>
                <a:ea typeface="標楷體" panose="03000509000000000000" pitchFamily="65" charset="-120"/>
              </a:rPr>
              <a:t>月</a:t>
            </a:r>
            <a:r>
              <a:rPr lang="en-US" altLang="zh-TW" sz="2000" b="1" dirty="0" smtClean="0">
                <a:solidFill>
                  <a:srgbClr val="FF0000"/>
                </a:solidFill>
                <a:latin typeface="標楷體" panose="03000509000000000000" pitchFamily="65" charset="-120"/>
                <a:ea typeface="標楷體" panose="03000509000000000000" pitchFamily="65" charset="-120"/>
              </a:rPr>
              <a:t>25</a:t>
            </a:r>
            <a:r>
              <a:rPr lang="zh-TW" altLang="en-US" sz="2000" b="1" dirty="0" smtClean="0">
                <a:solidFill>
                  <a:srgbClr val="FF0000"/>
                </a:solidFill>
                <a:latin typeface="標楷體" panose="03000509000000000000" pitchFamily="65" charset="-120"/>
                <a:ea typeface="標楷體" panose="03000509000000000000" pitchFamily="65" charset="-120"/>
              </a:rPr>
              <a:t>日</a:t>
            </a:r>
            <a:r>
              <a:rPr lang="en-US" altLang="zh-TW" sz="2000" b="1" dirty="0" smtClean="0">
                <a:solidFill>
                  <a:srgbClr val="FF0000"/>
                </a:solidFill>
                <a:latin typeface="標楷體" panose="03000509000000000000" pitchFamily="65" charset="-120"/>
                <a:ea typeface="標楷體" panose="03000509000000000000" pitchFamily="65" charset="-120"/>
              </a:rPr>
              <a:t>(</a:t>
            </a:r>
            <a:r>
              <a:rPr lang="zh-TW" altLang="en-US" sz="2000" b="1" dirty="0">
                <a:solidFill>
                  <a:srgbClr val="FF0000"/>
                </a:solidFill>
                <a:latin typeface="標楷體" panose="03000509000000000000" pitchFamily="65" charset="-120"/>
                <a:ea typeface="標楷體" panose="03000509000000000000" pitchFamily="65" charset="-120"/>
              </a:rPr>
              <a:t>一</a:t>
            </a:r>
            <a:r>
              <a:rPr lang="en-US" altLang="zh-TW" sz="2000" b="1" dirty="0" smtClean="0">
                <a:solidFill>
                  <a:srgbClr val="FF0000"/>
                </a:solidFill>
                <a:latin typeface="標楷體" panose="03000509000000000000" pitchFamily="65" charset="-120"/>
                <a:ea typeface="標楷體" panose="03000509000000000000" pitchFamily="65" charset="-120"/>
              </a:rPr>
              <a:t>)9:00</a:t>
            </a:r>
            <a:r>
              <a:rPr lang="zh-TW" altLang="en-US" sz="2000" b="1" dirty="0" smtClean="0">
                <a:solidFill>
                  <a:srgbClr val="FF0000"/>
                </a:solidFill>
                <a:latin typeface="標楷體" panose="03000509000000000000" pitchFamily="65" charset="-120"/>
                <a:ea typeface="標楷體" panose="03000509000000000000" pitchFamily="65" charset="-120"/>
              </a:rPr>
              <a:t>～</a:t>
            </a:r>
            <a:r>
              <a:rPr lang="en-US" altLang="zh-TW" sz="2000" b="1" dirty="0" smtClean="0">
                <a:solidFill>
                  <a:srgbClr val="FF0000"/>
                </a:solidFill>
                <a:latin typeface="標楷體" panose="03000509000000000000" pitchFamily="65" charset="-120"/>
                <a:ea typeface="標楷體" panose="03000509000000000000" pitchFamily="65" charset="-120"/>
              </a:rPr>
              <a:t>16:00(</a:t>
            </a:r>
            <a:r>
              <a:rPr lang="zh-TW" altLang="en-US" sz="2000" b="1" dirty="0" smtClean="0">
                <a:solidFill>
                  <a:srgbClr val="FF0000"/>
                </a:solidFill>
                <a:latin typeface="標楷體" panose="03000509000000000000" pitchFamily="65" charset="-120"/>
                <a:ea typeface="標楷體" panose="03000509000000000000" pitchFamily="65" charset="-120"/>
              </a:rPr>
              <a:t>逾期不受理</a:t>
            </a:r>
            <a:r>
              <a:rPr lang="en-US" altLang="zh-TW" sz="2000" b="1" dirty="0" smtClean="0">
                <a:solidFill>
                  <a:srgbClr val="FF0000"/>
                </a:solidFill>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p>
          <a:p>
            <a:pPr eaLnBrk="1" fontAlgn="auto" hangingPunct="1">
              <a:spcAft>
                <a:spcPts val="0"/>
              </a:spcAft>
              <a:buFont typeface="Arial" panose="020B0604020202020204" pitchFamily="34" charset="0"/>
              <a:buNone/>
              <a:defRPr/>
            </a:pPr>
            <a:r>
              <a:rPr lang="en-US"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報名地點：桃園市立經國國民中學輔導室。</a:t>
            </a:r>
          </a:p>
          <a:p>
            <a:pPr>
              <a:buNone/>
              <a:defRPr/>
            </a:pPr>
            <a:r>
              <a:rPr lang="en-US"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填寫</a:t>
            </a:r>
            <a:r>
              <a:rPr lang="zh-TW" altLang="en-US" sz="2000" b="1" dirty="0" smtClean="0">
                <a:latin typeface="標楷體" panose="03000509000000000000" pitchFamily="65" charset="-120"/>
                <a:ea typeface="標楷體" panose="03000509000000000000" pitchFamily="65" charset="-120"/>
              </a:rPr>
              <a:t>「申請資料審核表」</a:t>
            </a:r>
            <a:r>
              <a:rPr lang="zh-TW" altLang="en-US" sz="2000" dirty="0" smtClean="0">
                <a:latin typeface="標楷體" panose="03000509000000000000" pitchFamily="65" charset="-120"/>
                <a:ea typeface="標楷體" panose="03000509000000000000" pitchFamily="65" charset="-120"/>
              </a:rPr>
              <a:t>（如</a:t>
            </a:r>
            <a:r>
              <a:rPr lang="zh-TW" altLang="en-US" sz="2000" dirty="0">
                <a:solidFill>
                  <a:schemeClr val="tx1"/>
                </a:solidFill>
                <a:latin typeface="標楷體" panose="03000509000000000000" pitchFamily="65" charset="-120"/>
                <a:ea typeface="標楷體" panose="03000509000000000000" pitchFamily="65" charset="-120"/>
                <a:cs typeface="Times New Roman" pitchFamily="18" charset="0"/>
              </a:rPr>
              <a:t>簡章</a:t>
            </a:r>
            <a:r>
              <a:rPr lang="zh-TW" altLang="en-US" sz="2000" dirty="0" smtClean="0">
                <a:latin typeface="標楷體" panose="03000509000000000000" pitchFamily="65" charset="-120"/>
                <a:ea typeface="標楷體" panose="03000509000000000000" pitchFamily="65" charset="-120"/>
              </a:rPr>
              <a:t>附件三</a:t>
            </a:r>
            <a:r>
              <a:rPr lang="en-US"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）並依所載之項目次序排列裝訂，</a:t>
            </a:r>
            <a:r>
              <a:rPr lang="zh-TW" altLang="en-US" sz="2000" b="1" u="sng" dirty="0" smtClean="0">
                <a:latin typeface="標楷體" panose="03000509000000000000" pitchFamily="65" charset="-120"/>
                <a:ea typeface="標楷體" panose="03000509000000000000" pitchFamily="65" charset="-120"/>
              </a:rPr>
              <a:t>由家長或學生親自或委託至經國國中報名</a:t>
            </a:r>
            <a:r>
              <a:rPr lang="zh-TW" altLang="en-US" sz="2000" dirty="0" smtClean="0">
                <a:latin typeface="標楷體" panose="03000509000000000000" pitchFamily="65" charset="-120"/>
                <a:ea typeface="標楷體" panose="03000509000000000000" pitchFamily="65" charset="-120"/>
              </a:rPr>
              <a:t>，恕不受理通訊報名。</a:t>
            </a:r>
          </a:p>
        </p:txBody>
      </p:sp>
      <p:sp>
        <p:nvSpPr>
          <p:cNvPr id="6" name="內容版面配置區 2"/>
          <p:cNvSpPr txBox="1">
            <a:spLocks/>
          </p:cNvSpPr>
          <p:nvPr/>
        </p:nvSpPr>
        <p:spPr>
          <a:xfrm>
            <a:off x="323528" y="1260078"/>
            <a:ext cx="6275040" cy="542925"/>
          </a:xfrm>
          <a:prstGeom prst="rect">
            <a:avLst/>
          </a:prstGeom>
        </p:spPr>
        <p:txBody>
          <a:bodyPr>
            <a:normAutofit fontScale="85000" lnSpcReduction="10000"/>
          </a:bodyPr>
          <a:lstStyle/>
          <a:p>
            <a:pPr marL="342900" indent="-342900" eaLnBrk="1" fontAlgn="auto" hangingPunct="1">
              <a:spcBef>
                <a:spcPct val="20000"/>
              </a:spcBef>
              <a:spcAft>
                <a:spcPts val="0"/>
              </a:spcAft>
              <a:defRPr/>
            </a:pPr>
            <a:r>
              <a:rPr kumimoji="0" lang="zh-TW" altLang="en-US" sz="2800" dirty="0">
                <a:latin typeface="標楷體" panose="03000509000000000000" pitchFamily="65" charset="-120"/>
                <a:ea typeface="標楷體" panose="03000509000000000000" pitchFamily="65" charset="-120"/>
              </a:rPr>
              <a:t>時間</a:t>
            </a:r>
            <a:r>
              <a:rPr kumimoji="0" lang="zh-TW" altLang="en-US" sz="2800" dirty="0" smtClean="0">
                <a:latin typeface="標楷體" panose="03000509000000000000" pitchFamily="65" charset="-120"/>
                <a:ea typeface="標楷體" panose="03000509000000000000" pitchFamily="65" charset="-120"/>
              </a:rPr>
              <a:t>：</a:t>
            </a:r>
            <a:r>
              <a:rPr kumimoji="0" lang="en-US" altLang="zh-TW" sz="2800" dirty="0" smtClean="0">
                <a:latin typeface="標楷體" panose="03000509000000000000" pitchFamily="65" charset="-120"/>
                <a:ea typeface="標楷體" panose="03000509000000000000" pitchFamily="65" charset="-120"/>
              </a:rPr>
              <a:t>108</a:t>
            </a:r>
            <a:r>
              <a:rPr kumimoji="0" lang="zh-TW" altLang="en-US" sz="2800" dirty="0" smtClean="0">
                <a:latin typeface="標楷體" panose="03000509000000000000" pitchFamily="65" charset="-120"/>
                <a:ea typeface="標楷體" panose="03000509000000000000" pitchFamily="65" charset="-120"/>
              </a:rPr>
              <a:t>年</a:t>
            </a:r>
            <a:r>
              <a:rPr kumimoji="0" lang="en-US" altLang="zh-TW" sz="2800" dirty="0" smtClean="0">
                <a:latin typeface="標楷體" panose="03000509000000000000" pitchFamily="65" charset="-120"/>
                <a:ea typeface="標楷體" panose="03000509000000000000" pitchFamily="65" charset="-120"/>
              </a:rPr>
              <a:t>2</a:t>
            </a:r>
            <a:r>
              <a:rPr kumimoji="0" lang="zh-TW" altLang="en-US" sz="2800" dirty="0" smtClean="0">
                <a:latin typeface="標楷體" panose="03000509000000000000" pitchFamily="65" charset="-120"/>
                <a:ea typeface="標楷體" panose="03000509000000000000" pitchFamily="65" charset="-120"/>
              </a:rPr>
              <a:t>月</a:t>
            </a:r>
            <a:r>
              <a:rPr kumimoji="0" lang="en-US" altLang="zh-TW" sz="2800" dirty="0" smtClean="0">
                <a:latin typeface="標楷體" panose="03000509000000000000" pitchFamily="65" charset="-120"/>
                <a:ea typeface="標楷體" panose="03000509000000000000" pitchFamily="65" charset="-120"/>
              </a:rPr>
              <a:t>24</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至</a:t>
            </a:r>
            <a:r>
              <a:rPr kumimoji="0" lang="en-US" altLang="zh-TW" sz="2800" dirty="0" smtClean="0">
                <a:latin typeface="標楷體" panose="03000509000000000000" pitchFamily="65" charset="-120"/>
                <a:ea typeface="標楷體" panose="03000509000000000000" pitchFamily="65" charset="-120"/>
              </a:rPr>
              <a:t>108</a:t>
            </a:r>
            <a:r>
              <a:rPr kumimoji="0" lang="zh-TW" altLang="en-US" sz="2800" dirty="0" smtClean="0">
                <a:latin typeface="標楷體" panose="03000509000000000000" pitchFamily="65" charset="-120"/>
                <a:ea typeface="標楷體" panose="03000509000000000000" pitchFamily="65" charset="-120"/>
              </a:rPr>
              <a:t>年</a:t>
            </a:r>
            <a:r>
              <a:rPr kumimoji="0" lang="en-US" altLang="zh-TW" sz="2800" dirty="0" smtClean="0">
                <a:latin typeface="標楷體" panose="03000509000000000000" pitchFamily="65" charset="-120"/>
                <a:ea typeface="標楷體" panose="03000509000000000000" pitchFamily="65" charset="-120"/>
              </a:rPr>
              <a:t>2</a:t>
            </a:r>
            <a:r>
              <a:rPr kumimoji="0" lang="zh-TW" altLang="en-US" sz="2800" dirty="0" smtClean="0">
                <a:latin typeface="標楷體" panose="03000509000000000000" pitchFamily="65" charset="-120"/>
                <a:ea typeface="標楷體" panose="03000509000000000000" pitchFamily="65" charset="-120"/>
              </a:rPr>
              <a:t>月</a:t>
            </a:r>
            <a:r>
              <a:rPr kumimoji="0" lang="en-US" altLang="zh-TW" sz="2800" dirty="0" smtClean="0">
                <a:latin typeface="標楷體" panose="03000509000000000000" pitchFamily="65" charset="-120"/>
                <a:ea typeface="標楷體" panose="03000509000000000000" pitchFamily="65" charset="-120"/>
              </a:rPr>
              <a:t>25</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一</a:t>
            </a:r>
            <a:r>
              <a:rPr kumimoji="0" lang="en-US" altLang="zh-TW" sz="2800" dirty="0" smtClean="0">
                <a:latin typeface="標楷體" panose="03000509000000000000" pitchFamily="65" charset="-120"/>
                <a:ea typeface="標楷體" panose="03000509000000000000" pitchFamily="65" charset="-120"/>
              </a:rPr>
              <a:t>)</a:t>
            </a:r>
            <a:endParaRPr kumimoji="0"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393548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1403648" y="624110"/>
            <a:ext cx="7632847" cy="661765"/>
          </a:xfrm>
        </p:spPr>
        <p:txBody>
          <a:bodyPr>
            <a:normAutofit/>
          </a:bodyPr>
          <a:lstStyle/>
          <a:p>
            <a:pPr eaLnBrk="1" hangingPunct="1"/>
            <a:r>
              <a:rPr lang="zh-TW" altLang="en-US" sz="3200" dirty="0" smtClean="0">
                <a:latin typeface="標楷體" panose="03000509000000000000" pitchFamily="65" charset="-120"/>
                <a:ea typeface="標楷體" panose="03000509000000000000" pitchFamily="65" charset="-120"/>
              </a:rPr>
              <a:t>申請鑑定、初選報名（管道一、管道二）</a:t>
            </a:r>
          </a:p>
        </p:txBody>
      </p:sp>
      <p:sp>
        <p:nvSpPr>
          <p:cNvPr id="3" name="內容版面配置區 2"/>
          <p:cNvSpPr>
            <a:spLocks noGrp="1"/>
          </p:cNvSpPr>
          <p:nvPr>
            <p:ph idx="1"/>
          </p:nvPr>
        </p:nvSpPr>
        <p:spPr>
          <a:xfrm>
            <a:off x="360039" y="1772816"/>
            <a:ext cx="8676456" cy="4968552"/>
          </a:xfrm>
          <a:solidFill>
            <a:schemeClr val="bg1"/>
          </a:solidFill>
        </p:spPr>
        <p:txBody>
          <a:bodyPr rtlCol="0">
            <a:noAutofit/>
          </a:bodyPr>
          <a:lstStyle/>
          <a:p>
            <a:pPr indent="-166688" eaLnBrk="1" fontAlgn="auto" hangingPunct="1">
              <a:spcAft>
                <a:spcPts val="0"/>
              </a:spcAft>
              <a:buFont typeface="Arial" panose="020B0604020202020204" pitchFamily="34" charset="0"/>
              <a:buNone/>
              <a:defRPr/>
            </a:pPr>
            <a:r>
              <a:rPr lang="en-US" sz="1600" dirty="0" smtClean="0">
                <a:latin typeface="標楷體" panose="03000509000000000000" pitchFamily="65" charset="-120"/>
                <a:ea typeface="標楷體" panose="03000509000000000000" pitchFamily="65" charset="-120"/>
              </a:rPr>
              <a:t>4.</a:t>
            </a:r>
            <a:r>
              <a:rPr lang="zh-TW" altLang="en-US" sz="1600" b="1" dirty="0" smtClean="0">
                <a:solidFill>
                  <a:srgbClr val="FF0000"/>
                </a:solidFill>
                <a:latin typeface="標楷體" panose="03000509000000000000" pitchFamily="65" charset="-120"/>
                <a:ea typeface="標楷體" panose="03000509000000000000" pitchFamily="65" charset="-120"/>
              </a:rPr>
              <a:t>繳驗相關資料</a:t>
            </a:r>
            <a:r>
              <a:rPr lang="zh-TW" altLang="en-US" sz="1600" dirty="0" smtClean="0">
                <a:latin typeface="標楷體" panose="03000509000000000000" pitchFamily="65" charset="-120"/>
                <a:ea typeface="標楷體" panose="03000509000000000000" pitchFamily="65" charset="-120"/>
              </a:rPr>
              <a:t>如下：</a:t>
            </a:r>
          </a:p>
          <a:p>
            <a:pPr marL="0" indent="0">
              <a:buNone/>
            </a:pPr>
            <a:r>
              <a:rPr lang="en-US" altLang="zh-TW" sz="1600" dirty="0" smtClean="0">
                <a:latin typeface="標楷體" panose="03000509000000000000" pitchFamily="65" charset="-120"/>
                <a:ea typeface="標楷體" panose="03000509000000000000" pitchFamily="65" charset="-120"/>
              </a:rPr>
              <a:t>    A</a:t>
            </a:r>
            <a:r>
              <a:rPr lang="en-US" altLang="zh-TW" sz="1600" dirty="0">
                <a:latin typeface="標楷體" panose="03000509000000000000" pitchFamily="65" charset="-120"/>
                <a:ea typeface="標楷體" panose="03000509000000000000" pitchFamily="65" charset="-120"/>
              </a:rPr>
              <a:t>.</a:t>
            </a:r>
            <a:r>
              <a:rPr lang="zh-TW" altLang="zh-TW" sz="1600" b="1" dirty="0">
                <a:solidFill>
                  <a:srgbClr val="FF0000"/>
                </a:solidFill>
                <a:latin typeface="標楷體" panose="03000509000000000000" pitchFamily="65" charset="-120"/>
                <a:ea typeface="標楷體" panose="03000509000000000000" pitchFamily="65" charset="-120"/>
              </a:rPr>
              <a:t>「書面審查創造發明作品貢獻說明表」</a:t>
            </a:r>
            <a:r>
              <a:rPr lang="zh-TW" altLang="zh-TW" sz="1600" dirty="0">
                <a:latin typeface="標楷體" panose="03000509000000000000" pitchFamily="65" charset="-120"/>
                <a:ea typeface="標楷體" panose="03000509000000000000" pitchFamily="65" charset="-120"/>
              </a:rPr>
              <a:t>（</a:t>
            </a:r>
            <a:r>
              <a:rPr lang="zh-TW" altLang="zh-TW" sz="1600" dirty="0" smtClean="0">
                <a:latin typeface="標楷體" panose="03000509000000000000" pitchFamily="65" charset="-120"/>
                <a:ea typeface="標楷體" panose="03000509000000000000" pitchFamily="65" charset="-120"/>
              </a:rPr>
              <a:t>如</a:t>
            </a:r>
            <a:r>
              <a:rPr lang="zh-TW" altLang="en-US" sz="1600" dirty="0" smtClean="0">
                <a:latin typeface="標楷體" panose="03000509000000000000" pitchFamily="65" charset="-120"/>
                <a:ea typeface="標楷體" panose="03000509000000000000" pitchFamily="65" charset="-120"/>
              </a:rPr>
              <a:t>簡章</a:t>
            </a:r>
            <a:r>
              <a:rPr lang="zh-TW" altLang="zh-TW" sz="1600" dirty="0" smtClean="0">
                <a:latin typeface="標楷體" panose="03000509000000000000" pitchFamily="65" charset="-120"/>
                <a:ea typeface="標楷體" panose="03000509000000000000" pitchFamily="65" charset="-120"/>
              </a:rPr>
              <a:t>附件</a:t>
            </a:r>
            <a:r>
              <a:rPr lang="zh-TW" altLang="zh-TW" sz="1600" dirty="0">
                <a:latin typeface="標楷體" panose="03000509000000000000" pitchFamily="65" charset="-120"/>
                <a:ea typeface="標楷體" panose="03000509000000000000" pitchFamily="65" charset="-120"/>
              </a:rPr>
              <a:t>二）。</a:t>
            </a:r>
          </a:p>
          <a:p>
            <a:pPr marL="0" indent="0">
              <a:buNone/>
            </a:pPr>
            <a:r>
              <a:rPr lang="en-US" altLang="zh-TW" sz="1600" dirty="0" smtClean="0">
                <a:latin typeface="標楷體" panose="03000509000000000000" pitchFamily="65" charset="-120"/>
                <a:ea typeface="標楷體" panose="03000509000000000000" pitchFamily="65" charset="-120"/>
              </a:rPr>
              <a:t>    B</a:t>
            </a:r>
            <a:r>
              <a:rPr lang="en-US" altLang="zh-TW" sz="1600" dirty="0">
                <a:latin typeface="標楷體" panose="03000509000000000000" pitchFamily="65" charset="-120"/>
                <a:ea typeface="標楷體" panose="03000509000000000000" pitchFamily="65" charset="-120"/>
              </a:rPr>
              <a:t>.</a:t>
            </a:r>
            <a:r>
              <a:rPr lang="zh-TW" altLang="zh-TW" sz="1600" b="1" dirty="0">
                <a:solidFill>
                  <a:srgbClr val="FF0000"/>
                </a:solidFill>
                <a:latin typeface="標楷體" panose="03000509000000000000" pitchFamily="65" charset="-120"/>
                <a:ea typeface="標楷體" panose="03000509000000000000" pitchFamily="65" charset="-120"/>
              </a:rPr>
              <a:t>「鑑定報名表及推薦表」</a:t>
            </a:r>
            <a:r>
              <a:rPr lang="zh-TW" altLang="zh-TW" sz="1600" dirty="0">
                <a:latin typeface="標楷體" panose="03000509000000000000" pitchFamily="65" charset="-120"/>
                <a:ea typeface="標楷體" panose="03000509000000000000" pitchFamily="65" charset="-120"/>
              </a:rPr>
              <a:t>（</a:t>
            </a:r>
            <a:r>
              <a:rPr lang="zh-TW" altLang="zh-TW" sz="1600" dirty="0" smtClean="0">
                <a:latin typeface="標楷體" panose="03000509000000000000" pitchFamily="65" charset="-120"/>
                <a:ea typeface="標楷體" panose="03000509000000000000" pitchFamily="65" charset="-120"/>
              </a:rPr>
              <a:t>如</a:t>
            </a:r>
            <a:r>
              <a:rPr lang="zh-TW" altLang="en-US" sz="1600" dirty="0">
                <a:latin typeface="標楷體" panose="03000509000000000000" pitchFamily="65" charset="-120"/>
                <a:ea typeface="標楷體" panose="03000509000000000000" pitchFamily="65" charset="-120"/>
              </a:rPr>
              <a:t>簡章</a:t>
            </a:r>
            <a:r>
              <a:rPr lang="zh-TW" altLang="zh-TW" sz="1600" dirty="0" smtClean="0">
                <a:latin typeface="標楷體" panose="03000509000000000000" pitchFamily="65" charset="-120"/>
                <a:ea typeface="標楷體" panose="03000509000000000000" pitchFamily="65" charset="-120"/>
              </a:rPr>
              <a:t>附件</a:t>
            </a:r>
            <a:r>
              <a:rPr lang="zh-TW" altLang="zh-TW" sz="1600" dirty="0">
                <a:latin typeface="標楷體" panose="03000509000000000000" pitchFamily="65" charset="-120"/>
                <a:ea typeface="標楷體" panose="03000509000000000000" pitchFamily="65" charset="-120"/>
              </a:rPr>
              <a:t>四），請浮貼</a:t>
            </a:r>
            <a:r>
              <a:rPr lang="en-US" altLang="zh-TW" sz="1600" dirty="0">
                <a:latin typeface="標楷體" panose="03000509000000000000" pitchFamily="65" charset="-120"/>
                <a:ea typeface="標楷體" panose="03000509000000000000" pitchFamily="65" charset="-120"/>
              </a:rPr>
              <a:t>2</a:t>
            </a:r>
            <a:r>
              <a:rPr lang="zh-TW" altLang="zh-TW" sz="1600" dirty="0">
                <a:latin typeface="標楷體" panose="03000509000000000000" pitchFamily="65" charset="-120"/>
                <a:ea typeface="標楷體" panose="03000509000000000000" pitchFamily="65" charset="-120"/>
              </a:rPr>
              <a:t>張照片，需檢附相關佐證文件（</a:t>
            </a:r>
            <a:r>
              <a:rPr lang="zh-TW" altLang="zh-TW" sz="1600" dirty="0" smtClean="0">
                <a:latin typeface="標楷體" panose="03000509000000000000" pitchFamily="65" charset="-120"/>
                <a:ea typeface="標楷體" panose="03000509000000000000" pitchFamily="65" charset="-120"/>
              </a:rPr>
              <a:t>以</a:t>
            </a:r>
            <a:r>
              <a:rPr lang="en-US" altLang="zh-TW" sz="1600" dirty="0" smtClean="0">
                <a:latin typeface="標楷體" panose="03000509000000000000" pitchFamily="65" charset="-120"/>
                <a:ea typeface="標楷體" panose="03000509000000000000" pitchFamily="65" charset="-120"/>
              </a:rPr>
              <a:t>  </a:t>
            </a:r>
          </a:p>
          <a:p>
            <a:pPr marL="0" indent="0">
              <a:buNone/>
            </a:pPr>
            <a:r>
              <a:rPr lang="en-US" altLang="zh-TW" sz="1600" dirty="0">
                <a:latin typeface="標楷體" panose="03000509000000000000" pitchFamily="65" charset="-120"/>
                <a:ea typeface="標楷體" panose="03000509000000000000" pitchFamily="65" charset="-120"/>
              </a:rPr>
              <a:t> </a:t>
            </a:r>
            <a:r>
              <a:rPr lang="en-US" altLang="zh-TW" sz="1600" dirty="0" smtClean="0">
                <a:latin typeface="標楷體" panose="03000509000000000000" pitchFamily="65" charset="-120"/>
                <a:ea typeface="標楷體" panose="03000509000000000000" pitchFamily="65" charset="-120"/>
              </a:rPr>
              <a:t>      A4</a:t>
            </a:r>
            <a:r>
              <a:rPr lang="zh-TW" altLang="zh-TW" sz="1600" dirty="0" smtClean="0">
                <a:latin typeface="標楷體" panose="03000509000000000000" pitchFamily="65" charset="-120"/>
                <a:ea typeface="標楷體" panose="03000509000000000000" pitchFamily="65" charset="-120"/>
              </a:rPr>
              <a:t>規格</a:t>
            </a:r>
            <a:r>
              <a:rPr lang="zh-TW" altLang="zh-TW" sz="1600" dirty="0">
                <a:latin typeface="標楷體" panose="03000509000000000000" pitchFamily="65" charset="-120"/>
                <a:ea typeface="標楷體" panose="03000509000000000000" pitchFamily="65" charset="-120"/>
              </a:rPr>
              <a:t>影印，影本留存，正本核驗完畢發還）。</a:t>
            </a:r>
          </a:p>
          <a:p>
            <a:pPr marL="0" indent="0">
              <a:buNone/>
            </a:pPr>
            <a:r>
              <a:rPr lang="en-US" altLang="zh-TW" sz="1600" dirty="0" smtClean="0">
                <a:latin typeface="標楷體" panose="03000509000000000000" pitchFamily="65" charset="-120"/>
                <a:ea typeface="標楷體" panose="03000509000000000000" pitchFamily="65" charset="-120"/>
              </a:rPr>
              <a:t>    C</a:t>
            </a:r>
            <a:r>
              <a:rPr lang="en-US" altLang="zh-TW" sz="1600" dirty="0">
                <a:latin typeface="標楷體" panose="03000509000000000000" pitchFamily="65" charset="-120"/>
                <a:ea typeface="標楷體" panose="03000509000000000000" pitchFamily="65" charset="-120"/>
              </a:rPr>
              <a:t>.</a:t>
            </a:r>
            <a:r>
              <a:rPr lang="zh-TW" altLang="zh-TW" sz="1600" b="1" dirty="0">
                <a:solidFill>
                  <a:srgbClr val="FF0000"/>
                </a:solidFill>
                <a:latin typeface="標楷體" panose="03000509000000000000" pitchFamily="65" charset="-120"/>
                <a:ea typeface="標楷體" panose="03000509000000000000" pitchFamily="65" charset="-120"/>
              </a:rPr>
              <a:t>「特殊需求學生特質檢核表－創造能力資賦優異學生」</a:t>
            </a:r>
            <a:r>
              <a:rPr lang="zh-TW" altLang="zh-TW" sz="1600" dirty="0">
                <a:latin typeface="標楷體" panose="03000509000000000000" pitchFamily="65" charset="-120"/>
                <a:ea typeface="標楷體" panose="03000509000000000000" pitchFamily="65" charset="-120"/>
              </a:rPr>
              <a:t>（</a:t>
            </a:r>
            <a:r>
              <a:rPr lang="zh-TW" altLang="zh-TW" sz="1600" dirty="0" smtClean="0">
                <a:latin typeface="標楷體" panose="03000509000000000000" pitchFamily="65" charset="-120"/>
                <a:ea typeface="標楷體" panose="03000509000000000000" pitchFamily="65" charset="-120"/>
              </a:rPr>
              <a:t>如</a:t>
            </a:r>
            <a:r>
              <a:rPr lang="zh-TW" altLang="en-US" sz="1600" dirty="0">
                <a:latin typeface="標楷體" panose="03000509000000000000" pitchFamily="65" charset="-120"/>
                <a:ea typeface="標楷體" panose="03000509000000000000" pitchFamily="65" charset="-120"/>
              </a:rPr>
              <a:t>簡章</a:t>
            </a:r>
            <a:r>
              <a:rPr lang="zh-TW" altLang="zh-TW" sz="1600" dirty="0" smtClean="0">
                <a:latin typeface="標楷體" panose="03000509000000000000" pitchFamily="65" charset="-120"/>
                <a:ea typeface="標楷體" panose="03000509000000000000" pitchFamily="65" charset="-120"/>
              </a:rPr>
              <a:t>附件</a:t>
            </a:r>
            <a:r>
              <a:rPr lang="zh-TW" altLang="zh-TW" sz="1600" dirty="0">
                <a:latin typeface="標楷體" panose="03000509000000000000" pitchFamily="65" charset="-120"/>
                <a:ea typeface="標楷體" panose="03000509000000000000" pitchFamily="65" charset="-120"/>
              </a:rPr>
              <a:t>五）。</a:t>
            </a:r>
          </a:p>
          <a:p>
            <a:pPr marL="0" indent="0">
              <a:buNone/>
            </a:pPr>
            <a:r>
              <a:rPr lang="en-US" altLang="zh-TW" sz="1600" dirty="0" smtClean="0">
                <a:latin typeface="標楷體" panose="03000509000000000000" pitchFamily="65" charset="-120"/>
                <a:ea typeface="標楷體" panose="03000509000000000000" pitchFamily="65" charset="-120"/>
              </a:rPr>
              <a:t>    D</a:t>
            </a:r>
            <a:r>
              <a:rPr lang="en-US" altLang="zh-TW" sz="1600" dirty="0">
                <a:latin typeface="標楷體" panose="03000509000000000000" pitchFamily="65" charset="-120"/>
                <a:ea typeface="標楷體" panose="03000509000000000000" pitchFamily="65" charset="-120"/>
              </a:rPr>
              <a:t>.</a:t>
            </a:r>
            <a:r>
              <a:rPr lang="zh-TW" altLang="zh-TW" sz="1600" b="1" dirty="0">
                <a:solidFill>
                  <a:srgbClr val="FF0000"/>
                </a:solidFill>
                <a:latin typeface="標楷體" panose="03000509000000000000" pitchFamily="65" charset="-120"/>
                <a:ea typeface="標楷體" panose="03000509000000000000" pitchFamily="65" charset="-120"/>
              </a:rPr>
              <a:t>「特殊考場服務需求申請表」</a:t>
            </a:r>
            <a:r>
              <a:rPr lang="zh-TW" altLang="zh-TW" sz="1600" dirty="0">
                <a:latin typeface="標楷體" panose="03000509000000000000" pitchFamily="65" charset="-120"/>
                <a:ea typeface="標楷體" panose="03000509000000000000" pitchFamily="65" charset="-120"/>
              </a:rPr>
              <a:t>（相關檢附資料詳</a:t>
            </a:r>
            <a:r>
              <a:rPr lang="zh-TW" altLang="zh-TW" sz="1600" dirty="0" smtClean="0">
                <a:latin typeface="標楷體" panose="03000509000000000000" pitchFamily="65" charset="-120"/>
                <a:ea typeface="標楷體" panose="03000509000000000000" pitchFamily="65" charset="-120"/>
              </a:rPr>
              <a:t>如</a:t>
            </a:r>
            <a:r>
              <a:rPr lang="zh-TW" altLang="en-US" sz="1600" dirty="0">
                <a:latin typeface="標楷體" panose="03000509000000000000" pitchFamily="65" charset="-120"/>
                <a:ea typeface="標楷體" panose="03000509000000000000" pitchFamily="65" charset="-120"/>
              </a:rPr>
              <a:t>簡章</a:t>
            </a:r>
            <a:r>
              <a:rPr lang="zh-TW" altLang="zh-TW" sz="1600" dirty="0" smtClean="0">
                <a:latin typeface="標楷體" panose="03000509000000000000" pitchFamily="65" charset="-120"/>
                <a:ea typeface="標楷體" panose="03000509000000000000" pitchFamily="65" charset="-120"/>
              </a:rPr>
              <a:t>附件</a:t>
            </a:r>
            <a:r>
              <a:rPr lang="zh-TW" altLang="zh-TW" sz="1600" dirty="0">
                <a:latin typeface="標楷體" panose="03000509000000000000" pitchFamily="65" charset="-120"/>
                <a:ea typeface="標楷體" panose="03000509000000000000" pitchFamily="65" charset="-120"/>
              </a:rPr>
              <a:t>六），因身心狀況需申請</a:t>
            </a:r>
            <a:r>
              <a:rPr lang="zh-TW" altLang="zh-TW" sz="1600" dirty="0" smtClean="0">
                <a:latin typeface="標楷體" panose="03000509000000000000" pitchFamily="65" charset="-120"/>
                <a:ea typeface="標楷體" panose="03000509000000000000" pitchFamily="65" charset="-120"/>
              </a:rPr>
              <a:t>特</a:t>
            </a:r>
            <a:endParaRPr lang="en-US" altLang="zh-TW" sz="1600" dirty="0" smtClean="0">
              <a:latin typeface="標楷體" panose="03000509000000000000" pitchFamily="65" charset="-120"/>
              <a:ea typeface="標楷體" panose="03000509000000000000" pitchFamily="65" charset="-120"/>
            </a:endParaRPr>
          </a:p>
          <a:p>
            <a:pPr marL="0" indent="0">
              <a:buNone/>
            </a:pPr>
            <a:r>
              <a:rPr lang="en-US" altLang="zh-TW" sz="1600" dirty="0">
                <a:latin typeface="標楷體" panose="03000509000000000000" pitchFamily="65" charset="-120"/>
                <a:ea typeface="標楷體" panose="03000509000000000000" pitchFamily="65" charset="-120"/>
              </a:rPr>
              <a:t> </a:t>
            </a:r>
            <a:r>
              <a:rPr lang="en-US" altLang="zh-TW" sz="1600" dirty="0" smtClean="0">
                <a:latin typeface="標楷體" panose="03000509000000000000" pitchFamily="65" charset="-120"/>
                <a:ea typeface="標楷體" panose="03000509000000000000" pitchFamily="65" charset="-120"/>
              </a:rPr>
              <a:t>      </a:t>
            </a:r>
            <a:r>
              <a:rPr lang="zh-TW" altLang="zh-TW" sz="1600" dirty="0" smtClean="0">
                <a:latin typeface="標楷體" panose="03000509000000000000" pitchFamily="65" charset="-120"/>
                <a:ea typeface="標楷體" panose="03000509000000000000" pitchFamily="65" charset="-120"/>
              </a:rPr>
              <a:t>殊考場</a:t>
            </a:r>
            <a:r>
              <a:rPr lang="zh-TW" altLang="zh-TW" sz="1600" dirty="0">
                <a:latin typeface="標楷體" panose="03000509000000000000" pitchFamily="65" charset="-120"/>
                <a:ea typeface="標楷體" panose="03000509000000000000" pitchFamily="65" charset="-120"/>
              </a:rPr>
              <a:t>服務，於報名時繳交。</a:t>
            </a:r>
          </a:p>
          <a:p>
            <a:pPr marL="0" indent="0">
              <a:buNone/>
            </a:pPr>
            <a:r>
              <a:rPr lang="en-US" altLang="zh-TW" sz="1600" dirty="0" smtClean="0">
                <a:latin typeface="標楷體" panose="03000509000000000000" pitchFamily="65" charset="-120"/>
                <a:ea typeface="標楷體" panose="03000509000000000000" pitchFamily="65" charset="-120"/>
              </a:rPr>
              <a:t>    E</a:t>
            </a:r>
            <a:r>
              <a:rPr lang="en-US" altLang="zh-TW" sz="1600" dirty="0">
                <a:latin typeface="標楷體" panose="03000509000000000000" pitchFamily="65" charset="-120"/>
                <a:ea typeface="標楷體" panose="03000509000000000000" pitchFamily="65" charset="-120"/>
              </a:rPr>
              <a:t>.</a:t>
            </a:r>
            <a:r>
              <a:rPr lang="zh-TW" altLang="zh-TW" sz="1600" b="1" dirty="0">
                <a:solidFill>
                  <a:srgbClr val="FF0000"/>
                </a:solidFill>
                <a:latin typeface="標楷體" panose="03000509000000000000" pitchFamily="65" charset="-120"/>
                <a:ea typeface="標楷體" panose="03000509000000000000" pitchFamily="65" charset="-120"/>
              </a:rPr>
              <a:t>「標準信封一個」</a:t>
            </a:r>
            <a:r>
              <a:rPr lang="zh-TW" altLang="zh-TW" sz="1600" dirty="0">
                <a:latin typeface="標楷體" panose="03000509000000000000" pitchFamily="65" charset="-120"/>
                <a:ea typeface="標楷體" panose="03000509000000000000" pitchFamily="65" charset="-120"/>
              </a:rPr>
              <a:t>，須寫明收件學生姓名、住址、郵遞區號，免貼郵票。</a:t>
            </a:r>
          </a:p>
          <a:p>
            <a:pPr marL="0" indent="0">
              <a:buNone/>
            </a:pPr>
            <a:r>
              <a:rPr lang="en-US" altLang="zh-TW" sz="1600" dirty="0" smtClean="0">
                <a:latin typeface="標楷體" panose="03000509000000000000" pitchFamily="65" charset="-120"/>
                <a:ea typeface="標楷體" panose="03000509000000000000" pitchFamily="65" charset="-120"/>
              </a:rPr>
              <a:t>  5</a:t>
            </a:r>
            <a:r>
              <a:rPr lang="en-US" altLang="zh-TW" sz="1600" dirty="0">
                <a:latin typeface="標楷體" panose="03000509000000000000" pitchFamily="65" charset="-120"/>
                <a:ea typeface="標楷體" panose="03000509000000000000" pitchFamily="65" charset="-120"/>
              </a:rPr>
              <a:t>.</a:t>
            </a:r>
            <a:r>
              <a:rPr lang="zh-TW" altLang="zh-TW" sz="1600" b="1" dirty="0">
                <a:solidFill>
                  <a:srgbClr val="FF0000"/>
                </a:solidFill>
                <a:latin typeface="標楷體" panose="03000509000000000000" pitchFamily="65" charset="-120"/>
                <a:ea typeface="標楷體" panose="03000509000000000000" pitchFamily="65" charset="-120"/>
              </a:rPr>
              <a:t>繳交申請鑑定費，每人新臺幣</a:t>
            </a:r>
            <a:r>
              <a:rPr lang="en-US" altLang="zh-TW" sz="1600" b="1" dirty="0">
                <a:solidFill>
                  <a:srgbClr val="FF0000"/>
                </a:solidFill>
                <a:latin typeface="標楷體" panose="03000509000000000000" pitchFamily="65" charset="-120"/>
                <a:ea typeface="標楷體" panose="03000509000000000000" pitchFamily="65" charset="-120"/>
              </a:rPr>
              <a:t>800</a:t>
            </a:r>
            <a:r>
              <a:rPr lang="zh-TW" altLang="zh-TW" sz="1600" b="1" dirty="0">
                <a:solidFill>
                  <a:srgbClr val="FF0000"/>
                </a:solidFill>
                <a:latin typeface="標楷體" panose="03000509000000000000" pitchFamily="65" charset="-120"/>
                <a:ea typeface="標楷體" panose="03000509000000000000" pitchFamily="65" charset="-120"/>
              </a:rPr>
              <a:t>元整。</a:t>
            </a:r>
            <a:endParaRPr lang="zh-TW" altLang="zh-TW" sz="1600" dirty="0">
              <a:solidFill>
                <a:srgbClr val="FF0000"/>
              </a:solidFill>
              <a:latin typeface="標楷體" panose="03000509000000000000" pitchFamily="65" charset="-120"/>
              <a:ea typeface="標楷體" panose="03000509000000000000" pitchFamily="65" charset="-120"/>
            </a:endParaRPr>
          </a:p>
          <a:p>
            <a:pPr marL="0" indent="0">
              <a:buNone/>
            </a:pPr>
            <a:r>
              <a:rPr lang="en-US" altLang="zh-TW" sz="1600" dirty="0" smtClean="0">
                <a:latin typeface="標楷體" panose="03000509000000000000" pitchFamily="65" charset="-120"/>
                <a:ea typeface="標楷體" panose="03000509000000000000" pitchFamily="65" charset="-120"/>
              </a:rPr>
              <a:t>    </a:t>
            </a:r>
            <a:r>
              <a:rPr lang="zh-TW" altLang="zh-TW" sz="1600" dirty="0" smtClean="0">
                <a:latin typeface="標楷體" panose="03000509000000000000" pitchFamily="65" charset="-120"/>
                <a:ea typeface="標楷體" panose="03000509000000000000" pitchFamily="65" charset="-120"/>
              </a:rPr>
              <a:t>低</a:t>
            </a:r>
            <a:r>
              <a:rPr lang="zh-TW" altLang="zh-TW" sz="1600" dirty="0">
                <a:latin typeface="標楷體" panose="03000509000000000000" pitchFamily="65" charset="-120"/>
                <a:ea typeface="標楷體" panose="03000509000000000000" pitchFamily="65" charset="-120"/>
              </a:rPr>
              <a:t>或中低收入戶子女免繳申請鑑定費，但應檢附區公所核發之低或中低收入戶證明影</a:t>
            </a:r>
            <a:r>
              <a:rPr lang="zh-TW" altLang="zh-TW" sz="1600" dirty="0" smtClean="0">
                <a:latin typeface="標楷體" panose="03000509000000000000" pitchFamily="65" charset="-120"/>
                <a:ea typeface="標楷體" panose="03000509000000000000" pitchFamily="65" charset="-120"/>
              </a:rPr>
              <a:t>本</a:t>
            </a:r>
            <a:r>
              <a:rPr lang="en-US" altLang="zh-TW" sz="1600" dirty="0" smtClean="0">
                <a:latin typeface="標楷體" panose="03000509000000000000" pitchFamily="65" charset="-120"/>
                <a:ea typeface="標楷體" panose="03000509000000000000" pitchFamily="65" charset="-120"/>
              </a:rPr>
              <a:t> </a:t>
            </a:r>
          </a:p>
          <a:p>
            <a:pPr marL="0" indent="0">
              <a:buNone/>
            </a:pPr>
            <a:r>
              <a:rPr lang="en-US" altLang="zh-TW" sz="1600" dirty="0">
                <a:latin typeface="標楷體" panose="03000509000000000000" pitchFamily="65" charset="-120"/>
                <a:ea typeface="標楷體" panose="03000509000000000000" pitchFamily="65" charset="-120"/>
              </a:rPr>
              <a:t> </a:t>
            </a:r>
            <a:r>
              <a:rPr lang="en-US" altLang="zh-TW" sz="1600" dirty="0" smtClean="0">
                <a:latin typeface="標楷體" panose="03000509000000000000" pitchFamily="65" charset="-120"/>
                <a:ea typeface="標楷體" panose="03000509000000000000" pitchFamily="65" charset="-120"/>
              </a:rPr>
              <a:t>   </a:t>
            </a:r>
            <a:r>
              <a:rPr lang="zh-TW" altLang="zh-TW" sz="1600" dirty="0" smtClean="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非清寒證明）及戶口名簿影本。</a:t>
            </a:r>
          </a:p>
          <a:p>
            <a:pPr marL="0" indent="0">
              <a:buNone/>
            </a:pPr>
            <a:r>
              <a:rPr lang="en-US" altLang="zh-TW" sz="1600" dirty="0" smtClean="0">
                <a:latin typeface="標楷體" panose="03000509000000000000" pitchFamily="65" charset="-120"/>
                <a:ea typeface="標楷體" panose="03000509000000000000" pitchFamily="65" charset="-120"/>
              </a:rPr>
              <a:t>  6</a:t>
            </a: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檢附資料經查證後若有不實者，逕予取消書面審查資格</a:t>
            </a:r>
            <a:r>
              <a:rPr lang="zh-TW" altLang="zh-TW" sz="1600" dirty="0" smtClean="0">
                <a:latin typeface="標楷體" panose="03000509000000000000" pitchFamily="65" charset="-120"/>
                <a:ea typeface="標楷體" panose="03000509000000000000" pitchFamily="65" charset="-120"/>
              </a:rPr>
              <a:t>。</a:t>
            </a:r>
            <a:endParaRPr lang="zh-TW" altLang="zh-TW" sz="1600" dirty="0">
              <a:latin typeface="標楷體" panose="03000509000000000000" pitchFamily="65" charset="-120"/>
              <a:ea typeface="標楷體" panose="03000509000000000000" pitchFamily="65" charset="-120"/>
            </a:endParaRPr>
          </a:p>
        </p:txBody>
      </p:sp>
      <p:sp>
        <p:nvSpPr>
          <p:cNvPr id="6" name="內容版面配置區 2"/>
          <p:cNvSpPr txBox="1">
            <a:spLocks/>
          </p:cNvSpPr>
          <p:nvPr/>
        </p:nvSpPr>
        <p:spPr>
          <a:xfrm>
            <a:off x="360039" y="1285875"/>
            <a:ext cx="6275040" cy="542925"/>
          </a:xfrm>
          <a:prstGeom prst="rect">
            <a:avLst/>
          </a:prstGeom>
        </p:spPr>
        <p:txBody>
          <a:bodyPr>
            <a:normAutofit fontScale="85000" lnSpcReduction="10000"/>
          </a:bodyPr>
          <a:lstStyle/>
          <a:p>
            <a:pPr marL="342900" indent="-342900" eaLnBrk="1" fontAlgn="auto" hangingPunct="1">
              <a:spcBef>
                <a:spcPct val="20000"/>
              </a:spcBef>
              <a:spcAft>
                <a:spcPts val="0"/>
              </a:spcAft>
              <a:defRPr/>
            </a:pPr>
            <a:r>
              <a:rPr kumimoji="0" lang="zh-TW" altLang="en-US" sz="2800" dirty="0">
                <a:latin typeface="標楷體" panose="03000509000000000000" pitchFamily="65" charset="-120"/>
                <a:ea typeface="標楷體" panose="03000509000000000000" pitchFamily="65" charset="-120"/>
              </a:rPr>
              <a:t>時間</a:t>
            </a:r>
            <a:r>
              <a:rPr kumimoji="0" lang="zh-TW" altLang="en-US" sz="2800" dirty="0" smtClean="0">
                <a:latin typeface="標楷體" panose="03000509000000000000" pitchFamily="65" charset="-120"/>
                <a:ea typeface="標楷體" panose="03000509000000000000" pitchFamily="65" charset="-120"/>
              </a:rPr>
              <a:t>：</a:t>
            </a:r>
            <a:r>
              <a:rPr kumimoji="0" lang="en-US" altLang="zh-TW" sz="2800" dirty="0" smtClean="0">
                <a:latin typeface="標楷體" panose="03000509000000000000" pitchFamily="65" charset="-120"/>
                <a:ea typeface="標楷體" panose="03000509000000000000" pitchFamily="65" charset="-120"/>
              </a:rPr>
              <a:t>108</a:t>
            </a:r>
            <a:r>
              <a:rPr kumimoji="0" lang="zh-TW" altLang="en-US" sz="2800" dirty="0" smtClean="0">
                <a:latin typeface="標楷體" panose="03000509000000000000" pitchFamily="65" charset="-120"/>
                <a:ea typeface="標楷體" panose="03000509000000000000" pitchFamily="65" charset="-120"/>
              </a:rPr>
              <a:t>年</a:t>
            </a:r>
            <a:r>
              <a:rPr kumimoji="0" lang="en-US" altLang="zh-TW" sz="2800" dirty="0" smtClean="0">
                <a:latin typeface="標楷體" panose="03000509000000000000" pitchFamily="65" charset="-120"/>
                <a:ea typeface="標楷體" panose="03000509000000000000" pitchFamily="65" charset="-120"/>
              </a:rPr>
              <a:t>2</a:t>
            </a:r>
            <a:r>
              <a:rPr kumimoji="0" lang="zh-TW" altLang="en-US" sz="2800" dirty="0" smtClean="0">
                <a:latin typeface="標楷體" panose="03000509000000000000" pitchFamily="65" charset="-120"/>
                <a:ea typeface="標楷體" panose="03000509000000000000" pitchFamily="65" charset="-120"/>
              </a:rPr>
              <a:t>月</a:t>
            </a:r>
            <a:r>
              <a:rPr kumimoji="0" lang="en-US" altLang="zh-TW" sz="2800" dirty="0" smtClean="0">
                <a:latin typeface="標楷體" panose="03000509000000000000" pitchFamily="65" charset="-120"/>
                <a:ea typeface="標楷體" panose="03000509000000000000" pitchFamily="65" charset="-120"/>
              </a:rPr>
              <a:t>24</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至</a:t>
            </a:r>
            <a:r>
              <a:rPr kumimoji="0" lang="en-US" altLang="zh-TW" sz="2800" dirty="0" smtClean="0">
                <a:latin typeface="標楷體" panose="03000509000000000000" pitchFamily="65" charset="-120"/>
                <a:ea typeface="標楷體" panose="03000509000000000000" pitchFamily="65" charset="-120"/>
              </a:rPr>
              <a:t>108</a:t>
            </a:r>
            <a:r>
              <a:rPr kumimoji="0" lang="zh-TW" altLang="en-US" sz="2800" dirty="0" smtClean="0">
                <a:latin typeface="標楷體" panose="03000509000000000000" pitchFamily="65" charset="-120"/>
                <a:ea typeface="標楷體" panose="03000509000000000000" pitchFamily="65" charset="-120"/>
              </a:rPr>
              <a:t>年</a:t>
            </a:r>
            <a:r>
              <a:rPr kumimoji="0" lang="en-US" altLang="zh-TW" sz="2800" dirty="0" smtClean="0">
                <a:latin typeface="標楷體" panose="03000509000000000000" pitchFamily="65" charset="-120"/>
                <a:ea typeface="標楷體" panose="03000509000000000000" pitchFamily="65" charset="-120"/>
              </a:rPr>
              <a:t>2</a:t>
            </a:r>
            <a:r>
              <a:rPr kumimoji="0" lang="zh-TW" altLang="en-US" sz="2800" dirty="0" smtClean="0">
                <a:latin typeface="標楷體" panose="03000509000000000000" pitchFamily="65" charset="-120"/>
                <a:ea typeface="標楷體" panose="03000509000000000000" pitchFamily="65" charset="-120"/>
              </a:rPr>
              <a:t>月</a:t>
            </a:r>
            <a:r>
              <a:rPr kumimoji="0" lang="en-US" altLang="zh-TW" sz="2800" dirty="0" smtClean="0">
                <a:latin typeface="標楷體" panose="03000509000000000000" pitchFamily="65" charset="-120"/>
                <a:ea typeface="標楷體" panose="03000509000000000000" pitchFamily="65" charset="-120"/>
              </a:rPr>
              <a:t>25</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一</a:t>
            </a:r>
            <a:r>
              <a:rPr kumimoji="0" lang="en-US" altLang="zh-TW" sz="2800" dirty="0" smtClean="0">
                <a:latin typeface="標楷體" panose="03000509000000000000" pitchFamily="65" charset="-120"/>
                <a:ea typeface="標楷體" panose="03000509000000000000" pitchFamily="65" charset="-120"/>
              </a:rPr>
              <a:t>)</a:t>
            </a:r>
            <a:endParaRPr kumimoji="0"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520479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947640"/>
            <a:ext cx="6591985" cy="3777622"/>
          </a:xfrm>
        </p:spPr>
        <p:txBody>
          <a:bodyPr/>
          <a:lstStyle/>
          <a:p>
            <a:pPr marL="0" indent="0">
              <a:buNone/>
            </a:pPr>
            <a:r>
              <a:rPr lang="zh-TW" altLang="zh-TW" dirty="0">
                <a:latin typeface="標楷體" panose="03000509000000000000" pitchFamily="65" charset="-120"/>
                <a:ea typeface="標楷體" panose="03000509000000000000" pitchFamily="65" charset="-120"/>
              </a:rPr>
              <a:t>（三）書面審查方式說明：</a:t>
            </a:r>
          </a:p>
          <a:p>
            <a:pPr marL="0" indent="0">
              <a:buNone/>
            </a:pP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相關資料送鑑定委員會，依據「身心障礙及資賦優異學生</a:t>
            </a:r>
            <a:r>
              <a:rPr lang="zh-TW" altLang="zh-TW" dirty="0" smtClean="0">
                <a:latin typeface="標楷體" panose="03000509000000000000" pitchFamily="65" charset="-120"/>
                <a:ea typeface="標楷體" panose="03000509000000000000" pitchFamily="65" charset="-120"/>
              </a:rPr>
              <a:t>鑑定</a:t>
            </a:r>
            <a:r>
              <a:rPr lang="en-US" altLang="zh-TW" dirty="0" smtClean="0">
                <a:latin typeface="標楷體" panose="03000509000000000000" pitchFamily="65" charset="-120"/>
                <a:ea typeface="標楷體" panose="03000509000000000000" pitchFamily="65" charset="-120"/>
              </a:rPr>
              <a:t> </a:t>
            </a:r>
          </a:p>
          <a:p>
            <a:pPr marL="0" indent="0">
              <a:buNone/>
            </a:pP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辦法</a:t>
            </a:r>
            <a:r>
              <a:rPr lang="zh-TW" altLang="zh-TW" dirty="0">
                <a:latin typeface="標楷體" panose="03000509000000000000" pitchFamily="65" charset="-120"/>
                <a:ea typeface="標楷體" panose="03000509000000000000" pitchFamily="65" charset="-120"/>
              </a:rPr>
              <a:t>」，進行審查。</a:t>
            </a:r>
          </a:p>
          <a:p>
            <a:pPr marL="0" indent="0">
              <a:buNone/>
            </a:pP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申請鑑定審查通過者，送鑑定委員會綜合研判。</a:t>
            </a:r>
          </a:p>
          <a:p>
            <a:endParaRPr lang="zh-TW" altLang="en-US" b="1" dirty="0"/>
          </a:p>
        </p:txBody>
      </p:sp>
      <p:sp>
        <p:nvSpPr>
          <p:cNvPr id="4" name="標題 1"/>
          <p:cNvSpPr>
            <a:spLocks noGrp="1"/>
          </p:cNvSpPr>
          <p:nvPr>
            <p:ph type="title"/>
          </p:nvPr>
        </p:nvSpPr>
        <p:spPr>
          <a:xfrm>
            <a:off x="1403648" y="624110"/>
            <a:ext cx="7632847" cy="661765"/>
          </a:xfrm>
        </p:spPr>
        <p:txBody>
          <a:bodyPr>
            <a:normAutofit/>
          </a:bodyPr>
          <a:lstStyle/>
          <a:p>
            <a:pPr eaLnBrk="1" hangingPunct="1"/>
            <a:r>
              <a:rPr lang="zh-TW" altLang="en-US" sz="3200" dirty="0" smtClean="0">
                <a:latin typeface="標楷體" panose="03000509000000000000" pitchFamily="65" charset="-120"/>
                <a:ea typeface="標楷體" panose="03000509000000000000" pitchFamily="65" charset="-120"/>
              </a:rPr>
              <a:t>申請鑑定、初選報名（管道一、管道二）</a:t>
            </a:r>
          </a:p>
        </p:txBody>
      </p:sp>
      <p:sp>
        <p:nvSpPr>
          <p:cNvPr id="5" name="內容版面配置區 2"/>
          <p:cNvSpPr txBox="1">
            <a:spLocks/>
          </p:cNvSpPr>
          <p:nvPr/>
        </p:nvSpPr>
        <p:spPr>
          <a:xfrm>
            <a:off x="683568" y="1410430"/>
            <a:ext cx="6275040" cy="542925"/>
          </a:xfrm>
          <a:prstGeom prst="rect">
            <a:avLst/>
          </a:prstGeom>
        </p:spPr>
        <p:txBody>
          <a:bodyPr>
            <a:normAutofit fontScale="85000" lnSpcReduction="10000"/>
          </a:bodyPr>
          <a:lstStyle/>
          <a:p>
            <a:pPr marL="342900" indent="-342900" eaLnBrk="1" fontAlgn="auto" hangingPunct="1">
              <a:spcBef>
                <a:spcPct val="20000"/>
              </a:spcBef>
              <a:spcAft>
                <a:spcPts val="0"/>
              </a:spcAft>
              <a:defRPr/>
            </a:pPr>
            <a:r>
              <a:rPr kumimoji="0" lang="zh-TW" altLang="en-US" sz="2800" dirty="0">
                <a:latin typeface="標楷體" panose="03000509000000000000" pitchFamily="65" charset="-120"/>
                <a:ea typeface="標楷體" panose="03000509000000000000" pitchFamily="65" charset="-120"/>
              </a:rPr>
              <a:t>時間</a:t>
            </a:r>
            <a:r>
              <a:rPr kumimoji="0" lang="zh-TW" altLang="en-US" sz="2800" dirty="0" smtClean="0">
                <a:latin typeface="標楷體" panose="03000509000000000000" pitchFamily="65" charset="-120"/>
                <a:ea typeface="標楷體" panose="03000509000000000000" pitchFamily="65" charset="-120"/>
              </a:rPr>
              <a:t>：</a:t>
            </a:r>
            <a:r>
              <a:rPr kumimoji="0" lang="en-US" altLang="zh-TW" sz="2800" dirty="0" smtClean="0">
                <a:latin typeface="標楷體" panose="03000509000000000000" pitchFamily="65" charset="-120"/>
                <a:ea typeface="標楷體" panose="03000509000000000000" pitchFamily="65" charset="-120"/>
              </a:rPr>
              <a:t>108</a:t>
            </a:r>
            <a:r>
              <a:rPr kumimoji="0" lang="zh-TW" altLang="en-US" sz="2800" dirty="0" smtClean="0">
                <a:latin typeface="標楷體" panose="03000509000000000000" pitchFamily="65" charset="-120"/>
                <a:ea typeface="標楷體" panose="03000509000000000000" pitchFamily="65" charset="-120"/>
              </a:rPr>
              <a:t>年</a:t>
            </a:r>
            <a:r>
              <a:rPr kumimoji="0" lang="en-US" altLang="zh-TW" sz="2800" dirty="0" smtClean="0">
                <a:latin typeface="標楷體" panose="03000509000000000000" pitchFamily="65" charset="-120"/>
                <a:ea typeface="標楷體" panose="03000509000000000000" pitchFamily="65" charset="-120"/>
              </a:rPr>
              <a:t>2</a:t>
            </a:r>
            <a:r>
              <a:rPr kumimoji="0" lang="zh-TW" altLang="en-US" sz="2800" dirty="0" smtClean="0">
                <a:latin typeface="標楷體" panose="03000509000000000000" pitchFamily="65" charset="-120"/>
                <a:ea typeface="標楷體" panose="03000509000000000000" pitchFamily="65" charset="-120"/>
              </a:rPr>
              <a:t>月</a:t>
            </a:r>
            <a:r>
              <a:rPr kumimoji="0" lang="en-US" altLang="zh-TW" sz="2800" dirty="0" smtClean="0">
                <a:latin typeface="標楷體" panose="03000509000000000000" pitchFamily="65" charset="-120"/>
                <a:ea typeface="標楷體" panose="03000509000000000000" pitchFamily="65" charset="-120"/>
              </a:rPr>
              <a:t>24</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至</a:t>
            </a:r>
            <a:r>
              <a:rPr kumimoji="0" lang="en-US" altLang="zh-TW" sz="2800" dirty="0" smtClean="0">
                <a:latin typeface="標楷體" panose="03000509000000000000" pitchFamily="65" charset="-120"/>
                <a:ea typeface="標楷體" panose="03000509000000000000" pitchFamily="65" charset="-120"/>
              </a:rPr>
              <a:t>108</a:t>
            </a:r>
            <a:r>
              <a:rPr kumimoji="0" lang="zh-TW" altLang="en-US" sz="2800" dirty="0" smtClean="0">
                <a:latin typeface="標楷體" panose="03000509000000000000" pitchFamily="65" charset="-120"/>
                <a:ea typeface="標楷體" panose="03000509000000000000" pitchFamily="65" charset="-120"/>
              </a:rPr>
              <a:t>年</a:t>
            </a:r>
            <a:r>
              <a:rPr kumimoji="0" lang="en-US" altLang="zh-TW" sz="2800" dirty="0" smtClean="0">
                <a:latin typeface="標楷體" panose="03000509000000000000" pitchFamily="65" charset="-120"/>
                <a:ea typeface="標楷體" panose="03000509000000000000" pitchFamily="65" charset="-120"/>
              </a:rPr>
              <a:t>2</a:t>
            </a:r>
            <a:r>
              <a:rPr kumimoji="0" lang="zh-TW" altLang="en-US" sz="2800" dirty="0" smtClean="0">
                <a:latin typeface="標楷體" panose="03000509000000000000" pitchFamily="65" charset="-120"/>
                <a:ea typeface="標楷體" panose="03000509000000000000" pitchFamily="65" charset="-120"/>
              </a:rPr>
              <a:t>月</a:t>
            </a:r>
            <a:r>
              <a:rPr kumimoji="0" lang="en-US" altLang="zh-TW" sz="2800" dirty="0" smtClean="0">
                <a:latin typeface="標楷體" panose="03000509000000000000" pitchFamily="65" charset="-120"/>
                <a:ea typeface="標楷體" panose="03000509000000000000" pitchFamily="65" charset="-120"/>
              </a:rPr>
              <a:t>25</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一</a:t>
            </a:r>
            <a:r>
              <a:rPr kumimoji="0" lang="en-US" altLang="zh-TW" sz="2800" dirty="0" smtClean="0">
                <a:latin typeface="標楷體" panose="03000509000000000000" pitchFamily="65" charset="-120"/>
                <a:ea typeface="標楷體" panose="03000509000000000000" pitchFamily="65" charset="-120"/>
              </a:rPr>
              <a:t>)</a:t>
            </a:r>
            <a:endParaRPr kumimoji="0"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337032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1945201" y="624110"/>
            <a:ext cx="6589199" cy="788666"/>
          </a:xfrm>
        </p:spPr>
        <p:txBody>
          <a:bodyPr/>
          <a:lstStyle/>
          <a:p>
            <a:pPr eaLnBrk="1" hangingPunct="1"/>
            <a:r>
              <a:rPr lang="zh-TW" altLang="en-US" dirty="0" smtClean="0">
                <a:latin typeface="標楷體" panose="03000509000000000000" pitchFamily="65" charset="-120"/>
                <a:ea typeface="標楷體" panose="03000509000000000000" pitchFamily="65" charset="-120"/>
              </a:rPr>
              <a:t>管道二審查結果公告</a:t>
            </a:r>
          </a:p>
        </p:txBody>
      </p:sp>
      <p:sp>
        <p:nvSpPr>
          <p:cNvPr id="5" name="內容版面配置區 4"/>
          <p:cNvSpPr>
            <a:spLocks noGrp="1"/>
          </p:cNvSpPr>
          <p:nvPr>
            <p:ph idx="1"/>
          </p:nvPr>
        </p:nvSpPr>
        <p:spPr>
          <a:xfrm>
            <a:off x="457200" y="2564904"/>
            <a:ext cx="8229600" cy="3456384"/>
          </a:xfrm>
        </p:spPr>
        <p:txBody>
          <a:bodyPr rtlCol="0">
            <a:normAutofit/>
          </a:bodyPr>
          <a:lstStyle/>
          <a:p>
            <a:pPr marL="363538" indent="0" eaLnBrk="1" fontAlgn="auto" hangingPunct="1">
              <a:spcAft>
                <a:spcPts val="0"/>
              </a:spcAft>
              <a:buFont typeface="Arial" panose="020B0604020202020204" pitchFamily="34" charset="0"/>
              <a:buNone/>
              <a:defRPr/>
            </a:pPr>
            <a:r>
              <a:rPr lang="zh-TW" altLang="en-US" sz="3200" dirty="0" smtClean="0">
                <a:solidFill>
                  <a:srgbClr val="FF0000"/>
                </a:solidFill>
                <a:latin typeface="標楷體" panose="03000509000000000000" pitchFamily="65" charset="-120"/>
                <a:ea typeface="標楷體" panose="03000509000000000000" pitchFamily="65" charset="-120"/>
              </a:rPr>
              <a:t>書面審查</a:t>
            </a:r>
            <a:r>
              <a:rPr lang="zh-TW" altLang="en-US" sz="3200" dirty="0" smtClean="0">
                <a:latin typeface="標楷體" panose="03000509000000000000" pitchFamily="65" charset="-120"/>
                <a:ea typeface="標楷體" panose="03000509000000000000" pitchFamily="65" charset="-120"/>
              </a:rPr>
              <a:t>通過公告時間</a:t>
            </a:r>
            <a:r>
              <a:rPr lang="en-US" altLang="zh-TW" sz="3200" dirty="0" smtClean="0">
                <a:solidFill>
                  <a:srgbClr val="FF0000"/>
                </a:solidFill>
                <a:latin typeface="標楷體" panose="03000509000000000000" pitchFamily="65" charset="-120"/>
                <a:ea typeface="標楷體" panose="03000509000000000000" pitchFamily="65" charset="-120"/>
              </a:rPr>
              <a:t>:108</a:t>
            </a:r>
            <a:r>
              <a:rPr lang="zh-TW" altLang="en-US" sz="3200" dirty="0" smtClean="0">
                <a:solidFill>
                  <a:srgbClr val="FF0000"/>
                </a:solidFill>
                <a:latin typeface="標楷體" panose="03000509000000000000" pitchFamily="65" charset="-120"/>
                <a:ea typeface="標楷體" panose="03000509000000000000" pitchFamily="65" charset="-120"/>
              </a:rPr>
              <a:t>年</a:t>
            </a:r>
            <a:r>
              <a:rPr lang="en-US" altLang="zh-TW" sz="3200" dirty="0" smtClean="0">
                <a:solidFill>
                  <a:srgbClr val="FF0000"/>
                </a:solidFill>
                <a:latin typeface="標楷體" panose="03000509000000000000" pitchFamily="65" charset="-120"/>
                <a:ea typeface="標楷體" panose="03000509000000000000" pitchFamily="65" charset="-120"/>
              </a:rPr>
              <a:t>3</a:t>
            </a:r>
            <a:r>
              <a:rPr lang="zh-TW" altLang="en-US" sz="3200" dirty="0" smtClean="0">
                <a:solidFill>
                  <a:srgbClr val="FF0000"/>
                </a:solidFill>
                <a:latin typeface="標楷體" panose="03000509000000000000" pitchFamily="65" charset="-120"/>
                <a:ea typeface="標楷體" panose="03000509000000000000" pitchFamily="65" charset="-120"/>
              </a:rPr>
              <a:t>月</a:t>
            </a:r>
            <a:r>
              <a:rPr lang="en-US" altLang="zh-TW" sz="3200" dirty="0" smtClean="0">
                <a:solidFill>
                  <a:srgbClr val="FF0000"/>
                </a:solidFill>
                <a:latin typeface="標楷體" panose="03000509000000000000" pitchFamily="65" charset="-120"/>
                <a:ea typeface="標楷體" panose="03000509000000000000" pitchFamily="65" charset="-120"/>
              </a:rPr>
              <a:t>4</a:t>
            </a:r>
            <a:r>
              <a:rPr lang="zh-TW" altLang="en-US" sz="3200" dirty="0" smtClean="0">
                <a:solidFill>
                  <a:srgbClr val="FF0000"/>
                </a:solidFill>
                <a:latin typeface="標楷體" panose="03000509000000000000" pitchFamily="65" charset="-120"/>
                <a:ea typeface="標楷體" panose="03000509000000000000" pitchFamily="65" charset="-120"/>
              </a:rPr>
              <a:t>日</a:t>
            </a:r>
            <a:r>
              <a:rPr lang="en-US" altLang="zh-TW" sz="3200" dirty="0" smtClean="0">
                <a:solidFill>
                  <a:srgbClr val="FF0000"/>
                </a:solidFill>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一</a:t>
            </a:r>
            <a:r>
              <a:rPr lang="en-US" altLang="zh-TW" sz="3200" dirty="0" smtClean="0">
                <a:solidFill>
                  <a:srgbClr val="FF0000"/>
                </a:solidFill>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公告於經國國中網站</a:t>
            </a:r>
            <a:r>
              <a:rPr lang="zh-TW" altLang="en-US" sz="3200" dirty="0">
                <a:solidFill>
                  <a:srgbClr val="FF0000"/>
                </a:solidFill>
                <a:latin typeface="標楷體" panose="03000509000000000000" pitchFamily="65" charset="-120"/>
                <a:ea typeface="標楷體" panose="03000509000000000000" pitchFamily="65" charset="-120"/>
              </a:rPr>
              <a:t>。</a:t>
            </a:r>
            <a:endParaRPr lang="en-US" altLang="zh-TW" sz="3200" dirty="0" smtClean="0">
              <a:solidFill>
                <a:srgbClr val="FF0000"/>
              </a:solidFill>
              <a:latin typeface="標楷體" panose="03000509000000000000" pitchFamily="65" charset="-120"/>
              <a:ea typeface="標楷體" panose="03000509000000000000" pitchFamily="65" charset="-120"/>
            </a:endParaRPr>
          </a:p>
          <a:p>
            <a:pPr marL="363538" indent="0" eaLnBrk="1" fontAlgn="auto" hangingPunct="1">
              <a:spcAft>
                <a:spcPts val="0"/>
              </a:spcAft>
              <a:buFont typeface="Arial" panose="020B0604020202020204" pitchFamily="34" charset="0"/>
              <a:buNone/>
              <a:defRPr/>
            </a:pPr>
            <a:r>
              <a:rPr lang="zh-TW" altLang="en-US" sz="3200" dirty="0" smtClean="0">
                <a:solidFill>
                  <a:srgbClr val="FF0000"/>
                </a:solidFill>
                <a:latin typeface="標楷體" panose="03000509000000000000" pitchFamily="65" charset="-120"/>
                <a:ea typeface="標楷體" panose="03000509000000000000" pitchFamily="65" charset="-120"/>
              </a:rPr>
              <a:t>初選</a:t>
            </a:r>
            <a:r>
              <a:rPr lang="zh-TW" altLang="en-US" sz="3200" dirty="0" smtClean="0">
                <a:latin typeface="標楷體" panose="03000509000000000000" pitchFamily="65" charset="-120"/>
                <a:ea typeface="標楷體" panose="03000509000000000000" pitchFamily="65" charset="-120"/>
              </a:rPr>
              <a:t>結果公告時間：</a:t>
            </a:r>
            <a:r>
              <a:rPr lang="en-US" sz="3200" b="1" dirty="0" smtClean="0">
                <a:solidFill>
                  <a:srgbClr val="FF0000"/>
                </a:solidFill>
                <a:latin typeface="標楷體" panose="03000509000000000000" pitchFamily="65" charset="-120"/>
                <a:ea typeface="標楷體" panose="03000509000000000000" pitchFamily="65" charset="-120"/>
              </a:rPr>
              <a:t>10</a:t>
            </a:r>
            <a:r>
              <a:rPr lang="en-US" altLang="zh-TW" sz="3200" b="1" dirty="0" smtClean="0">
                <a:solidFill>
                  <a:srgbClr val="FF0000"/>
                </a:solidFill>
                <a:latin typeface="標楷體" panose="03000509000000000000" pitchFamily="65" charset="-120"/>
                <a:ea typeface="標楷體" panose="03000509000000000000" pitchFamily="65" charset="-120"/>
              </a:rPr>
              <a:t>8</a:t>
            </a:r>
            <a:r>
              <a:rPr lang="zh-TW" altLang="en-US" sz="3200" b="1" dirty="0" smtClean="0">
                <a:solidFill>
                  <a:srgbClr val="FF0000"/>
                </a:solidFill>
                <a:latin typeface="標楷體" panose="03000509000000000000" pitchFamily="65" charset="-120"/>
                <a:ea typeface="標楷體" panose="03000509000000000000" pitchFamily="65" charset="-120"/>
              </a:rPr>
              <a:t>年</a:t>
            </a:r>
            <a:r>
              <a:rPr lang="en-US" altLang="zh-TW" sz="3200" b="1" dirty="0">
                <a:solidFill>
                  <a:srgbClr val="FF0000"/>
                </a:solidFill>
                <a:latin typeface="標楷體" panose="03000509000000000000" pitchFamily="65" charset="-120"/>
                <a:ea typeface="標楷體" panose="03000509000000000000" pitchFamily="65" charset="-120"/>
              </a:rPr>
              <a:t>3</a:t>
            </a:r>
            <a:r>
              <a:rPr lang="zh-TW" altLang="en-US" sz="3200" b="1" dirty="0" smtClean="0">
                <a:solidFill>
                  <a:srgbClr val="FF0000"/>
                </a:solidFill>
                <a:latin typeface="標楷體" panose="03000509000000000000" pitchFamily="65" charset="-120"/>
                <a:ea typeface="標楷體" panose="03000509000000000000" pitchFamily="65" charset="-120"/>
              </a:rPr>
              <a:t>月</a:t>
            </a:r>
            <a:r>
              <a:rPr lang="en-US" altLang="zh-TW" sz="3200" b="1" dirty="0" smtClean="0">
                <a:solidFill>
                  <a:srgbClr val="FF0000"/>
                </a:solidFill>
                <a:latin typeface="標楷體" panose="03000509000000000000" pitchFamily="65" charset="-120"/>
                <a:ea typeface="標楷體" panose="03000509000000000000" pitchFamily="65" charset="-120"/>
              </a:rPr>
              <a:t>20</a:t>
            </a:r>
            <a:r>
              <a:rPr lang="zh-TW" altLang="en-US" sz="3200" b="1" dirty="0" smtClean="0">
                <a:solidFill>
                  <a:srgbClr val="FF0000"/>
                </a:solidFill>
                <a:latin typeface="標楷體" panose="03000509000000000000" pitchFamily="65" charset="-120"/>
                <a:ea typeface="標楷體" panose="03000509000000000000" pitchFamily="65" charset="-120"/>
              </a:rPr>
              <a:t>日（三）</a:t>
            </a:r>
            <a:r>
              <a:rPr lang="en-US" sz="3200" b="1" dirty="0" smtClean="0">
                <a:solidFill>
                  <a:srgbClr val="FF0000"/>
                </a:solidFill>
                <a:latin typeface="標楷體" panose="03000509000000000000" pitchFamily="65" charset="-120"/>
                <a:ea typeface="標楷體" panose="03000509000000000000" pitchFamily="65" charset="-120"/>
              </a:rPr>
              <a:t>17</a:t>
            </a:r>
            <a:r>
              <a:rPr lang="zh-TW" altLang="en-US" sz="3200" b="1" dirty="0" smtClean="0">
                <a:solidFill>
                  <a:srgbClr val="FF0000"/>
                </a:solidFill>
                <a:latin typeface="標楷體" panose="03000509000000000000" pitchFamily="65" charset="-120"/>
                <a:ea typeface="標楷體" panose="03000509000000000000" pitchFamily="65" charset="-120"/>
              </a:rPr>
              <a:t>：</a:t>
            </a:r>
            <a:r>
              <a:rPr lang="en-US" sz="3200" b="1" dirty="0" smtClean="0">
                <a:solidFill>
                  <a:srgbClr val="FF0000"/>
                </a:solidFill>
                <a:latin typeface="標楷體" panose="03000509000000000000" pitchFamily="65" charset="-120"/>
                <a:ea typeface="標楷體" panose="03000509000000000000" pitchFamily="65" charset="-120"/>
              </a:rPr>
              <a:t>00</a:t>
            </a:r>
            <a:r>
              <a:rPr lang="zh-TW" altLang="en-US" sz="3200" b="1" dirty="0" smtClean="0">
                <a:solidFill>
                  <a:srgbClr val="FF0000"/>
                </a:solidFill>
                <a:latin typeface="標楷體" panose="03000509000000000000" pitchFamily="65" charset="-120"/>
                <a:ea typeface="標楷體" panose="03000509000000000000" pitchFamily="65" charset="-120"/>
              </a:rPr>
              <a:t>時</a:t>
            </a:r>
            <a:r>
              <a:rPr lang="zh-TW" altLang="en-US" sz="3200" dirty="0" smtClean="0">
                <a:latin typeface="標楷體" panose="03000509000000000000" pitchFamily="65" charset="-120"/>
                <a:ea typeface="標楷體" panose="03000509000000000000" pitchFamily="65" charset="-120"/>
              </a:rPr>
              <a:t>公布於桃園市政府教育局及經國國中網站，並以書面個別通知學生。</a:t>
            </a:r>
          </a:p>
          <a:p>
            <a:pPr eaLnBrk="1" fontAlgn="auto" hangingPunct="1">
              <a:spcAft>
                <a:spcPts val="0"/>
              </a:spcAft>
              <a:buFont typeface="Arial" panose="020B0604020202020204" pitchFamily="34" charset="0"/>
              <a:buNone/>
              <a:defRPr/>
            </a:pPr>
            <a:endParaRPr lang="zh-TW" altLang="en-US" dirty="0" smtClean="0"/>
          </a:p>
        </p:txBody>
      </p:sp>
      <p:sp>
        <p:nvSpPr>
          <p:cNvPr id="6" name="內容版面配置區 2"/>
          <p:cNvSpPr txBox="1">
            <a:spLocks/>
          </p:cNvSpPr>
          <p:nvPr/>
        </p:nvSpPr>
        <p:spPr>
          <a:xfrm>
            <a:off x="457200" y="1600200"/>
            <a:ext cx="8229600" cy="542925"/>
          </a:xfrm>
          <a:prstGeom prst="rect">
            <a:avLst/>
          </a:prstGeom>
        </p:spPr>
        <p:txBody>
          <a:bodyPr>
            <a:normAutofit lnSpcReduction="10000"/>
          </a:bodyPr>
          <a:lstStyle/>
          <a:p>
            <a:pPr marL="342900" indent="-342900">
              <a:spcBef>
                <a:spcPct val="20000"/>
              </a:spcBef>
              <a:defRPr/>
            </a:pPr>
            <a:r>
              <a:rPr kumimoji="0" lang="zh-TW" altLang="en-US" sz="3200" dirty="0">
                <a:latin typeface="標楷體" panose="03000509000000000000" pitchFamily="65" charset="-120"/>
                <a:ea typeface="標楷體" panose="03000509000000000000" pitchFamily="65" charset="-120"/>
              </a:rPr>
              <a:t>時間：</a:t>
            </a:r>
            <a:r>
              <a:rPr kumimoji="0" lang="en-US" sz="3200" dirty="0">
                <a:latin typeface="標楷體" panose="03000509000000000000" pitchFamily="65" charset="-120"/>
                <a:ea typeface="標楷體" panose="03000509000000000000" pitchFamily="65" charset="-120"/>
              </a:rPr>
              <a:t> </a:t>
            </a:r>
            <a:r>
              <a:rPr lang="en-US" altLang="zh-TW" sz="3200" dirty="0">
                <a:solidFill>
                  <a:srgbClr val="232C12"/>
                </a:solidFill>
                <a:latin typeface="標楷體" panose="03000509000000000000" pitchFamily="65" charset="-120"/>
                <a:ea typeface="標楷體" panose="03000509000000000000" pitchFamily="65" charset="-120"/>
              </a:rPr>
              <a:t>108</a:t>
            </a:r>
            <a:r>
              <a:rPr lang="zh-TW" altLang="en-US" sz="3200" dirty="0">
                <a:solidFill>
                  <a:srgbClr val="232C12"/>
                </a:solidFill>
                <a:latin typeface="標楷體" panose="03000509000000000000" pitchFamily="65" charset="-120"/>
                <a:ea typeface="標楷體" panose="03000509000000000000" pitchFamily="65" charset="-120"/>
              </a:rPr>
              <a:t>年</a:t>
            </a:r>
            <a:r>
              <a:rPr lang="en-US" altLang="zh-TW" sz="3200" dirty="0">
                <a:solidFill>
                  <a:srgbClr val="232C12"/>
                </a:solidFill>
                <a:latin typeface="標楷體" panose="03000509000000000000" pitchFamily="65" charset="-120"/>
                <a:ea typeface="標楷體" panose="03000509000000000000" pitchFamily="65" charset="-120"/>
              </a:rPr>
              <a:t>3</a:t>
            </a:r>
            <a:r>
              <a:rPr lang="zh-TW" altLang="en-US" sz="3200" dirty="0">
                <a:solidFill>
                  <a:srgbClr val="232C12"/>
                </a:solidFill>
                <a:latin typeface="標楷體" panose="03000509000000000000" pitchFamily="65" charset="-120"/>
                <a:ea typeface="標楷體" panose="03000509000000000000" pitchFamily="65" charset="-120"/>
              </a:rPr>
              <a:t>月</a:t>
            </a:r>
            <a:r>
              <a:rPr lang="en-US" altLang="zh-TW" sz="3200" dirty="0">
                <a:solidFill>
                  <a:srgbClr val="232C12"/>
                </a:solidFill>
                <a:latin typeface="標楷體" panose="03000509000000000000" pitchFamily="65" charset="-120"/>
                <a:ea typeface="標楷體" panose="03000509000000000000" pitchFamily="65" charset="-120"/>
              </a:rPr>
              <a:t>4</a:t>
            </a:r>
            <a:r>
              <a:rPr lang="zh-TW" altLang="en-US" sz="3200" dirty="0">
                <a:solidFill>
                  <a:srgbClr val="232C12"/>
                </a:solidFill>
                <a:latin typeface="標楷體" panose="03000509000000000000" pitchFamily="65" charset="-120"/>
                <a:ea typeface="標楷體" panose="03000509000000000000" pitchFamily="65" charset="-120"/>
              </a:rPr>
              <a:t>日</a:t>
            </a:r>
            <a:r>
              <a:rPr lang="en-US" altLang="zh-TW" sz="3200" dirty="0">
                <a:solidFill>
                  <a:srgbClr val="232C12"/>
                </a:solidFill>
                <a:latin typeface="標楷體" panose="03000509000000000000" pitchFamily="65" charset="-120"/>
                <a:ea typeface="標楷體" panose="03000509000000000000" pitchFamily="65" charset="-120"/>
              </a:rPr>
              <a:t>(</a:t>
            </a:r>
            <a:r>
              <a:rPr lang="zh-TW" altLang="en-US" sz="3200" dirty="0">
                <a:solidFill>
                  <a:srgbClr val="232C12"/>
                </a:solidFill>
                <a:latin typeface="標楷體" panose="03000509000000000000" pitchFamily="65" charset="-120"/>
                <a:ea typeface="標楷體" panose="03000509000000000000" pitchFamily="65" charset="-120"/>
              </a:rPr>
              <a:t>一</a:t>
            </a:r>
            <a:r>
              <a:rPr lang="en-US" altLang="zh-TW" sz="3200" dirty="0">
                <a:solidFill>
                  <a:srgbClr val="232C12"/>
                </a:solidFill>
                <a:latin typeface="標楷體" panose="03000509000000000000" pitchFamily="65" charset="-120"/>
                <a:ea typeface="標楷體" panose="03000509000000000000" pitchFamily="65" charset="-120"/>
              </a:rPr>
              <a:t>)</a:t>
            </a:r>
            <a:endParaRPr kumimoji="0" lang="zh-TW" altLang="en-US" sz="3200" dirty="0">
              <a:solidFill>
                <a:srgbClr val="232C12"/>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289329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1945201" y="624110"/>
            <a:ext cx="6589199" cy="716658"/>
          </a:xfrm>
        </p:spPr>
        <p:txBody>
          <a:bodyPr/>
          <a:lstStyle/>
          <a:p>
            <a:pPr eaLnBrk="1" hangingPunct="1"/>
            <a:r>
              <a:rPr lang="zh-TW" altLang="en-US" dirty="0" smtClean="0">
                <a:latin typeface="標楷體" panose="03000509000000000000" pitchFamily="65" charset="-120"/>
                <a:ea typeface="標楷體" panose="03000509000000000000" pitchFamily="65" charset="-120"/>
              </a:rPr>
              <a:t>管道二未通過者</a:t>
            </a:r>
          </a:p>
        </p:txBody>
      </p:sp>
      <p:sp>
        <p:nvSpPr>
          <p:cNvPr id="21507" name="內容版面配置區 2"/>
          <p:cNvSpPr>
            <a:spLocks noGrp="1"/>
          </p:cNvSpPr>
          <p:nvPr>
            <p:ph idx="1"/>
          </p:nvPr>
        </p:nvSpPr>
        <p:spPr>
          <a:xfrm>
            <a:off x="457200" y="2780928"/>
            <a:ext cx="8229600" cy="1944216"/>
          </a:xfrm>
        </p:spPr>
        <p:txBody>
          <a:bodyPr>
            <a:normAutofit/>
          </a:bodyPr>
          <a:lstStyle/>
          <a:p>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管道二</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審查結果未通過者</a:t>
            </a:r>
            <a:endParaRPr lang="en-US" altLang="zh-TW" sz="3200" dirty="0" smtClean="0">
              <a:latin typeface="標楷體" panose="03000509000000000000" pitchFamily="65" charset="-120"/>
              <a:ea typeface="標楷體" panose="03000509000000000000" pitchFamily="65" charset="-120"/>
            </a:endParaRPr>
          </a:p>
          <a:p>
            <a:pPr marL="0" indent="0">
              <a:buNone/>
            </a:pPr>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108</a:t>
            </a:r>
            <a:r>
              <a:rPr lang="zh-TW" altLang="en-US"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3</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7</a:t>
            </a:r>
            <a:r>
              <a:rPr lang="zh-TW" altLang="en-US" sz="3200" dirty="0">
                <a:latin typeface="標楷體" panose="03000509000000000000" pitchFamily="65" charset="-120"/>
                <a:ea typeface="標楷體" panose="03000509000000000000" pitchFamily="65" charset="-120"/>
              </a:rPr>
              <a:t>日</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四</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至</a:t>
            </a:r>
            <a:r>
              <a:rPr lang="en-US" altLang="zh-TW" sz="3200" dirty="0">
                <a:latin typeface="標楷體" panose="03000509000000000000" pitchFamily="65" charset="-120"/>
                <a:ea typeface="標楷體" panose="03000509000000000000" pitchFamily="65" charset="-120"/>
              </a:rPr>
              <a:t>108</a:t>
            </a:r>
            <a:r>
              <a:rPr lang="zh-TW" altLang="en-US"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3</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8</a:t>
            </a:r>
            <a:r>
              <a:rPr lang="zh-TW" altLang="en-US" sz="3200" dirty="0">
                <a:latin typeface="標楷體" panose="03000509000000000000" pitchFamily="65" charset="-120"/>
                <a:ea typeface="標楷體" panose="03000509000000000000" pitchFamily="65" charset="-120"/>
              </a:rPr>
              <a:t>日</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五</a:t>
            </a:r>
            <a:r>
              <a:rPr lang="en-US" altLang="zh-TW" sz="3200" dirty="0">
                <a:latin typeface="標楷體" panose="03000509000000000000" pitchFamily="65" charset="-120"/>
                <a:ea typeface="標楷體" panose="03000509000000000000" pitchFamily="65" charset="-120"/>
              </a:rPr>
              <a:t>)</a:t>
            </a:r>
          </a:p>
          <a:p>
            <a:pPr marL="0" indent="0" eaLnBrk="1" hangingPunct="1">
              <a:buNone/>
            </a:pPr>
            <a:r>
              <a:rPr lang="zh-TW" altLang="en-US" sz="3200" b="1" dirty="0" smtClean="0">
                <a:latin typeface="標楷體" panose="03000509000000000000" pitchFamily="65" charset="-120"/>
                <a:ea typeface="標楷體" panose="03000509000000000000" pitchFamily="65" charset="-120"/>
              </a:rPr>
              <a:t>   領取初選鑑定證</a:t>
            </a:r>
            <a:r>
              <a:rPr lang="zh-TW" altLang="en-US" sz="3200" dirty="0" smtClean="0">
                <a:latin typeface="標楷體" panose="03000509000000000000" pitchFamily="65" charset="-120"/>
                <a:ea typeface="標楷體" panose="03000509000000000000" pitchFamily="65" charset="-120"/>
              </a:rPr>
              <a:t>。</a:t>
            </a:r>
          </a:p>
        </p:txBody>
      </p:sp>
      <p:sp>
        <p:nvSpPr>
          <p:cNvPr id="4" name="內容版面配置區 2"/>
          <p:cNvSpPr txBox="1">
            <a:spLocks/>
          </p:cNvSpPr>
          <p:nvPr/>
        </p:nvSpPr>
        <p:spPr>
          <a:xfrm>
            <a:off x="457200" y="1600200"/>
            <a:ext cx="8229600" cy="542925"/>
          </a:xfrm>
          <a:prstGeom prst="rect">
            <a:avLst/>
          </a:prstGeom>
        </p:spPr>
        <p:txBody>
          <a:bodyPr>
            <a:normAutofit lnSpcReduction="10000"/>
          </a:bodyPr>
          <a:lstStyle/>
          <a:p>
            <a:pPr marL="342900" indent="-342900" eaLnBrk="1" fontAlgn="auto" hangingPunct="1">
              <a:spcBef>
                <a:spcPct val="20000"/>
              </a:spcBef>
              <a:spcAft>
                <a:spcPts val="0"/>
              </a:spcAft>
              <a:defRPr/>
            </a:pPr>
            <a:r>
              <a:rPr kumimoji="0" lang="zh-TW" altLang="en-US" sz="3200" dirty="0">
                <a:latin typeface="標楷體" panose="03000509000000000000" pitchFamily="65" charset="-120"/>
                <a:ea typeface="標楷體" panose="03000509000000000000" pitchFamily="65" charset="-120"/>
              </a:rPr>
              <a:t>時間：</a:t>
            </a:r>
            <a:r>
              <a:rPr kumimoji="0" lang="en-US" sz="3200" dirty="0">
                <a:latin typeface="標楷體" panose="03000509000000000000" pitchFamily="65" charset="-120"/>
                <a:ea typeface="標楷體" panose="03000509000000000000" pitchFamily="65" charset="-120"/>
              </a:rPr>
              <a:t> </a:t>
            </a:r>
            <a:r>
              <a:rPr kumimoji="0" lang="en-US" altLang="zh-TW" sz="3200" dirty="0" smtClean="0">
                <a:latin typeface="標楷體" panose="03000509000000000000" pitchFamily="65" charset="-120"/>
                <a:ea typeface="標楷體" panose="03000509000000000000" pitchFamily="65" charset="-120"/>
              </a:rPr>
              <a:t>108</a:t>
            </a:r>
            <a:r>
              <a:rPr kumimoji="0" lang="zh-TW" altLang="en-US" sz="3200" dirty="0" smtClean="0">
                <a:latin typeface="標楷體" panose="03000509000000000000" pitchFamily="65" charset="-120"/>
                <a:ea typeface="標楷體" panose="03000509000000000000" pitchFamily="65" charset="-120"/>
              </a:rPr>
              <a:t>年</a:t>
            </a:r>
            <a:r>
              <a:rPr kumimoji="0" lang="en-US" altLang="zh-TW" sz="3200" dirty="0" smtClean="0">
                <a:latin typeface="標楷體" panose="03000509000000000000" pitchFamily="65" charset="-120"/>
                <a:ea typeface="標楷體" panose="03000509000000000000" pitchFamily="65" charset="-120"/>
              </a:rPr>
              <a:t>3</a:t>
            </a:r>
            <a:r>
              <a:rPr kumimoji="0" lang="zh-TW" altLang="en-US" sz="3200" dirty="0" smtClean="0">
                <a:latin typeface="標楷體" panose="03000509000000000000" pitchFamily="65" charset="-120"/>
                <a:ea typeface="標楷體" panose="03000509000000000000" pitchFamily="65" charset="-120"/>
              </a:rPr>
              <a:t>月</a:t>
            </a:r>
            <a:r>
              <a:rPr kumimoji="0" lang="en-US" altLang="zh-TW" sz="3200" dirty="0" smtClean="0">
                <a:latin typeface="標楷體" panose="03000509000000000000" pitchFamily="65" charset="-120"/>
                <a:ea typeface="標楷體" panose="03000509000000000000" pitchFamily="65" charset="-120"/>
              </a:rPr>
              <a:t>7</a:t>
            </a:r>
            <a:r>
              <a:rPr kumimoji="0" lang="zh-TW" altLang="en-US" sz="3200" dirty="0" smtClean="0">
                <a:latin typeface="標楷體" panose="03000509000000000000" pitchFamily="65" charset="-120"/>
                <a:ea typeface="標楷體" panose="03000509000000000000" pitchFamily="65" charset="-120"/>
              </a:rPr>
              <a:t>日</a:t>
            </a:r>
            <a:r>
              <a:rPr kumimoji="0" lang="en-US" altLang="zh-TW" sz="3200" dirty="0" smtClean="0">
                <a:latin typeface="標楷體" panose="03000509000000000000" pitchFamily="65" charset="-120"/>
                <a:ea typeface="標楷體" panose="03000509000000000000" pitchFamily="65" charset="-120"/>
              </a:rPr>
              <a:t>(</a:t>
            </a:r>
            <a:r>
              <a:rPr kumimoji="0" lang="zh-TW" altLang="en-US" sz="3200" dirty="0" smtClean="0">
                <a:latin typeface="標楷體" panose="03000509000000000000" pitchFamily="65" charset="-120"/>
                <a:ea typeface="標楷體" panose="03000509000000000000" pitchFamily="65" charset="-120"/>
              </a:rPr>
              <a:t>四</a:t>
            </a:r>
            <a:r>
              <a:rPr kumimoji="0" lang="en-US" altLang="zh-TW" sz="3200" dirty="0" smtClean="0">
                <a:latin typeface="標楷體" panose="03000509000000000000" pitchFamily="65" charset="-120"/>
                <a:ea typeface="標楷體" panose="03000509000000000000" pitchFamily="65" charset="-120"/>
              </a:rPr>
              <a:t>)</a:t>
            </a:r>
            <a:r>
              <a:rPr kumimoji="0" lang="zh-TW" altLang="en-US" sz="3200" dirty="0" smtClean="0">
                <a:latin typeface="標楷體" panose="03000509000000000000" pitchFamily="65" charset="-120"/>
                <a:ea typeface="標楷體" panose="03000509000000000000" pitchFamily="65" charset="-120"/>
              </a:rPr>
              <a:t>至</a:t>
            </a:r>
            <a:r>
              <a:rPr kumimoji="0" lang="en-US" altLang="zh-TW" sz="3200" dirty="0" smtClean="0">
                <a:latin typeface="標楷體" panose="03000509000000000000" pitchFamily="65" charset="-120"/>
                <a:ea typeface="標楷體" panose="03000509000000000000" pitchFamily="65" charset="-120"/>
              </a:rPr>
              <a:t>108</a:t>
            </a:r>
            <a:r>
              <a:rPr kumimoji="0" lang="zh-TW" altLang="en-US" sz="3200" dirty="0" smtClean="0">
                <a:latin typeface="標楷體" panose="03000509000000000000" pitchFamily="65" charset="-120"/>
                <a:ea typeface="標楷體" panose="03000509000000000000" pitchFamily="65" charset="-120"/>
              </a:rPr>
              <a:t>年</a:t>
            </a:r>
            <a:r>
              <a:rPr kumimoji="0" lang="en-US" altLang="zh-TW" sz="3200" dirty="0" smtClean="0">
                <a:latin typeface="標楷體" panose="03000509000000000000" pitchFamily="65" charset="-120"/>
                <a:ea typeface="標楷體" panose="03000509000000000000" pitchFamily="65" charset="-120"/>
              </a:rPr>
              <a:t>3</a:t>
            </a:r>
            <a:r>
              <a:rPr kumimoji="0" lang="zh-TW" altLang="en-US" sz="3200" dirty="0" smtClean="0">
                <a:latin typeface="標楷體" panose="03000509000000000000" pitchFamily="65" charset="-120"/>
                <a:ea typeface="標楷體" panose="03000509000000000000" pitchFamily="65" charset="-120"/>
              </a:rPr>
              <a:t>月</a:t>
            </a:r>
            <a:r>
              <a:rPr kumimoji="0" lang="en-US" altLang="zh-TW" sz="3200" dirty="0" smtClean="0">
                <a:latin typeface="標楷體" panose="03000509000000000000" pitchFamily="65" charset="-120"/>
                <a:ea typeface="標楷體" panose="03000509000000000000" pitchFamily="65" charset="-120"/>
              </a:rPr>
              <a:t>8</a:t>
            </a:r>
            <a:r>
              <a:rPr kumimoji="0" lang="zh-TW" altLang="en-US" sz="3200" dirty="0" smtClean="0">
                <a:latin typeface="標楷體" panose="03000509000000000000" pitchFamily="65" charset="-120"/>
                <a:ea typeface="標楷體" panose="03000509000000000000" pitchFamily="65" charset="-120"/>
              </a:rPr>
              <a:t>日</a:t>
            </a:r>
            <a:r>
              <a:rPr kumimoji="0" lang="en-US" altLang="zh-TW" sz="3200" dirty="0" smtClean="0">
                <a:latin typeface="標楷體" panose="03000509000000000000" pitchFamily="65" charset="-120"/>
                <a:ea typeface="標楷體" panose="03000509000000000000" pitchFamily="65" charset="-120"/>
              </a:rPr>
              <a:t>(</a:t>
            </a:r>
            <a:r>
              <a:rPr kumimoji="0" lang="zh-TW" altLang="en-US" sz="3200" dirty="0" smtClean="0">
                <a:latin typeface="標楷體" panose="03000509000000000000" pitchFamily="65" charset="-120"/>
                <a:ea typeface="標楷體" panose="03000509000000000000" pitchFamily="65" charset="-120"/>
              </a:rPr>
              <a:t>五</a:t>
            </a:r>
            <a:r>
              <a:rPr kumimoji="0" lang="en-US" altLang="zh-TW" sz="3200" dirty="0" smtClean="0">
                <a:latin typeface="標楷體" panose="03000509000000000000" pitchFamily="65" charset="-120"/>
                <a:ea typeface="標楷體" panose="03000509000000000000" pitchFamily="65" charset="-120"/>
              </a:rPr>
              <a:t>)</a:t>
            </a:r>
            <a:endParaRPr kumimoji="0" lang="en-US" altLang="zh-TW" sz="3200" dirty="0">
              <a:latin typeface="標楷體" panose="03000509000000000000" pitchFamily="65" charset="-120"/>
              <a:ea typeface="標楷體" panose="03000509000000000000" pitchFamily="65" charset="-120"/>
            </a:endParaRPr>
          </a:p>
          <a:p>
            <a:pPr marL="342900" indent="-342900" eaLnBrk="1" fontAlgn="auto" hangingPunct="1">
              <a:spcBef>
                <a:spcPct val="20000"/>
              </a:spcBef>
              <a:spcAft>
                <a:spcPts val="0"/>
              </a:spcAft>
              <a:defRPr/>
            </a:pPr>
            <a:endParaRPr kumimoji="0"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283958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1945201" y="624110"/>
            <a:ext cx="6589199" cy="810990"/>
          </a:xfrm>
        </p:spPr>
        <p:txBody>
          <a:bodyPr/>
          <a:lstStyle/>
          <a:p>
            <a:pPr eaLnBrk="1" hangingPunct="1"/>
            <a:r>
              <a:rPr lang="zh-TW" altLang="en-US" dirty="0" smtClean="0">
                <a:latin typeface="標楷體" panose="03000509000000000000" pitchFamily="65" charset="-120"/>
                <a:ea typeface="標楷體" panose="03000509000000000000" pitchFamily="65" charset="-120"/>
              </a:rPr>
              <a:t>初選：創造能力評量</a:t>
            </a:r>
            <a:r>
              <a:rPr lang="en-US" altLang="zh-TW" dirty="0" smtClean="0">
                <a:latin typeface="標楷體" panose="03000509000000000000" pitchFamily="65" charset="-120"/>
                <a:ea typeface="標楷體" panose="03000509000000000000" pitchFamily="65" charset="-120"/>
              </a:rPr>
              <a:t>(1)</a:t>
            </a:r>
            <a:endParaRPr lang="zh-TW" altLang="en-US" dirty="0" smtClean="0">
              <a:latin typeface="標楷體" panose="03000509000000000000" pitchFamily="65" charset="-120"/>
              <a:ea typeface="標楷體" panose="03000509000000000000" pitchFamily="65" charset="-120"/>
            </a:endParaRPr>
          </a:p>
        </p:txBody>
      </p:sp>
      <p:sp>
        <p:nvSpPr>
          <p:cNvPr id="4" name="內容版面配置區 2"/>
          <p:cNvSpPr txBox="1">
            <a:spLocks/>
          </p:cNvSpPr>
          <p:nvPr/>
        </p:nvSpPr>
        <p:spPr>
          <a:xfrm>
            <a:off x="457200" y="1517650"/>
            <a:ext cx="8229600" cy="542925"/>
          </a:xfrm>
          <a:prstGeom prst="rect">
            <a:avLst/>
          </a:prstGeom>
        </p:spPr>
        <p:txBody>
          <a:bodyPr>
            <a:normAutofit lnSpcReduction="10000"/>
          </a:bodyPr>
          <a:lstStyle/>
          <a:p>
            <a:pPr marL="342900" indent="-342900" eaLnBrk="1" fontAlgn="auto" hangingPunct="1">
              <a:spcBef>
                <a:spcPct val="20000"/>
              </a:spcBef>
              <a:spcAft>
                <a:spcPts val="0"/>
              </a:spcAft>
              <a:defRPr/>
            </a:pPr>
            <a:r>
              <a:rPr kumimoji="0" lang="zh-TW" altLang="en-US" sz="3200" dirty="0">
                <a:latin typeface="標楷體" panose="03000509000000000000" pitchFamily="65" charset="-120"/>
                <a:ea typeface="標楷體" panose="03000509000000000000" pitchFamily="65" charset="-120"/>
              </a:rPr>
              <a:t>時間：</a:t>
            </a:r>
            <a:r>
              <a:rPr kumimoji="0" lang="en-US" sz="3200" dirty="0">
                <a:latin typeface="標楷體" panose="03000509000000000000" pitchFamily="65" charset="-120"/>
                <a:ea typeface="標楷體" panose="03000509000000000000" pitchFamily="65" charset="-120"/>
              </a:rPr>
              <a:t> </a:t>
            </a:r>
            <a:r>
              <a:rPr kumimoji="0" lang="en-US" altLang="zh-TW" sz="3200" dirty="0" smtClean="0">
                <a:latin typeface="標楷體" panose="03000509000000000000" pitchFamily="65" charset="-120"/>
                <a:ea typeface="標楷體" panose="03000509000000000000" pitchFamily="65" charset="-120"/>
              </a:rPr>
              <a:t>108</a:t>
            </a:r>
            <a:r>
              <a:rPr kumimoji="0" lang="zh-TW" altLang="en-US" sz="3200" dirty="0" smtClean="0">
                <a:latin typeface="標楷體" panose="03000509000000000000" pitchFamily="65" charset="-120"/>
                <a:ea typeface="標楷體" panose="03000509000000000000" pitchFamily="65" charset="-120"/>
              </a:rPr>
              <a:t>年</a:t>
            </a:r>
            <a:r>
              <a:rPr kumimoji="0" lang="en-US" altLang="zh-TW" sz="3200" dirty="0" smtClean="0">
                <a:latin typeface="標楷體" panose="03000509000000000000" pitchFamily="65" charset="-120"/>
                <a:ea typeface="標楷體" panose="03000509000000000000" pitchFamily="65" charset="-120"/>
              </a:rPr>
              <a:t>3</a:t>
            </a:r>
            <a:r>
              <a:rPr kumimoji="0" lang="zh-TW" altLang="en-US" sz="3200" dirty="0" smtClean="0">
                <a:latin typeface="標楷體" panose="03000509000000000000" pitchFamily="65" charset="-120"/>
                <a:ea typeface="標楷體" panose="03000509000000000000" pitchFamily="65" charset="-120"/>
              </a:rPr>
              <a:t>月</a:t>
            </a:r>
            <a:r>
              <a:rPr kumimoji="0" lang="en-US" altLang="zh-TW" sz="3200" dirty="0" smtClean="0">
                <a:latin typeface="標楷體" panose="03000509000000000000" pitchFamily="65" charset="-120"/>
                <a:ea typeface="標楷體" panose="03000509000000000000" pitchFamily="65" charset="-120"/>
              </a:rPr>
              <a:t>17</a:t>
            </a:r>
            <a:r>
              <a:rPr lang="zh-TW" altLang="en-US" sz="3200" dirty="0" smtClean="0">
                <a:latin typeface="標楷體" panose="03000509000000000000" pitchFamily="65" charset="-120"/>
                <a:ea typeface="標楷體" panose="03000509000000000000" pitchFamily="65" charset="-120"/>
              </a:rPr>
              <a:t>日</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日</a:t>
            </a:r>
            <a:r>
              <a:rPr lang="en-US" altLang="zh-TW" sz="3200" dirty="0" smtClean="0">
                <a:latin typeface="標楷體" panose="03000509000000000000" pitchFamily="65" charset="-120"/>
                <a:ea typeface="標楷體" panose="03000509000000000000" pitchFamily="65" charset="-120"/>
              </a:rPr>
              <a:t>)</a:t>
            </a:r>
            <a:endParaRPr kumimoji="0" lang="zh-TW" altLang="en-US" sz="3200" dirty="0">
              <a:latin typeface="標楷體" panose="03000509000000000000" pitchFamily="65" charset="-120"/>
              <a:ea typeface="標楷體" panose="03000509000000000000" pitchFamily="65" charset="-120"/>
            </a:endParaRPr>
          </a:p>
        </p:txBody>
      </p:sp>
      <p:sp>
        <p:nvSpPr>
          <p:cNvPr id="22533" name="矩形 5"/>
          <p:cNvSpPr>
            <a:spLocks noChangeArrowheads="1"/>
          </p:cNvSpPr>
          <p:nvPr/>
        </p:nvSpPr>
        <p:spPr bwMode="auto">
          <a:xfrm>
            <a:off x="1215231" y="2044515"/>
            <a:ext cx="71011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b="1" dirty="0">
                <a:latin typeface="標楷體" panose="03000509000000000000" pitchFamily="65" charset="-120"/>
                <a:ea typeface="標楷體" panose="03000509000000000000" pitchFamily="65" charset="-120"/>
              </a:rPr>
              <a:t>桃園市</a:t>
            </a:r>
            <a:r>
              <a:rPr lang="en-US" altLang="zh-TW" sz="1800" b="1" dirty="0">
                <a:latin typeface="標楷體" panose="03000509000000000000" pitchFamily="65" charset="-120"/>
                <a:ea typeface="標楷體" panose="03000509000000000000" pitchFamily="65" charset="-120"/>
              </a:rPr>
              <a:t>108</a:t>
            </a:r>
            <a:r>
              <a:rPr lang="zh-TW" altLang="en-US" sz="1800" b="1" dirty="0">
                <a:latin typeface="標楷體" panose="03000509000000000000" pitchFamily="65" charset="-120"/>
                <a:ea typeface="標楷體" panose="03000509000000000000" pitchFamily="65" charset="-120"/>
              </a:rPr>
              <a:t>學年度國民中學創造能力資賦優異學生鑑定</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初選鑑定證</a:t>
            </a:r>
            <a:r>
              <a:rPr lang="en-US" altLang="zh-TW" sz="1800" b="1" dirty="0">
                <a:latin typeface="標楷體" panose="03000509000000000000" pitchFamily="65" charset="-120"/>
                <a:ea typeface="標楷體" panose="03000509000000000000" pitchFamily="65" charset="-120"/>
              </a:rPr>
              <a:t>】</a:t>
            </a:r>
            <a:endParaRPr lang="zh-TW" altLang="en-US" sz="1800" dirty="0">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nvPr>
        </p:nvGraphicFramePr>
        <p:xfrm>
          <a:off x="1116012" y="2564239"/>
          <a:ext cx="7344420" cy="4105120"/>
        </p:xfrm>
        <a:graphic>
          <a:graphicData uri="http://schemas.openxmlformats.org/drawingml/2006/table">
            <a:tbl>
              <a:tblPr/>
              <a:tblGrid>
                <a:gridCol w="1642737">
                  <a:extLst>
                    <a:ext uri="{9D8B030D-6E8A-4147-A177-3AD203B41FA5}">
                      <a16:colId xmlns:a16="http://schemas.microsoft.com/office/drawing/2014/main" val="20000"/>
                    </a:ext>
                  </a:extLst>
                </a:gridCol>
                <a:gridCol w="1293115">
                  <a:extLst>
                    <a:ext uri="{9D8B030D-6E8A-4147-A177-3AD203B41FA5}">
                      <a16:colId xmlns:a16="http://schemas.microsoft.com/office/drawing/2014/main" val="20001"/>
                    </a:ext>
                  </a:extLst>
                </a:gridCol>
                <a:gridCol w="2204284">
                  <a:extLst>
                    <a:ext uri="{9D8B030D-6E8A-4147-A177-3AD203B41FA5}">
                      <a16:colId xmlns:a16="http://schemas.microsoft.com/office/drawing/2014/main" val="20002"/>
                    </a:ext>
                  </a:extLst>
                </a:gridCol>
                <a:gridCol w="2204284">
                  <a:extLst>
                    <a:ext uri="{9D8B030D-6E8A-4147-A177-3AD203B41FA5}">
                      <a16:colId xmlns:a16="http://schemas.microsoft.com/office/drawing/2014/main" val="20003"/>
                    </a:ext>
                  </a:extLst>
                </a:gridCol>
              </a:tblGrid>
              <a:tr h="438527">
                <a:tc>
                  <a:txBody>
                    <a:bodyPr/>
                    <a:lstStyle/>
                    <a:p>
                      <a:pPr algn="ctr">
                        <a:spcAft>
                          <a:spcPts val="0"/>
                        </a:spcAft>
                      </a:pPr>
                      <a:r>
                        <a:rPr lang="zh-TW" sz="1200" kern="100" dirty="0">
                          <a:effectLst/>
                          <a:latin typeface="Times New Roman"/>
                          <a:ea typeface="標楷體"/>
                        </a:rPr>
                        <a:t>國小</a:t>
                      </a:r>
                      <a:endParaRPr lang="zh-TW" sz="1200" kern="100" dirty="0">
                        <a:effectLst/>
                        <a:latin typeface="Times New Roman"/>
                        <a:ea typeface="新細明體"/>
                      </a:endParaRPr>
                    </a:p>
                    <a:p>
                      <a:pPr algn="ctr">
                        <a:spcAft>
                          <a:spcPts val="0"/>
                        </a:spcAft>
                      </a:pPr>
                      <a:r>
                        <a:rPr lang="zh-TW" sz="1200" kern="100" dirty="0">
                          <a:effectLst/>
                          <a:latin typeface="Times New Roman"/>
                          <a:ea typeface="標楷體"/>
                        </a:rPr>
                        <a:t>就讀學校</a:t>
                      </a:r>
                      <a:endParaRPr lang="zh-TW" sz="1200" kern="100" dirty="0">
                        <a:effectLst/>
                        <a:latin typeface="Times New Roman"/>
                        <a:ea typeface="新細明體"/>
                      </a:endParaRPr>
                    </a:p>
                  </a:txBody>
                  <a:tcPr marL="17781" marR="1778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latinLnBrk="1">
                        <a:spcAft>
                          <a:spcPts val="0"/>
                        </a:spcAft>
                      </a:pPr>
                      <a:r>
                        <a:rPr lang="en-US" sz="2000" kern="100">
                          <a:effectLst/>
                          <a:latin typeface="標楷體"/>
                          <a:ea typeface="新細明體"/>
                        </a:rPr>
                        <a:t> </a:t>
                      </a:r>
                      <a:endParaRPr lang="zh-TW" sz="1200" kern="100">
                        <a:effectLst/>
                        <a:latin typeface="Times New Roman"/>
                        <a:ea typeface="新細明體"/>
                      </a:endParaRPr>
                    </a:p>
                  </a:txBody>
                  <a:tcPr marL="17781" marR="1778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spcAft>
                          <a:spcPts val="0"/>
                        </a:spcAft>
                      </a:pPr>
                      <a:r>
                        <a:rPr lang="zh-TW" sz="1600" kern="100">
                          <a:effectLst/>
                          <a:latin typeface="Times New Roman"/>
                          <a:ea typeface="標楷體"/>
                        </a:rPr>
                        <a:t>鑑定證號碼：</a:t>
                      </a:r>
                      <a:r>
                        <a:rPr lang="en-US" sz="1600" u="sng" kern="100">
                          <a:effectLst/>
                          <a:latin typeface="Times New Roman"/>
                          <a:ea typeface="標楷體"/>
                        </a:rPr>
                        <a:t>            </a:t>
                      </a:r>
                      <a:r>
                        <a:rPr lang="zh-TW" sz="1600" kern="100">
                          <a:effectLst/>
                          <a:latin typeface="Times New Roman"/>
                          <a:ea typeface="標楷體"/>
                        </a:rPr>
                        <a:t>號﹙</a:t>
                      </a:r>
                      <a:r>
                        <a:rPr lang="zh-TW" sz="1200" kern="100">
                          <a:effectLst/>
                          <a:latin typeface="Times New Roman"/>
                          <a:ea typeface="標楷體"/>
                        </a:rPr>
                        <a:t>請勿填寫</a:t>
                      </a:r>
                      <a:r>
                        <a:rPr lang="zh-TW" sz="1600" kern="100">
                          <a:effectLst/>
                          <a:latin typeface="Times New Roman"/>
                          <a:ea typeface="標楷體"/>
                        </a:rPr>
                        <a:t>﹚</a:t>
                      </a:r>
                      <a:endParaRPr lang="zh-TW" sz="1200" kern="100">
                        <a:effectLst/>
                        <a:latin typeface="Times New Roman"/>
                        <a:ea typeface="新細明體"/>
                      </a:endParaRPr>
                    </a:p>
                  </a:txBody>
                  <a:tcPr marL="17781" marR="17781" marT="0" marB="0" anchor="ctr">
                    <a:lnL w="28575"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val="10000"/>
                  </a:ext>
                </a:extLst>
              </a:tr>
              <a:tr h="684781">
                <a:tc>
                  <a:txBody>
                    <a:bodyPr/>
                    <a:lstStyle/>
                    <a:p>
                      <a:pPr algn="ctr">
                        <a:spcAft>
                          <a:spcPts val="0"/>
                        </a:spcAft>
                      </a:pPr>
                      <a:r>
                        <a:rPr lang="zh-TW" sz="1200" kern="100" dirty="0">
                          <a:effectLst/>
                          <a:latin typeface="Times New Roman"/>
                          <a:ea typeface="標楷體"/>
                        </a:rPr>
                        <a:t>姓</a:t>
                      </a:r>
                      <a:r>
                        <a:rPr lang="en-US" sz="1200" kern="100" dirty="0">
                          <a:effectLst/>
                          <a:latin typeface="Times New Roman"/>
                          <a:ea typeface="標楷體"/>
                        </a:rPr>
                        <a:t>    </a:t>
                      </a:r>
                      <a:r>
                        <a:rPr lang="zh-TW" sz="1200" kern="100" dirty="0">
                          <a:effectLst/>
                          <a:latin typeface="Times New Roman"/>
                          <a:ea typeface="標楷體"/>
                        </a:rPr>
                        <a:t>名</a:t>
                      </a:r>
                      <a:endParaRPr lang="zh-TW" sz="1200" kern="100" dirty="0">
                        <a:effectLst/>
                        <a:latin typeface="Times New Roman"/>
                        <a:ea typeface="新細明體"/>
                      </a:endParaRPr>
                    </a:p>
                  </a:txBody>
                  <a:tcPr marL="17781" marR="1778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a:effectLst/>
                          <a:latin typeface="標楷體"/>
                          <a:ea typeface="新細明體"/>
                        </a:rPr>
                        <a:t> </a:t>
                      </a:r>
                      <a:endParaRPr lang="zh-TW" sz="1200" kern="100">
                        <a:effectLst/>
                        <a:latin typeface="Times New Roman"/>
                        <a:ea typeface="新細明體"/>
                      </a:endParaRPr>
                    </a:p>
                  </a:txBody>
                  <a:tcPr marL="17781" marR="1778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200" kern="100">
                          <a:effectLst/>
                          <a:latin typeface="Times New Roman"/>
                          <a:ea typeface="標楷體"/>
                        </a:rPr>
                        <a:t>評量日期</a:t>
                      </a:r>
                      <a:endParaRPr lang="zh-TW" sz="1200" kern="100">
                        <a:effectLst/>
                        <a:latin typeface="Times New Roman"/>
                        <a:ea typeface="新細明體"/>
                      </a:endParaRPr>
                    </a:p>
                  </a:txBody>
                  <a:tcPr marL="17781" marR="1778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b="1" kern="100" dirty="0" smtClean="0">
                          <a:solidFill>
                            <a:srgbClr val="FF0000"/>
                          </a:solidFill>
                          <a:effectLst/>
                          <a:latin typeface="標楷體"/>
                          <a:ea typeface="新細明體"/>
                        </a:rPr>
                        <a:t>10</a:t>
                      </a:r>
                      <a:r>
                        <a:rPr lang="en-US" altLang="zh-TW" sz="2000" b="1" kern="100" dirty="0" smtClean="0">
                          <a:solidFill>
                            <a:srgbClr val="FF0000"/>
                          </a:solidFill>
                          <a:effectLst/>
                          <a:latin typeface="標楷體"/>
                          <a:ea typeface="新細明體"/>
                        </a:rPr>
                        <a:t>8</a:t>
                      </a:r>
                      <a:r>
                        <a:rPr lang="zh-TW" sz="2000" b="1" kern="100" dirty="0" smtClean="0">
                          <a:solidFill>
                            <a:srgbClr val="FF0000"/>
                          </a:solidFill>
                          <a:effectLst/>
                          <a:latin typeface="Times New Roman"/>
                          <a:ea typeface="標楷體"/>
                        </a:rPr>
                        <a:t>年 </a:t>
                      </a:r>
                      <a:r>
                        <a:rPr lang="en-US" altLang="zh-TW" sz="2000" b="1" kern="100" dirty="0" smtClean="0">
                          <a:solidFill>
                            <a:srgbClr val="FF0000"/>
                          </a:solidFill>
                          <a:effectLst/>
                          <a:latin typeface="Times New Roman"/>
                          <a:ea typeface="標楷體"/>
                        </a:rPr>
                        <a:t>3</a:t>
                      </a:r>
                      <a:r>
                        <a:rPr lang="zh-TW" sz="2000" b="1" kern="100" dirty="0" smtClean="0">
                          <a:solidFill>
                            <a:srgbClr val="FF0000"/>
                          </a:solidFill>
                          <a:effectLst/>
                          <a:latin typeface="Times New Roman"/>
                          <a:ea typeface="標楷體"/>
                        </a:rPr>
                        <a:t>月</a:t>
                      </a:r>
                      <a:r>
                        <a:rPr lang="en-US" altLang="zh-TW" sz="2000" b="1" kern="100" dirty="0" smtClean="0">
                          <a:solidFill>
                            <a:srgbClr val="FF0000"/>
                          </a:solidFill>
                          <a:effectLst/>
                          <a:latin typeface="Times New Roman"/>
                          <a:ea typeface="標楷體"/>
                        </a:rPr>
                        <a:t>17</a:t>
                      </a:r>
                      <a:r>
                        <a:rPr lang="zh-TW" sz="2000" b="1" kern="100" dirty="0" smtClean="0">
                          <a:solidFill>
                            <a:srgbClr val="FF0000"/>
                          </a:solidFill>
                          <a:effectLst/>
                          <a:latin typeface="Times New Roman"/>
                          <a:ea typeface="標楷體"/>
                        </a:rPr>
                        <a:t>日</a:t>
                      </a:r>
                      <a:endParaRPr lang="en-US" altLang="zh-TW" sz="2000" b="1" kern="100" dirty="0" smtClean="0">
                        <a:solidFill>
                          <a:srgbClr val="FF0000"/>
                        </a:solidFill>
                        <a:effectLst/>
                        <a:latin typeface="Times New Roman"/>
                        <a:ea typeface="標楷體"/>
                      </a:endParaRPr>
                    </a:p>
                    <a:p>
                      <a:pPr algn="ctr">
                        <a:spcAft>
                          <a:spcPts val="0"/>
                        </a:spcAft>
                      </a:pPr>
                      <a:r>
                        <a:rPr lang="en-US" sz="2000" b="1" kern="100" dirty="0" smtClean="0">
                          <a:solidFill>
                            <a:srgbClr val="FF0000"/>
                          </a:solidFill>
                          <a:effectLst/>
                          <a:latin typeface="Times New Roman"/>
                          <a:ea typeface="標楷體"/>
                        </a:rPr>
                        <a:t> </a:t>
                      </a:r>
                      <a:r>
                        <a:rPr lang="en-US" sz="2000" b="1" kern="100" dirty="0">
                          <a:solidFill>
                            <a:srgbClr val="FF0000"/>
                          </a:solidFill>
                          <a:effectLst/>
                          <a:latin typeface="Times New Roman"/>
                          <a:ea typeface="標楷體"/>
                        </a:rPr>
                        <a:t>(</a:t>
                      </a:r>
                      <a:r>
                        <a:rPr lang="zh-TW" sz="2000" b="1" kern="100" dirty="0" smtClean="0">
                          <a:solidFill>
                            <a:srgbClr val="FF0000"/>
                          </a:solidFill>
                          <a:effectLst/>
                          <a:latin typeface="Times New Roman"/>
                          <a:ea typeface="標楷體"/>
                        </a:rPr>
                        <a:t>星期</a:t>
                      </a:r>
                      <a:r>
                        <a:rPr lang="zh-TW" altLang="en-US" sz="2000" b="1" kern="100" dirty="0" smtClean="0">
                          <a:solidFill>
                            <a:srgbClr val="FF0000"/>
                          </a:solidFill>
                          <a:effectLst/>
                          <a:latin typeface="Times New Roman"/>
                          <a:ea typeface="標楷體"/>
                        </a:rPr>
                        <a:t>日</a:t>
                      </a:r>
                      <a:r>
                        <a:rPr lang="en-US" sz="2000" b="1" kern="100" dirty="0" smtClean="0">
                          <a:solidFill>
                            <a:srgbClr val="FF0000"/>
                          </a:solidFill>
                          <a:effectLst/>
                          <a:latin typeface="Times New Roman"/>
                          <a:ea typeface="標楷體"/>
                        </a:rPr>
                        <a:t>)</a:t>
                      </a:r>
                      <a:endParaRPr lang="zh-TW" sz="2000" b="1" kern="100" dirty="0">
                        <a:solidFill>
                          <a:srgbClr val="FF0000"/>
                        </a:solidFill>
                        <a:effectLst/>
                        <a:latin typeface="Times New Roman"/>
                        <a:ea typeface="新細明體"/>
                      </a:endParaRPr>
                    </a:p>
                  </a:txBody>
                  <a:tcPr marL="17781" marR="1778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6561">
                <a:tc rowSpan="5" gridSpan="2">
                  <a:txBody>
                    <a:bodyPr/>
                    <a:lstStyle/>
                    <a:p>
                      <a:pPr algn="ctr">
                        <a:spcAft>
                          <a:spcPts val="0"/>
                        </a:spcAft>
                      </a:pPr>
                      <a:r>
                        <a:rPr lang="zh-TW" sz="1400" kern="100">
                          <a:effectLst/>
                          <a:latin typeface="Times New Roman"/>
                          <a:ea typeface="標楷體"/>
                        </a:rPr>
                        <a:t>貼照片處</a:t>
                      </a:r>
                      <a:endParaRPr lang="zh-TW" sz="1200" kern="100">
                        <a:effectLst/>
                        <a:latin typeface="Times New Roman"/>
                        <a:ea typeface="新細明體"/>
                      </a:endParaRPr>
                    </a:p>
                    <a:p>
                      <a:pPr algn="ctr">
                        <a:spcAft>
                          <a:spcPts val="0"/>
                        </a:spcAft>
                      </a:pPr>
                      <a:r>
                        <a:rPr lang="zh-TW" sz="1200" u="sng" kern="100">
                          <a:effectLst/>
                          <a:latin typeface="Times New Roman"/>
                          <a:ea typeface="標楷體"/>
                        </a:rPr>
                        <a:t>注意</a:t>
                      </a:r>
                      <a:endParaRPr lang="zh-TW" sz="1200" kern="100">
                        <a:effectLst/>
                        <a:latin typeface="Times New Roman"/>
                        <a:ea typeface="新細明體"/>
                      </a:endParaRPr>
                    </a:p>
                    <a:p>
                      <a:pPr marL="228600" indent="-228600">
                        <a:spcAft>
                          <a:spcPts val="0"/>
                        </a:spcAft>
                      </a:pPr>
                      <a:r>
                        <a:rPr lang="en-US" sz="1200" kern="100">
                          <a:effectLst/>
                          <a:latin typeface="標楷體"/>
                          <a:ea typeface="新細明體"/>
                        </a:rPr>
                        <a:t> 1.</a:t>
                      </a:r>
                      <a:r>
                        <a:rPr lang="zh-TW" sz="1200" kern="100">
                          <a:effectLst/>
                          <a:latin typeface="Times New Roman"/>
                          <a:ea typeface="標楷體"/>
                        </a:rPr>
                        <a:t>報名表與鑑定證請用相同之相片。</a:t>
                      </a:r>
                      <a:endParaRPr lang="zh-TW" sz="1200" kern="100">
                        <a:effectLst/>
                        <a:latin typeface="Times New Roman"/>
                        <a:ea typeface="新細明體"/>
                      </a:endParaRPr>
                    </a:p>
                    <a:p>
                      <a:pPr marL="228600" indent="-228600">
                        <a:spcAft>
                          <a:spcPts val="0"/>
                        </a:spcAft>
                      </a:pPr>
                      <a:r>
                        <a:rPr lang="en-US" sz="1200" kern="100">
                          <a:effectLst/>
                          <a:latin typeface="標楷體"/>
                          <a:ea typeface="新細明體"/>
                        </a:rPr>
                        <a:t> 2.</a:t>
                      </a:r>
                      <a:r>
                        <a:rPr lang="zh-TW" sz="1200" kern="100">
                          <a:effectLst/>
                          <a:latin typeface="Times New Roman"/>
                          <a:ea typeface="標楷體"/>
                        </a:rPr>
                        <a:t>請貼妥最近</a:t>
                      </a:r>
                      <a:r>
                        <a:rPr lang="en-US" sz="1200" kern="100">
                          <a:effectLst/>
                          <a:latin typeface="Times New Roman"/>
                          <a:ea typeface="標楷體"/>
                        </a:rPr>
                        <a:t>3</a:t>
                      </a:r>
                      <a:r>
                        <a:rPr lang="zh-TW" sz="1200" kern="100">
                          <a:effectLst/>
                          <a:latin typeface="Times New Roman"/>
                          <a:ea typeface="標楷體"/>
                        </a:rPr>
                        <a:t>個月內二吋脫帽半身正面相片。</a:t>
                      </a:r>
                      <a:endParaRPr lang="zh-TW" sz="1200" kern="100">
                        <a:effectLst/>
                        <a:latin typeface="Times New Roman"/>
                        <a:ea typeface="新細明體"/>
                      </a:endParaRPr>
                    </a:p>
                  </a:txBody>
                  <a:tcPr marL="17781" marR="1778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rowSpan="5" hMerge="1">
                  <a:txBody>
                    <a:bodyPr/>
                    <a:lstStyle/>
                    <a:p>
                      <a:endParaRPr lang="zh-TW" altLang="en-US"/>
                    </a:p>
                  </a:txBody>
                  <a:tcPr/>
                </a:tc>
                <a:tc>
                  <a:txBody>
                    <a:bodyPr/>
                    <a:lstStyle/>
                    <a:p>
                      <a:pPr algn="ctr">
                        <a:spcAft>
                          <a:spcPts val="0"/>
                        </a:spcAft>
                      </a:pPr>
                      <a:r>
                        <a:rPr lang="zh-TW" sz="1200" kern="100">
                          <a:effectLst/>
                          <a:latin typeface="Times New Roman"/>
                          <a:ea typeface="標楷體"/>
                        </a:rPr>
                        <a:t>評量地點</a:t>
                      </a:r>
                      <a:endParaRPr lang="zh-TW" sz="1200" kern="100">
                        <a:effectLst/>
                        <a:latin typeface="Times New Roman"/>
                        <a:ea typeface="新細明體"/>
                      </a:endParaRPr>
                    </a:p>
                  </a:txBody>
                  <a:tcPr marL="17781" marR="1778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400" b="1" kern="100" dirty="0">
                          <a:effectLst/>
                          <a:latin typeface="Times New Roman"/>
                          <a:ea typeface="標楷體"/>
                        </a:rPr>
                        <a:t>經 國 國 中</a:t>
                      </a:r>
                      <a:endParaRPr lang="zh-TW" sz="1400" kern="100" dirty="0">
                        <a:effectLst/>
                        <a:latin typeface="Times New Roman"/>
                        <a:ea typeface="新細明體"/>
                      </a:endParaRPr>
                    </a:p>
                  </a:txBody>
                  <a:tcPr marL="17781" marR="1778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6561">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100">
                          <a:effectLst/>
                          <a:latin typeface="Times New Roman"/>
                          <a:ea typeface="標楷體"/>
                        </a:rPr>
                        <a:t>進場時間</a:t>
                      </a:r>
                      <a:endParaRPr lang="zh-TW" sz="1200" kern="100">
                        <a:effectLst/>
                        <a:latin typeface="Times New Roman"/>
                        <a:ea typeface="新細明體"/>
                      </a:endParaRPr>
                    </a:p>
                  </a:txBody>
                  <a:tcPr marL="17781" marR="1778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b="1" kern="100" dirty="0">
                          <a:solidFill>
                            <a:srgbClr val="FF0000"/>
                          </a:solidFill>
                          <a:effectLst/>
                          <a:latin typeface="標楷體"/>
                          <a:ea typeface="新細明體"/>
                        </a:rPr>
                        <a:t>09</a:t>
                      </a:r>
                      <a:r>
                        <a:rPr lang="zh-TW" sz="1600" b="1" kern="100" dirty="0">
                          <a:solidFill>
                            <a:srgbClr val="FF0000"/>
                          </a:solidFill>
                          <a:effectLst/>
                          <a:latin typeface="Times New Roman"/>
                          <a:ea typeface="標楷體"/>
                        </a:rPr>
                        <a:t>：</a:t>
                      </a:r>
                      <a:r>
                        <a:rPr lang="en-US" sz="1600" b="1" kern="100" dirty="0">
                          <a:solidFill>
                            <a:srgbClr val="FF0000"/>
                          </a:solidFill>
                          <a:effectLst/>
                          <a:latin typeface="Times New Roman"/>
                          <a:ea typeface="標楷體"/>
                        </a:rPr>
                        <a:t>20 ~ 09</a:t>
                      </a:r>
                      <a:r>
                        <a:rPr lang="zh-TW" sz="1600" b="1" kern="100" dirty="0">
                          <a:solidFill>
                            <a:srgbClr val="FF0000"/>
                          </a:solidFill>
                          <a:effectLst/>
                          <a:latin typeface="Times New Roman"/>
                          <a:ea typeface="標楷體"/>
                        </a:rPr>
                        <a:t>：</a:t>
                      </a:r>
                      <a:r>
                        <a:rPr lang="en-US" sz="1600" b="1" kern="100" dirty="0">
                          <a:solidFill>
                            <a:srgbClr val="FF0000"/>
                          </a:solidFill>
                          <a:effectLst/>
                          <a:latin typeface="Times New Roman"/>
                          <a:ea typeface="標楷體"/>
                        </a:rPr>
                        <a:t>30</a:t>
                      </a:r>
                      <a:endParaRPr lang="zh-TW" sz="1600" kern="100" dirty="0">
                        <a:solidFill>
                          <a:srgbClr val="FF0000"/>
                        </a:solidFill>
                        <a:effectLst/>
                        <a:latin typeface="Times New Roman"/>
                        <a:ea typeface="新細明體"/>
                      </a:endParaRPr>
                    </a:p>
                  </a:txBody>
                  <a:tcPr marL="17781" marR="1778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6561">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100">
                          <a:effectLst/>
                          <a:latin typeface="Times New Roman"/>
                          <a:ea typeface="標楷體"/>
                        </a:rPr>
                        <a:t>評量時間</a:t>
                      </a:r>
                      <a:endParaRPr lang="zh-TW" sz="1200" kern="100">
                        <a:effectLst/>
                        <a:latin typeface="Times New Roman"/>
                        <a:ea typeface="新細明體"/>
                      </a:endParaRPr>
                    </a:p>
                  </a:txBody>
                  <a:tcPr marL="17781" marR="1778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b="1" kern="100" dirty="0">
                          <a:solidFill>
                            <a:srgbClr val="FF0000"/>
                          </a:solidFill>
                          <a:effectLst/>
                          <a:latin typeface="標楷體"/>
                          <a:ea typeface="新細明體"/>
                        </a:rPr>
                        <a:t>09</a:t>
                      </a:r>
                      <a:r>
                        <a:rPr lang="zh-TW" sz="1600" b="1" kern="100" dirty="0">
                          <a:solidFill>
                            <a:srgbClr val="FF0000"/>
                          </a:solidFill>
                          <a:effectLst/>
                          <a:latin typeface="Times New Roman"/>
                          <a:ea typeface="標楷體"/>
                        </a:rPr>
                        <a:t>：</a:t>
                      </a:r>
                      <a:r>
                        <a:rPr lang="en-US" sz="1600" b="1" kern="100" dirty="0">
                          <a:solidFill>
                            <a:srgbClr val="FF0000"/>
                          </a:solidFill>
                          <a:effectLst/>
                          <a:latin typeface="Times New Roman"/>
                          <a:ea typeface="標楷體"/>
                        </a:rPr>
                        <a:t>30 ~ 11</a:t>
                      </a:r>
                      <a:r>
                        <a:rPr lang="zh-TW" sz="1600" b="1" kern="100" dirty="0" smtClean="0">
                          <a:solidFill>
                            <a:srgbClr val="FF0000"/>
                          </a:solidFill>
                          <a:effectLst/>
                          <a:latin typeface="Times New Roman"/>
                          <a:ea typeface="標楷體"/>
                        </a:rPr>
                        <a:t>：</a:t>
                      </a:r>
                      <a:r>
                        <a:rPr lang="en-US" altLang="zh-TW" sz="1600" b="1" kern="100" dirty="0">
                          <a:solidFill>
                            <a:srgbClr val="FF0000"/>
                          </a:solidFill>
                          <a:effectLst/>
                          <a:latin typeface="Times New Roman"/>
                          <a:ea typeface="標楷體"/>
                        </a:rPr>
                        <a:t>3</a:t>
                      </a:r>
                      <a:r>
                        <a:rPr lang="en-US" sz="1600" b="1" kern="100" dirty="0" smtClean="0">
                          <a:solidFill>
                            <a:srgbClr val="FF0000"/>
                          </a:solidFill>
                          <a:effectLst/>
                          <a:latin typeface="Times New Roman"/>
                          <a:ea typeface="標楷體"/>
                        </a:rPr>
                        <a:t>0</a:t>
                      </a:r>
                      <a:endParaRPr lang="zh-TW" sz="1600" kern="100" dirty="0">
                        <a:solidFill>
                          <a:srgbClr val="FF0000"/>
                        </a:solidFill>
                        <a:effectLst/>
                        <a:latin typeface="Times New Roman"/>
                        <a:ea typeface="新細明體"/>
                      </a:endParaRPr>
                    </a:p>
                  </a:txBody>
                  <a:tcPr marL="17781" marR="1778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6561">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100">
                          <a:effectLst/>
                          <a:latin typeface="Times New Roman"/>
                          <a:ea typeface="標楷體"/>
                        </a:rPr>
                        <a:t>評量科目</a:t>
                      </a:r>
                      <a:endParaRPr lang="zh-TW" sz="1200" kern="100">
                        <a:effectLst/>
                        <a:latin typeface="Times New Roman"/>
                        <a:ea typeface="新細明體"/>
                      </a:endParaRPr>
                    </a:p>
                  </a:txBody>
                  <a:tcPr marL="17781" marR="1778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200" kern="100" dirty="0">
                          <a:effectLst/>
                          <a:latin typeface="Times New Roman"/>
                          <a:ea typeface="標楷體"/>
                        </a:rPr>
                        <a:t>創造能力</a:t>
                      </a:r>
                      <a:r>
                        <a:rPr lang="zh-TW" sz="1200" kern="100" dirty="0" smtClean="0">
                          <a:effectLst/>
                          <a:latin typeface="Times New Roman"/>
                          <a:ea typeface="標楷體"/>
                        </a:rPr>
                        <a:t>評量</a:t>
                      </a:r>
                      <a:r>
                        <a:rPr lang="en-US" altLang="zh-TW" sz="1200" kern="100" dirty="0" smtClean="0">
                          <a:effectLst/>
                          <a:latin typeface="Times New Roman"/>
                          <a:ea typeface="標楷體"/>
                        </a:rPr>
                        <a:t>(1)</a:t>
                      </a:r>
                      <a:endParaRPr lang="zh-TW" sz="1200" kern="100" dirty="0">
                        <a:effectLst/>
                        <a:latin typeface="Times New Roman"/>
                        <a:ea typeface="新細明體"/>
                      </a:endParaRPr>
                    </a:p>
                  </a:txBody>
                  <a:tcPr marL="17781" marR="1778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0246">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100">
                          <a:effectLst/>
                          <a:latin typeface="Times New Roman"/>
                          <a:ea typeface="標楷體"/>
                        </a:rPr>
                        <a:t>監試人員簽章</a:t>
                      </a:r>
                      <a:endParaRPr lang="zh-TW" sz="1200" kern="100">
                        <a:effectLst/>
                        <a:latin typeface="Times New Roman"/>
                        <a:ea typeface="新細明體"/>
                      </a:endParaRPr>
                    </a:p>
                  </a:txBody>
                  <a:tcPr marL="17781" marR="1778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a:effectLst/>
                          <a:latin typeface="標楷體"/>
                          <a:ea typeface="新細明體"/>
                        </a:rPr>
                        <a:t> </a:t>
                      </a:r>
                      <a:endParaRPr lang="zh-TW" sz="1200" kern="100">
                        <a:effectLst/>
                        <a:latin typeface="Times New Roman"/>
                        <a:ea typeface="新細明體"/>
                      </a:endParaRPr>
                    </a:p>
                  </a:txBody>
                  <a:tcPr marL="17781" marR="1778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335322">
                <a:tc gridSpan="4">
                  <a:txBody>
                    <a:bodyPr/>
                    <a:lstStyle/>
                    <a:p>
                      <a:pPr>
                        <a:spcAft>
                          <a:spcPts val="0"/>
                        </a:spcAft>
                      </a:pPr>
                      <a:r>
                        <a:rPr lang="zh-TW" sz="1200" kern="100" dirty="0">
                          <a:effectLst/>
                          <a:latin typeface="Times New Roman"/>
                          <a:ea typeface="標楷體"/>
                        </a:rPr>
                        <a:t>注意：</a:t>
                      </a:r>
                      <a:r>
                        <a:rPr lang="en-US" sz="1200" kern="100" dirty="0">
                          <a:effectLst/>
                          <a:latin typeface="Times New Roman"/>
                          <a:ea typeface="標楷體"/>
                        </a:rPr>
                        <a:t>1. </a:t>
                      </a:r>
                      <a:r>
                        <a:rPr lang="zh-TW" sz="1200" kern="100" dirty="0">
                          <a:effectLst/>
                          <a:latin typeface="Times New Roman"/>
                          <a:ea typeface="標楷體"/>
                        </a:rPr>
                        <a:t>報名時請填寫黑框線內之內容。</a:t>
                      </a:r>
                      <a:endParaRPr lang="zh-TW" sz="1200" kern="100" dirty="0">
                        <a:effectLst/>
                        <a:latin typeface="Times New Roman"/>
                        <a:ea typeface="新細明體"/>
                      </a:endParaRPr>
                    </a:p>
                    <a:p>
                      <a:pPr marL="304800" indent="-304800">
                        <a:spcAft>
                          <a:spcPts val="0"/>
                        </a:spcAft>
                      </a:pPr>
                      <a:r>
                        <a:rPr lang="en-US" sz="1200" kern="100" dirty="0">
                          <a:effectLst/>
                          <a:latin typeface="標楷體"/>
                          <a:ea typeface="新細明體"/>
                        </a:rPr>
                        <a:t>      2. </a:t>
                      </a:r>
                      <a:r>
                        <a:rPr lang="zh-TW" sz="1200" kern="100" dirty="0">
                          <a:effectLst/>
                          <a:latin typeface="Times New Roman"/>
                          <a:ea typeface="標楷體"/>
                        </a:rPr>
                        <a:t>學生必須攜帶鑑定證應考，並以</a:t>
                      </a:r>
                      <a:r>
                        <a:rPr lang="en-US" sz="1200" kern="100" dirty="0" err="1">
                          <a:effectLst/>
                          <a:latin typeface="Times New Roman"/>
                          <a:ea typeface="標楷體"/>
                        </a:rPr>
                        <a:t>2B</a:t>
                      </a:r>
                      <a:r>
                        <a:rPr lang="zh-TW" sz="1200" kern="100" dirty="0">
                          <a:effectLst/>
                          <a:latin typeface="Times New Roman"/>
                          <a:ea typeface="標楷體"/>
                        </a:rPr>
                        <a:t>鉛筆作答，橡皮擦自備。</a:t>
                      </a:r>
                      <a:endParaRPr lang="zh-TW" sz="1200" kern="100" dirty="0">
                        <a:effectLst/>
                        <a:latin typeface="Times New Roman"/>
                        <a:ea typeface="新細明體"/>
                      </a:endParaRPr>
                    </a:p>
                    <a:p>
                      <a:pPr indent="457200">
                        <a:spcAft>
                          <a:spcPts val="0"/>
                        </a:spcAft>
                      </a:pPr>
                      <a:r>
                        <a:rPr lang="en-US" sz="1200" kern="100" dirty="0">
                          <a:effectLst/>
                          <a:latin typeface="標楷體"/>
                          <a:ea typeface="新細明體"/>
                        </a:rPr>
                        <a:t>3. </a:t>
                      </a:r>
                      <a:r>
                        <a:rPr lang="zh-TW" sz="1200" kern="100" dirty="0">
                          <a:effectLst/>
                          <a:latin typeface="Times New Roman"/>
                          <a:ea typeface="標楷體"/>
                        </a:rPr>
                        <a:t>考試時請將此證放在課桌左上角。</a:t>
                      </a:r>
                      <a:endParaRPr lang="zh-TW" sz="1200" kern="100" dirty="0">
                        <a:effectLst/>
                        <a:latin typeface="Times New Roman"/>
                        <a:ea typeface="新細明體"/>
                      </a:endParaRPr>
                    </a:p>
                    <a:p>
                      <a:pPr indent="457200">
                        <a:spcAft>
                          <a:spcPts val="0"/>
                        </a:spcAft>
                      </a:pPr>
                      <a:r>
                        <a:rPr lang="en-US" sz="1200" kern="100" dirty="0">
                          <a:effectLst/>
                          <a:latin typeface="標楷體"/>
                          <a:ea typeface="新細明體"/>
                        </a:rPr>
                        <a:t>4. </a:t>
                      </a:r>
                      <a:r>
                        <a:rPr lang="zh-TW" sz="1200" kern="100" dirty="0">
                          <a:effectLst/>
                          <a:latin typeface="Times New Roman"/>
                          <a:ea typeface="標楷體"/>
                        </a:rPr>
                        <a:t>開放查看考場時間</a:t>
                      </a:r>
                      <a:r>
                        <a:rPr lang="zh-TW" sz="1200" kern="100" dirty="0" smtClean="0">
                          <a:effectLst/>
                          <a:latin typeface="Times New Roman"/>
                          <a:ea typeface="標楷體"/>
                        </a:rPr>
                        <a:t>：</a:t>
                      </a:r>
                      <a:r>
                        <a:rPr lang="en-US" altLang="zh-TW" sz="1800" b="1" kern="100" dirty="0" smtClean="0">
                          <a:solidFill>
                            <a:srgbClr val="FF0000"/>
                          </a:solidFill>
                          <a:effectLst/>
                          <a:latin typeface="Times New Roman"/>
                          <a:ea typeface="標楷體"/>
                        </a:rPr>
                        <a:t>3</a:t>
                      </a:r>
                      <a:r>
                        <a:rPr lang="zh-TW" sz="1800" b="1" kern="100" dirty="0" smtClean="0">
                          <a:solidFill>
                            <a:srgbClr val="FF0000"/>
                          </a:solidFill>
                          <a:effectLst/>
                          <a:latin typeface="Times New Roman"/>
                          <a:ea typeface="標楷體"/>
                        </a:rPr>
                        <a:t>月</a:t>
                      </a:r>
                      <a:r>
                        <a:rPr lang="en-US" altLang="zh-TW" sz="1800" b="1" kern="100" dirty="0" smtClean="0">
                          <a:solidFill>
                            <a:srgbClr val="FF0000"/>
                          </a:solidFill>
                          <a:effectLst/>
                          <a:latin typeface="Times New Roman"/>
                          <a:ea typeface="標楷體"/>
                        </a:rPr>
                        <a:t>17</a:t>
                      </a:r>
                      <a:r>
                        <a:rPr lang="zh-TW" sz="1800" b="1" kern="100" dirty="0" smtClean="0">
                          <a:solidFill>
                            <a:srgbClr val="FF0000"/>
                          </a:solidFill>
                          <a:effectLst/>
                          <a:latin typeface="Times New Roman"/>
                          <a:ea typeface="標楷體"/>
                        </a:rPr>
                        <a:t>日</a:t>
                      </a:r>
                      <a:r>
                        <a:rPr lang="en-US" sz="1800" b="1" kern="100" dirty="0">
                          <a:solidFill>
                            <a:srgbClr val="FF0000"/>
                          </a:solidFill>
                          <a:effectLst/>
                          <a:latin typeface="Times New Roman"/>
                          <a:ea typeface="標楷體"/>
                        </a:rPr>
                        <a:t>9</a:t>
                      </a:r>
                      <a:r>
                        <a:rPr lang="zh-TW" sz="1800" b="1" kern="100" dirty="0">
                          <a:solidFill>
                            <a:srgbClr val="FF0000"/>
                          </a:solidFill>
                          <a:effectLst/>
                          <a:latin typeface="Times New Roman"/>
                          <a:ea typeface="標楷體"/>
                        </a:rPr>
                        <a:t>時</a:t>
                      </a:r>
                      <a:r>
                        <a:rPr lang="zh-TW" sz="1200" kern="100" dirty="0">
                          <a:effectLst/>
                          <a:latin typeface="Times New Roman"/>
                          <a:ea typeface="標楷體"/>
                        </a:rPr>
                        <a:t>。</a:t>
                      </a:r>
                      <a:endParaRPr lang="zh-TW" sz="1200" kern="100" dirty="0">
                        <a:effectLst/>
                        <a:latin typeface="Times New Roman"/>
                        <a:ea typeface="新細明體"/>
                      </a:endParaRPr>
                    </a:p>
                    <a:p>
                      <a:pPr indent="457200">
                        <a:spcAft>
                          <a:spcPts val="0"/>
                        </a:spcAft>
                      </a:pPr>
                      <a:r>
                        <a:rPr lang="en-US" sz="1200" kern="100" dirty="0">
                          <a:effectLst/>
                          <a:latin typeface="標楷體"/>
                          <a:ea typeface="新細明體"/>
                        </a:rPr>
                        <a:t>5. </a:t>
                      </a:r>
                      <a:r>
                        <a:rPr lang="zh-TW" sz="1200" kern="100" dirty="0">
                          <a:effectLst/>
                          <a:latin typeface="Times New Roman"/>
                          <a:ea typeface="標楷體"/>
                        </a:rPr>
                        <a:t>預估評量約</a:t>
                      </a:r>
                      <a:r>
                        <a:rPr lang="zh-TW" sz="1200" kern="100" dirty="0" smtClean="0">
                          <a:effectLst/>
                          <a:latin typeface="Times New Roman"/>
                          <a:ea typeface="標楷體"/>
                        </a:rPr>
                        <a:t>需</a:t>
                      </a:r>
                      <a:r>
                        <a:rPr lang="en-US" altLang="zh-TW" sz="1200" b="1" kern="100" dirty="0" smtClean="0">
                          <a:solidFill>
                            <a:srgbClr val="FF0000"/>
                          </a:solidFill>
                          <a:effectLst/>
                          <a:latin typeface="Times New Roman"/>
                          <a:ea typeface="標楷體"/>
                        </a:rPr>
                        <a:t>2</a:t>
                      </a:r>
                      <a:r>
                        <a:rPr lang="zh-TW" altLang="en-US" sz="1200" b="1" kern="100" dirty="0" smtClean="0">
                          <a:solidFill>
                            <a:srgbClr val="FF0000"/>
                          </a:solidFill>
                          <a:effectLst/>
                          <a:latin typeface="Times New Roman"/>
                          <a:ea typeface="標楷體"/>
                        </a:rPr>
                        <a:t>小時</a:t>
                      </a:r>
                      <a:r>
                        <a:rPr lang="zh-TW" sz="1200" kern="100" dirty="0" smtClean="0">
                          <a:effectLst/>
                          <a:latin typeface="Times New Roman"/>
                          <a:ea typeface="標楷體"/>
                        </a:rPr>
                        <a:t>（</a:t>
                      </a:r>
                      <a:r>
                        <a:rPr lang="zh-TW" sz="1200" kern="100" dirty="0">
                          <a:effectLst/>
                          <a:latin typeface="Times New Roman"/>
                          <a:ea typeface="標楷體"/>
                        </a:rPr>
                        <a:t>統一結束離場），實際結束時間依施測情況調整。</a:t>
                      </a:r>
                      <a:endParaRPr lang="zh-TW" sz="1200" kern="100" dirty="0">
                        <a:effectLst/>
                        <a:latin typeface="Times New Roman"/>
                        <a:ea typeface="新細明體"/>
                      </a:endParaRPr>
                    </a:p>
                    <a:p>
                      <a:pPr indent="457200">
                        <a:spcAft>
                          <a:spcPts val="0"/>
                        </a:spcAft>
                      </a:pPr>
                      <a:r>
                        <a:rPr lang="en-US" sz="1200" kern="100" dirty="0">
                          <a:effectLst/>
                          <a:latin typeface="標楷體"/>
                          <a:ea typeface="新細明體"/>
                        </a:rPr>
                        <a:t>6. </a:t>
                      </a:r>
                      <a:r>
                        <a:rPr lang="zh-TW" sz="1200" kern="100" dirty="0">
                          <a:effectLst/>
                          <a:latin typeface="Times New Roman"/>
                          <a:ea typeface="標楷體"/>
                        </a:rPr>
                        <a:t>學生請</a:t>
                      </a:r>
                      <a:r>
                        <a:rPr lang="zh-TW" sz="1200" kern="100" dirty="0" smtClean="0">
                          <a:effectLst/>
                          <a:latin typeface="Times New Roman"/>
                          <a:ea typeface="標楷體"/>
                        </a:rPr>
                        <a:t>穿著</a:t>
                      </a:r>
                      <a:r>
                        <a:rPr lang="zh-TW" altLang="en-US" sz="1200" kern="100" dirty="0" smtClean="0">
                          <a:effectLst/>
                          <a:latin typeface="Times New Roman"/>
                          <a:ea typeface="標楷體"/>
                        </a:rPr>
                        <a:t>便</a:t>
                      </a:r>
                      <a:r>
                        <a:rPr lang="zh-TW" sz="1200" kern="100" dirty="0" smtClean="0">
                          <a:effectLst/>
                          <a:latin typeface="Times New Roman"/>
                          <a:ea typeface="標楷體"/>
                        </a:rPr>
                        <a:t>服</a:t>
                      </a:r>
                      <a:r>
                        <a:rPr lang="zh-TW" sz="1200" kern="100" dirty="0">
                          <a:effectLst/>
                          <a:latin typeface="Times New Roman"/>
                          <a:ea typeface="標楷體"/>
                        </a:rPr>
                        <a:t>並遵守鑑定試場規則。</a:t>
                      </a:r>
                      <a:endParaRPr lang="zh-TW" sz="1200" kern="100" dirty="0">
                        <a:effectLst/>
                        <a:latin typeface="Times New Roman"/>
                        <a:ea typeface="新細明體"/>
                      </a:endParaRPr>
                    </a:p>
                  </a:txBody>
                  <a:tcPr marL="17781" marR="1778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633275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1945201" y="624110"/>
            <a:ext cx="6589199" cy="788666"/>
          </a:xfrm>
        </p:spPr>
        <p:txBody>
          <a:bodyPr/>
          <a:lstStyle/>
          <a:p>
            <a:pPr eaLnBrk="1" hangingPunct="1"/>
            <a:r>
              <a:rPr lang="zh-TW" altLang="en-US" dirty="0" smtClean="0">
                <a:latin typeface="標楷體" panose="03000509000000000000" pitchFamily="65" charset="-120"/>
                <a:ea typeface="標楷體" panose="03000509000000000000" pitchFamily="65" charset="-120"/>
              </a:rPr>
              <a:t>寄發評量測驗結果通知單</a:t>
            </a:r>
          </a:p>
        </p:txBody>
      </p:sp>
      <p:sp>
        <p:nvSpPr>
          <p:cNvPr id="23555" name="內容版面配置區 2"/>
          <p:cNvSpPr>
            <a:spLocks noGrp="1"/>
          </p:cNvSpPr>
          <p:nvPr>
            <p:ph idx="1"/>
          </p:nvPr>
        </p:nvSpPr>
        <p:spPr>
          <a:xfrm>
            <a:off x="611560" y="2708920"/>
            <a:ext cx="8324364" cy="1656184"/>
          </a:xfrm>
        </p:spPr>
        <p:txBody>
          <a:bodyPr/>
          <a:lstStyle/>
          <a:p>
            <a:pPr eaLnBrk="1" hangingPunct="1">
              <a:buFont typeface="Arial" panose="020B0604020202020204" pitchFamily="34" charset="0"/>
              <a:buNone/>
            </a:pPr>
            <a:r>
              <a:rPr lang="zh-TW" altLang="en-US" sz="3200" dirty="0" smtClean="0">
                <a:latin typeface="標楷體" panose="03000509000000000000" pitchFamily="65" charset="-120"/>
                <a:ea typeface="標楷體" panose="03000509000000000000" pitchFamily="65" charset="-120"/>
              </a:rPr>
              <a:t>初選結果公告：</a:t>
            </a:r>
            <a:r>
              <a:rPr lang="en-US" altLang="zh-TW" sz="3200" b="1" dirty="0" smtClean="0">
                <a:solidFill>
                  <a:srgbClr val="FF0000"/>
                </a:solidFill>
                <a:latin typeface="標楷體" panose="03000509000000000000" pitchFamily="65" charset="-120"/>
                <a:ea typeface="標楷體" panose="03000509000000000000" pitchFamily="65" charset="-120"/>
              </a:rPr>
              <a:t>108</a:t>
            </a:r>
            <a:r>
              <a:rPr lang="zh-TW" altLang="en-US" sz="3200" b="1" dirty="0" smtClean="0">
                <a:solidFill>
                  <a:srgbClr val="FF0000"/>
                </a:solidFill>
                <a:latin typeface="標楷體" panose="03000509000000000000" pitchFamily="65" charset="-120"/>
                <a:ea typeface="標楷體" panose="03000509000000000000" pitchFamily="65" charset="-120"/>
              </a:rPr>
              <a:t>年</a:t>
            </a:r>
            <a:r>
              <a:rPr lang="en-US" altLang="zh-TW" sz="3200" b="1" dirty="0" smtClean="0">
                <a:solidFill>
                  <a:srgbClr val="FF0000"/>
                </a:solidFill>
                <a:latin typeface="標楷體" panose="03000509000000000000" pitchFamily="65" charset="-120"/>
                <a:ea typeface="標楷體" panose="03000509000000000000" pitchFamily="65" charset="-120"/>
              </a:rPr>
              <a:t>3</a:t>
            </a:r>
            <a:r>
              <a:rPr lang="zh-TW" altLang="en-US" sz="3200" b="1" dirty="0" smtClean="0">
                <a:solidFill>
                  <a:srgbClr val="FF0000"/>
                </a:solidFill>
                <a:latin typeface="標楷體" panose="03000509000000000000" pitchFamily="65" charset="-120"/>
                <a:ea typeface="標楷體" panose="03000509000000000000" pitchFamily="65" charset="-120"/>
              </a:rPr>
              <a:t>月</a:t>
            </a:r>
            <a:r>
              <a:rPr lang="en-US" altLang="zh-TW" sz="3200" b="1" dirty="0" smtClean="0">
                <a:solidFill>
                  <a:srgbClr val="FF0000"/>
                </a:solidFill>
                <a:latin typeface="標楷體" panose="03000509000000000000" pitchFamily="65" charset="-120"/>
                <a:ea typeface="標楷體" panose="03000509000000000000" pitchFamily="65" charset="-120"/>
              </a:rPr>
              <a:t>20</a:t>
            </a:r>
            <a:r>
              <a:rPr lang="zh-TW" altLang="en-US" sz="3200" b="1" dirty="0" smtClean="0">
                <a:solidFill>
                  <a:srgbClr val="FF0000"/>
                </a:solidFill>
                <a:latin typeface="標楷體" panose="03000509000000000000" pitchFamily="65" charset="-120"/>
                <a:ea typeface="標楷體" panose="03000509000000000000" pitchFamily="65" charset="-120"/>
              </a:rPr>
              <a:t>日</a:t>
            </a:r>
            <a:r>
              <a:rPr lang="en-US" altLang="zh-TW" sz="3200" b="1" dirty="0" smtClean="0">
                <a:solidFill>
                  <a:srgbClr val="FF0000"/>
                </a:solidFill>
                <a:latin typeface="標楷體" panose="03000509000000000000" pitchFamily="65" charset="-120"/>
                <a:ea typeface="標楷體" panose="03000509000000000000" pitchFamily="65" charset="-120"/>
              </a:rPr>
              <a:t>(</a:t>
            </a:r>
            <a:r>
              <a:rPr lang="zh-TW" altLang="en-US" sz="3200" b="1" dirty="0" smtClean="0">
                <a:solidFill>
                  <a:srgbClr val="FF0000"/>
                </a:solidFill>
                <a:latin typeface="標楷體" panose="03000509000000000000" pitchFamily="65" charset="-120"/>
                <a:ea typeface="標楷體" panose="03000509000000000000" pitchFamily="65" charset="-120"/>
              </a:rPr>
              <a:t>星期三</a:t>
            </a:r>
            <a:r>
              <a:rPr lang="en-US" altLang="zh-TW" sz="3200" b="1" dirty="0" smtClean="0">
                <a:solidFill>
                  <a:srgbClr val="FF0000"/>
                </a:solidFill>
                <a:latin typeface="標楷體" panose="03000509000000000000" pitchFamily="65" charset="-120"/>
                <a:ea typeface="標楷體" panose="03000509000000000000" pitchFamily="65" charset="-120"/>
              </a:rPr>
              <a:t>)17</a:t>
            </a:r>
            <a:r>
              <a:rPr lang="zh-TW" altLang="en-US" sz="3200" b="1" dirty="0" smtClean="0">
                <a:solidFill>
                  <a:srgbClr val="FF0000"/>
                </a:solidFill>
                <a:latin typeface="標楷體" panose="03000509000000000000" pitchFamily="65" charset="-120"/>
                <a:ea typeface="標楷體" panose="03000509000000000000" pitchFamily="65" charset="-120"/>
              </a:rPr>
              <a:t>：</a:t>
            </a:r>
            <a:r>
              <a:rPr lang="en-US" altLang="zh-TW" sz="3200" b="1" dirty="0" smtClean="0">
                <a:solidFill>
                  <a:srgbClr val="FF0000"/>
                </a:solidFill>
                <a:latin typeface="標楷體" panose="03000509000000000000" pitchFamily="65" charset="-120"/>
                <a:ea typeface="標楷體" panose="03000509000000000000" pitchFamily="65" charset="-120"/>
              </a:rPr>
              <a:t>00</a:t>
            </a:r>
            <a:r>
              <a:rPr lang="zh-TW" altLang="en-US" sz="3200" dirty="0" smtClean="0">
                <a:latin typeface="標楷體" panose="03000509000000000000" pitchFamily="65" charset="-120"/>
                <a:ea typeface="標楷體" panose="03000509000000000000" pitchFamily="65" charset="-120"/>
              </a:rPr>
              <a:t>公布於桃園市政府教育局及經國國中網站，並以書面個別通知學生。</a:t>
            </a:r>
          </a:p>
        </p:txBody>
      </p:sp>
      <p:sp>
        <p:nvSpPr>
          <p:cNvPr id="4" name="內容版面配置區 2"/>
          <p:cNvSpPr txBox="1">
            <a:spLocks/>
          </p:cNvSpPr>
          <p:nvPr/>
        </p:nvSpPr>
        <p:spPr>
          <a:xfrm>
            <a:off x="457200" y="1600200"/>
            <a:ext cx="8229600" cy="542925"/>
          </a:xfrm>
          <a:prstGeom prst="rect">
            <a:avLst/>
          </a:prstGeom>
        </p:spPr>
        <p:txBody>
          <a:bodyPr>
            <a:normAutofit lnSpcReduction="10000"/>
          </a:bodyPr>
          <a:lstStyle/>
          <a:p>
            <a:pPr marL="342900" indent="-342900">
              <a:spcBef>
                <a:spcPct val="20000"/>
              </a:spcBef>
              <a:defRPr/>
            </a:pPr>
            <a:r>
              <a:rPr kumimoji="0" lang="zh-TW" altLang="en-US" sz="3200" dirty="0">
                <a:latin typeface="標楷體" panose="03000509000000000000" pitchFamily="65" charset="-120"/>
                <a:ea typeface="標楷體" panose="03000509000000000000" pitchFamily="65" charset="-120"/>
              </a:rPr>
              <a:t>時間：</a:t>
            </a:r>
            <a:r>
              <a:rPr kumimoji="0" 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108</a:t>
            </a:r>
            <a:r>
              <a:rPr lang="zh-TW" altLang="en-US"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3</a:t>
            </a:r>
            <a:r>
              <a:rPr lang="zh-TW" altLang="en-US" sz="3200" dirty="0" smtClean="0">
                <a:latin typeface="標楷體" panose="03000509000000000000" pitchFamily="65" charset="-120"/>
                <a:ea typeface="標楷體" panose="03000509000000000000" pitchFamily="65" charset="-120"/>
              </a:rPr>
              <a:t>月</a:t>
            </a:r>
            <a:r>
              <a:rPr lang="en-US" altLang="zh-TW" sz="3200" dirty="0" smtClean="0">
                <a:latin typeface="標楷體" panose="03000509000000000000" pitchFamily="65" charset="-120"/>
                <a:ea typeface="標楷體" panose="03000509000000000000" pitchFamily="65" charset="-120"/>
              </a:rPr>
              <a:t>20</a:t>
            </a:r>
            <a:r>
              <a:rPr lang="zh-TW" altLang="en-US" sz="3200" dirty="0" smtClean="0">
                <a:latin typeface="標楷體" panose="03000509000000000000" pitchFamily="65" charset="-120"/>
                <a:ea typeface="標楷體" panose="03000509000000000000" pitchFamily="65" charset="-120"/>
              </a:rPr>
              <a:t>日</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三</a:t>
            </a:r>
            <a:r>
              <a:rPr lang="en-US" altLang="zh-TW" sz="3200" dirty="0" smtClean="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a:p>
            <a:pPr marL="342900" indent="-342900" eaLnBrk="1" fontAlgn="auto" hangingPunct="1">
              <a:spcBef>
                <a:spcPct val="20000"/>
              </a:spcBef>
              <a:spcAft>
                <a:spcPts val="0"/>
              </a:spcAft>
              <a:defRPr/>
            </a:pPr>
            <a:endParaRPr kumimoji="0"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432494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1945201" y="624110"/>
            <a:ext cx="2626799" cy="547465"/>
          </a:xfrm>
        </p:spPr>
        <p:txBody>
          <a:bodyPr>
            <a:noAutofit/>
          </a:bodyPr>
          <a:lstStyle/>
          <a:p>
            <a:pPr eaLnBrk="1" hangingPunct="1"/>
            <a:r>
              <a:rPr lang="zh-TW" altLang="en-US" dirty="0" smtClean="0">
                <a:latin typeface="標楷體" panose="03000509000000000000" pitchFamily="65" charset="-120"/>
                <a:ea typeface="標楷體" panose="03000509000000000000" pitchFamily="65" charset="-120"/>
              </a:rPr>
              <a:t>複選報名</a:t>
            </a:r>
          </a:p>
        </p:txBody>
      </p:sp>
      <p:sp>
        <p:nvSpPr>
          <p:cNvPr id="24579" name="內容版面配置區 2"/>
          <p:cNvSpPr>
            <a:spLocks noGrp="1"/>
          </p:cNvSpPr>
          <p:nvPr>
            <p:ph idx="1"/>
          </p:nvPr>
        </p:nvSpPr>
        <p:spPr>
          <a:xfrm>
            <a:off x="457200" y="1643063"/>
            <a:ext cx="8229600" cy="857250"/>
          </a:xfrm>
        </p:spPr>
        <p:txBody>
          <a:bodyPr/>
          <a:lstStyle/>
          <a:p>
            <a:pPr eaLnBrk="1" hangingPunct="1"/>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管道一</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通過初選學生或</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管道二</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需經進一步評估者，須報名參加複選（報名地點：經國國中輔導室）。</a:t>
            </a:r>
            <a:endParaRPr lang="en-US" altLang="zh-TW" sz="2400" dirty="0" smtClean="0">
              <a:latin typeface="標楷體" panose="03000509000000000000" pitchFamily="65" charset="-120"/>
              <a:ea typeface="標楷體" panose="03000509000000000000" pitchFamily="65" charset="-120"/>
            </a:endParaRPr>
          </a:p>
          <a:p>
            <a:pPr eaLnBrk="1" hangingPunct="1"/>
            <a:endParaRPr lang="zh-TW" altLang="en-US" sz="2400" dirty="0" smtClean="0">
              <a:latin typeface="標楷體" panose="03000509000000000000" pitchFamily="65" charset="-120"/>
              <a:ea typeface="標楷體" panose="03000509000000000000" pitchFamily="65" charset="-120"/>
            </a:endParaRPr>
          </a:p>
        </p:txBody>
      </p:sp>
      <p:sp>
        <p:nvSpPr>
          <p:cNvPr id="4" name="內容版面配置區 2"/>
          <p:cNvSpPr txBox="1">
            <a:spLocks/>
          </p:cNvSpPr>
          <p:nvPr/>
        </p:nvSpPr>
        <p:spPr>
          <a:xfrm>
            <a:off x="457200" y="1171575"/>
            <a:ext cx="8229600" cy="542925"/>
          </a:xfrm>
          <a:prstGeom prst="rect">
            <a:avLst/>
          </a:prstGeom>
        </p:spPr>
        <p:txBody>
          <a:bodyPr>
            <a:normAutofit/>
          </a:bodyPr>
          <a:lstStyle/>
          <a:p>
            <a:pPr marL="342900" indent="-342900" eaLnBrk="1" fontAlgn="auto" hangingPunct="1">
              <a:spcBef>
                <a:spcPct val="20000"/>
              </a:spcBef>
              <a:spcAft>
                <a:spcPts val="0"/>
              </a:spcAft>
              <a:defRPr/>
            </a:pPr>
            <a:r>
              <a:rPr kumimoji="0" lang="zh-TW" altLang="en-US" sz="2800" dirty="0">
                <a:latin typeface="標楷體" panose="03000509000000000000" pitchFamily="65" charset="-120"/>
                <a:ea typeface="標楷體" panose="03000509000000000000" pitchFamily="65" charset="-120"/>
              </a:rPr>
              <a:t>時間：</a:t>
            </a:r>
            <a:r>
              <a:rPr kumimoji="0" lang="en-US" sz="2800" dirty="0">
                <a:latin typeface="標楷體" panose="03000509000000000000" pitchFamily="65" charset="-120"/>
                <a:ea typeface="標楷體" panose="03000509000000000000" pitchFamily="65" charset="-120"/>
              </a:rPr>
              <a:t> </a:t>
            </a:r>
            <a:r>
              <a:rPr kumimoji="0" lang="en-US" altLang="zh-TW" sz="2800" dirty="0" smtClean="0">
                <a:latin typeface="標楷體" panose="03000509000000000000" pitchFamily="65" charset="-120"/>
                <a:ea typeface="標楷體" panose="03000509000000000000" pitchFamily="65" charset="-120"/>
              </a:rPr>
              <a:t>108</a:t>
            </a:r>
            <a:r>
              <a:rPr kumimoji="0" lang="zh-TW" altLang="en-US" sz="2800" dirty="0" smtClean="0">
                <a:latin typeface="標楷體" panose="03000509000000000000" pitchFamily="65" charset="-120"/>
                <a:ea typeface="標楷體" panose="03000509000000000000" pitchFamily="65" charset="-120"/>
              </a:rPr>
              <a:t>年</a:t>
            </a:r>
            <a:r>
              <a:rPr kumimoji="0" lang="en-US" altLang="zh-TW" sz="2800" dirty="0" smtClean="0">
                <a:latin typeface="標楷體" panose="03000509000000000000" pitchFamily="65" charset="-120"/>
                <a:ea typeface="標楷體" panose="03000509000000000000" pitchFamily="65" charset="-120"/>
              </a:rPr>
              <a:t>3</a:t>
            </a:r>
            <a:r>
              <a:rPr kumimoji="0" lang="zh-TW" altLang="en-US" sz="2800" dirty="0" smtClean="0">
                <a:latin typeface="標楷體" panose="03000509000000000000" pitchFamily="65" charset="-120"/>
                <a:ea typeface="標楷體" panose="03000509000000000000" pitchFamily="65" charset="-120"/>
              </a:rPr>
              <a:t>月</a:t>
            </a:r>
            <a:r>
              <a:rPr kumimoji="0" lang="en-US" altLang="zh-TW" sz="2800" dirty="0" smtClean="0">
                <a:latin typeface="標楷體" panose="03000509000000000000" pitchFamily="65" charset="-120"/>
                <a:ea typeface="標楷體" panose="03000509000000000000" pitchFamily="65" charset="-120"/>
              </a:rPr>
              <a:t>24</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至</a:t>
            </a:r>
            <a:r>
              <a:rPr kumimoji="0" lang="en-US" altLang="zh-TW" sz="2800" dirty="0" smtClean="0">
                <a:latin typeface="標楷體" panose="03000509000000000000" pitchFamily="65" charset="-120"/>
                <a:ea typeface="標楷體" panose="03000509000000000000" pitchFamily="65" charset="-120"/>
              </a:rPr>
              <a:t>108</a:t>
            </a:r>
            <a:r>
              <a:rPr kumimoji="0" lang="zh-TW" altLang="en-US" sz="2800" dirty="0" smtClean="0">
                <a:latin typeface="標楷體" panose="03000509000000000000" pitchFamily="65" charset="-120"/>
                <a:ea typeface="標楷體" panose="03000509000000000000" pitchFamily="65" charset="-120"/>
              </a:rPr>
              <a:t>年</a:t>
            </a:r>
            <a:r>
              <a:rPr kumimoji="0" lang="en-US" altLang="zh-TW" sz="2800" dirty="0" smtClean="0">
                <a:latin typeface="標楷體" panose="03000509000000000000" pitchFamily="65" charset="-120"/>
                <a:ea typeface="標楷體" panose="03000509000000000000" pitchFamily="65" charset="-120"/>
              </a:rPr>
              <a:t>3</a:t>
            </a:r>
            <a:r>
              <a:rPr kumimoji="0" lang="zh-TW" altLang="en-US" sz="2800" dirty="0" smtClean="0">
                <a:latin typeface="標楷體" panose="03000509000000000000" pitchFamily="65" charset="-120"/>
                <a:ea typeface="標楷體" panose="03000509000000000000" pitchFamily="65" charset="-120"/>
              </a:rPr>
              <a:t>月</a:t>
            </a:r>
            <a:r>
              <a:rPr kumimoji="0" lang="en-US" altLang="zh-TW" sz="2800" dirty="0" smtClean="0">
                <a:latin typeface="標楷體" panose="03000509000000000000" pitchFamily="65" charset="-120"/>
                <a:ea typeface="標楷體" panose="03000509000000000000" pitchFamily="65" charset="-120"/>
              </a:rPr>
              <a:t>25</a:t>
            </a:r>
            <a:r>
              <a:rPr kumimoji="0" lang="zh-TW" altLang="en-US" sz="2800" dirty="0" smtClean="0">
                <a:latin typeface="標楷體" panose="03000509000000000000" pitchFamily="65" charset="-120"/>
                <a:ea typeface="標楷體" panose="03000509000000000000" pitchFamily="65" charset="-120"/>
              </a:rPr>
              <a:t>日</a:t>
            </a:r>
            <a:r>
              <a:rPr kumimoji="0" lang="en-US" altLang="zh-TW" sz="2800" dirty="0" smtClean="0">
                <a:latin typeface="標楷體" panose="03000509000000000000" pitchFamily="65" charset="-120"/>
                <a:ea typeface="標楷體" panose="03000509000000000000" pitchFamily="65" charset="-120"/>
              </a:rPr>
              <a:t>(</a:t>
            </a:r>
            <a:r>
              <a:rPr kumimoji="0" lang="zh-TW" altLang="en-US" sz="2800" dirty="0" smtClean="0">
                <a:latin typeface="標楷體" panose="03000509000000000000" pitchFamily="65" charset="-120"/>
                <a:ea typeface="標楷體" panose="03000509000000000000" pitchFamily="65" charset="-120"/>
              </a:rPr>
              <a:t>一</a:t>
            </a:r>
            <a:r>
              <a:rPr kumimoji="0" lang="en-US" altLang="zh-TW" sz="2800" dirty="0" smtClean="0">
                <a:latin typeface="標楷體" panose="03000509000000000000" pitchFamily="65" charset="-120"/>
                <a:ea typeface="標楷體" panose="03000509000000000000" pitchFamily="65" charset="-120"/>
              </a:rPr>
              <a:t>)</a:t>
            </a:r>
            <a:endParaRPr kumimoji="0" lang="zh-TW" altLang="en-US" sz="2800" dirty="0">
              <a:latin typeface="標楷體" panose="03000509000000000000" pitchFamily="65" charset="-120"/>
              <a:ea typeface="標楷體" panose="03000509000000000000" pitchFamily="65" charset="-120"/>
            </a:endParaRPr>
          </a:p>
        </p:txBody>
      </p:sp>
      <p:sp>
        <p:nvSpPr>
          <p:cNvPr id="5" name="內容版面配置區 2"/>
          <p:cNvSpPr txBox="1">
            <a:spLocks/>
          </p:cNvSpPr>
          <p:nvPr/>
        </p:nvSpPr>
        <p:spPr bwMode="auto">
          <a:xfrm>
            <a:off x="500063" y="2428875"/>
            <a:ext cx="8429625" cy="4024461"/>
          </a:xfrm>
          <a:prstGeom prst="rect">
            <a:avLst/>
          </a:prstGeom>
          <a:solidFill>
            <a:schemeClr val="bg1"/>
          </a:solidFill>
          <a:ln w="9525">
            <a:noFill/>
            <a:miter lim="800000"/>
            <a:headEnd/>
            <a:tailEnd/>
          </a:ln>
        </p:spPr>
        <p:txBody>
          <a:bodyPr/>
          <a:lstStyle/>
          <a:p>
            <a:pPr eaLnBrk="1" hangingPunct="1">
              <a:defRPr/>
            </a:pPr>
            <a:r>
              <a:rPr lang="en-US"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複選報名：</a:t>
            </a:r>
          </a:p>
          <a:p>
            <a:pPr eaLnBrk="1" hangingPunct="1">
              <a:defRPr/>
            </a:pPr>
            <a:r>
              <a:rPr lang="zh-TW" altLang="en-US" dirty="0">
                <a:latin typeface="標楷體" panose="03000509000000000000" pitchFamily="65" charset="-120"/>
                <a:ea typeface="標楷體" panose="03000509000000000000" pitchFamily="65" charset="-120"/>
              </a:rPr>
              <a:t>（</a:t>
            </a:r>
            <a:r>
              <a:rPr lang="en-US"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）報名時間：</a:t>
            </a:r>
            <a:r>
              <a:rPr lang="en-US" dirty="0">
                <a:latin typeface="標楷體" panose="03000509000000000000" pitchFamily="65" charset="-120"/>
                <a:ea typeface="標楷體" panose="03000509000000000000" pitchFamily="65" charset="-120"/>
              </a:rPr>
              <a:t>10</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24</a:t>
            </a:r>
            <a:r>
              <a:rPr lang="zh-TW" altLang="en-US" dirty="0">
                <a:latin typeface="標楷體" panose="03000509000000000000" pitchFamily="65" charset="-120"/>
                <a:ea typeface="標楷體" panose="03000509000000000000" pitchFamily="65" charset="-120"/>
              </a:rPr>
              <a:t>日</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日</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至</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25</a:t>
            </a:r>
            <a:r>
              <a:rPr lang="zh-TW" altLang="en-US" dirty="0">
                <a:latin typeface="標楷體" panose="03000509000000000000" pitchFamily="65" charset="-120"/>
                <a:ea typeface="標楷體" panose="03000509000000000000" pitchFamily="65" charset="-120"/>
              </a:rPr>
              <a:t>日</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一</a:t>
            </a:r>
            <a:r>
              <a:rPr lang="en-US" altLang="zh-TW" dirty="0">
                <a:latin typeface="標楷體" panose="03000509000000000000" pitchFamily="65" charset="-120"/>
                <a:ea typeface="標楷體" panose="03000509000000000000" pitchFamily="65" charset="-120"/>
              </a:rPr>
              <a:t>)</a:t>
            </a:r>
            <a:r>
              <a:rPr lang="en-US" dirty="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a:t>
            </a:r>
            <a:r>
              <a:rPr lang="en-US" dirty="0">
                <a:latin typeface="標楷體" panose="03000509000000000000" pitchFamily="65" charset="-120"/>
                <a:ea typeface="標楷體" panose="03000509000000000000" pitchFamily="65" charset="-120"/>
              </a:rPr>
              <a:t>00</a:t>
            </a:r>
            <a:r>
              <a:rPr lang="zh-TW" altLang="en-US" dirty="0">
                <a:latin typeface="標楷體" panose="03000509000000000000" pitchFamily="65" charset="-120"/>
                <a:ea typeface="標楷體" panose="03000509000000000000" pitchFamily="65" charset="-120"/>
              </a:rPr>
              <a:t>～</a:t>
            </a:r>
            <a:r>
              <a:rPr lang="en-US" dirty="0">
                <a:latin typeface="標楷體" panose="03000509000000000000" pitchFamily="65" charset="-120"/>
                <a:ea typeface="標楷體" panose="03000509000000000000" pitchFamily="65" charset="-120"/>
              </a:rPr>
              <a:t>16</a:t>
            </a:r>
            <a:r>
              <a:rPr lang="zh-TW" altLang="en-US" dirty="0">
                <a:latin typeface="標楷體" panose="03000509000000000000" pitchFamily="65" charset="-120"/>
                <a:ea typeface="標楷體" panose="03000509000000000000" pitchFamily="65" charset="-120"/>
              </a:rPr>
              <a:t>：</a:t>
            </a:r>
            <a:r>
              <a:rPr lang="en-US" dirty="0">
                <a:latin typeface="標楷體" panose="03000509000000000000" pitchFamily="65" charset="-120"/>
                <a:ea typeface="標楷體" panose="03000509000000000000" pitchFamily="65" charset="-120"/>
              </a:rPr>
              <a:t>00</a:t>
            </a:r>
            <a:r>
              <a:rPr lang="zh-TW" altLang="en-US" dirty="0">
                <a:latin typeface="標楷體" panose="03000509000000000000" pitchFamily="65" charset="-120"/>
                <a:ea typeface="標楷體" panose="03000509000000000000" pitchFamily="65" charset="-120"/>
              </a:rPr>
              <a:t>（逾期不受理）。</a:t>
            </a:r>
          </a:p>
          <a:p>
            <a:pPr>
              <a:defRPr/>
            </a:pPr>
            <a:r>
              <a:rPr lang="zh-TW" altLang="en-US" dirty="0">
                <a:latin typeface="標楷體" panose="03000509000000000000" pitchFamily="65" charset="-120"/>
                <a:ea typeface="標楷體" panose="03000509000000000000" pitchFamily="65" charset="-120"/>
              </a:rPr>
              <a:t>（</a:t>
            </a:r>
            <a:r>
              <a:rPr lang="en-US"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）報名地點：桃園市立經國國民中學輔導室。</a:t>
            </a:r>
          </a:p>
          <a:p>
            <a:pPr marL="620713" indent="-620713" eaLnBrk="1" hangingPunct="1">
              <a:defRPr/>
            </a:pPr>
            <a:r>
              <a:rPr lang="zh-TW" altLang="en-US" dirty="0">
                <a:latin typeface="標楷體" panose="03000509000000000000" pitchFamily="65" charset="-120"/>
                <a:ea typeface="標楷體" panose="03000509000000000000" pitchFamily="65" charset="-120"/>
              </a:rPr>
              <a:t>（</a:t>
            </a:r>
            <a:r>
              <a:rPr lang="en-US"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）請依序檢附下列報名資料，由</a:t>
            </a:r>
            <a:r>
              <a:rPr lang="zh-TW" altLang="en-US" b="1" u="sng" dirty="0">
                <a:latin typeface="標楷體" panose="03000509000000000000" pitchFamily="65" charset="-120"/>
                <a:ea typeface="標楷體" panose="03000509000000000000" pitchFamily="65" charset="-120"/>
              </a:rPr>
              <a:t>家長或學生親自或</a:t>
            </a:r>
            <a:r>
              <a:rPr lang="zh-TW" altLang="en-US" b="1" u="sng" dirty="0" smtClean="0">
                <a:latin typeface="標楷體" panose="03000509000000000000" pitchFamily="65" charset="-120"/>
                <a:ea typeface="標楷體" panose="03000509000000000000" pitchFamily="65" charset="-120"/>
              </a:rPr>
              <a:t>委託報名</a:t>
            </a:r>
            <a:r>
              <a:rPr lang="zh-TW" altLang="en-US" dirty="0">
                <a:latin typeface="標楷體" panose="03000509000000000000" pitchFamily="65" charset="-120"/>
                <a:ea typeface="標楷體" panose="03000509000000000000" pitchFamily="65" charset="-120"/>
              </a:rPr>
              <a:t>，恕不受理通訊報名。</a:t>
            </a:r>
          </a:p>
          <a:p>
            <a:pPr eaLnBrk="1" hangingPunct="1">
              <a:defRPr/>
            </a:pPr>
            <a:r>
              <a:rPr lang="en-US" dirty="0">
                <a:latin typeface="標楷體" panose="03000509000000000000" pitchFamily="65" charset="-120"/>
                <a:ea typeface="標楷體" panose="03000509000000000000" pitchFamily="65" charset="-120"/>
              </a:rPr>
              <a:t>A.</a:t>
            </a:r>
            <a:r>
              <a:rPr lang="zh-TW" altLang="en-US" b="1" dirty="0">
                <a:solidFill>
                  <a:srgbClr val="FF0000"/>
                </a:solidFill>
                <a:latin typeface="標楷體" panose="03000509000000000000" pitchFamily="65" charset="-120"/>
                <a:ea typeface="標楷體" panose="03000509000000000000" pitchFamily="65" charset="-120"/>
              </a:rPr>
              <a:t>「複選報名表」</a:t>
            </a:r>
            <a:r>
              <a:rPr lang="zh-TW" altLang="en-US"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如簡章附件</a:t>
            </a:r>
            <a:r>
              <a:rPr lang="zh-TW" altLang="en-US" dirty="0">
                <a:latin typeface="標楷體" panose="03000509000000000000" pitchFamily="65" charset="-120"/>
                <a:ea typeface="標楷體" panose="03000509000000000000" pitchFamily="65" charset="-120"/>
              </a:rPr>
              <a:t>八）。</a:t>
            </a:r>
          </a:p>
          <a:p>
            <a:pPr marL="269875" indent="-269875">
              <a:defRPr/>
            </a:pPr>
            <a:r>
              <a:rPr lang="en-US" dirty="0">
                <a:latin typeface="標楷體" panose="03000509000000000000" pitchFamily="65" charset="-120"/>
                <a:ea typeface="標楷體" panose="03000509000000000000" pitchFamily="65" charset="-120"/>
              </a:rPr>
              <a:t>B.</a:t>
            </a:r>
            <a:r>
              <a:rPr lang="zh-TW" altLang="en-US" b="1" dirty="0">
                <a:solidFill>
                  <a:srgbClr val="FF0000"/>
                </a:solidFill>
                <a:latin typeface="標楷體" panose="03000509000000000000" pitchFamily="65" charset="-120"/>
                <a:ea typeface="標楷體" panose="03000509000000000000" pitchFamily="65" charset="-120"/>
              </a:rPr>
              <a:t>「複選鑑定證」</a:t>
            </a:r>
            <a:r>
              <a:rPr lang="zh-TW" altLang="en-US" dirty="0">
                <a:latin typeface="標楷體" panose="03000509000000000000" pitchFamily="65" charset="-120"/>
                <a:ea typeface="標楷體" panose="03000509000000000000" pitchFamily="65" charset="-120"/>
              </a:rPr>
              <a:t>（如簡章附件九），貼妥照片。（報名表與鑑定證須和初選鑑定證相同之照片）</a:t>
            </a:r>
          </a:p>
          <a:p>
            <a:pPr eaLnBrk="1" hangingPunct="1">
              <a:defRPr/>
            </a:pPr>
            <a:r>
              <a:rPr lang="en-US" dirty="0">
                <a:latin typeface="標楷體" panose="03000509000000000000" pitchFamily="65" charset="-120"/>
                <a:ea typeface="標楷體" panose="03000509000000000000" pitchFamily="65" charset="-120"/>
              </a:rPr>
              <a:t>C.</a:t>
            </a:r>
            <a:r>
              <a:rPr lang="zh-TW" altLang="en-US" dirty="0">
                <a:latin typeface="標楷體" panose="03000509000000000000" pitchFamily="65" charset="-120"/>
                <a:ea typeface="標楷體" panose="03000509000000000000" pitchFamily="65" charset="-120"/>
              </a:rPr>
              <a:t>繳驗</a:t>
            </a:r>
            <a:r>
              <a:rPr lang="zh-TW" altLang="en-US" b="1" dirty="0">
                <a:solidFill>
                  <a:srgbClr val="FF0000"/>
                </a:solidFill>
                <a:latin typeface="標楷體" panose="03000509000000000000" pitchFamily="65" charset="-120"/>
                <a:ea typeface="標楷體" panose="03000509000000000000" pitchFamily="65" charset="-120"/>
              </a:rPr>
              <a:t>「初選結果通知單」</a:t>
            </a:r>
            <a:r>
              <a:rPr lang="zh-TW" altLang="en-US" dirty="0">
                <a:latin typeface="標楷體" panose="03000509000000000000" pitchFamily="65" charset="-120"/>
                <a:ea typeface="標楷體" panose="03000509000000000000" pitchFamily="65" charset="-120"/>
              </a:rPr>
              <a:t>（需為初選通過者）或</a:t>
            </a:r>
            <a:r>
              <a:rPr lang="zh-TW" altLang="en-US" b="1" dirty="0">
                <a:solidFill>
                  <a:srgbClr val="FF0000"/>
                </a:solidFill>
                <a:latin typeface="標楷體" panose="03000509000000000000" pitchFamily="65" charset="-120"/>
                <a:ea typeface="標楷體" panose="03000509000000000000" pitchFamily="65" charset="-120"/>
              </a:rPr>
              <a:t>「書面審查通知單」</a:t>
            </a:r>
            <a:r>
              <a:rPr lang="zh-TW" altLang="en-US" dirty="0">
                <a:latin typeface="標楷體" panose="03000509000000000000" pitchFamily="65" charset="-120"/>
                <a:ea typeface="標楷體" panose="03000509000000000000" pitchFamily="65" charset="-120"/>
              </a:rPr>
              <a:t>。</a:t>
            </a:r>
          </a:p>
          <a:p>
            <a:pPr eaLnBrk="1" hangingPunct="1">
              <a:defRPr/>
            </a:pPr>
            <a:r>
              <a:rPr lang="en-US" dirty="0">
                <a:latin typeface="標楷體" panose="03000509000000000000" pitchFamily="65" charset="-120"/>
                <a:ea typeface="標楷體" panose="03000509000000000000" pitchFamily="65" charset="-120"/>
              </a:rPr>
              <a:t>D.</a:t>
            </a:r>
            <a:r>
              <a:rPr lang="zh-TW" altLang="en-US" b="1" dirty="0">
                <a:solidFill>
                  <a:srgbClr val="FF0000"/>
                </a:solidFill>
                <a:latin typeface="標楷體" panose="03000509000000000000" pitchFamily="65" charset="-120"/>
                <a:ea typeface="標楷體" panose="03000509000000000000" pitchFamily="65" charset="-120"/>
              </a:rPr>
              <a:t>「標準信封一個」</a:t>
            </a:r>
            <a:r>
              <a:rPr lang="zh-TW" altLang="en-US" dirty="0">
                <a:latin typeface="標楷體" panose="03000509000000000000" pitchFamily="65" charset="-120"/>
                <a:ea typeface="標楷體" panose="03000509000000000000" pitchFamily="65" charset="-120"/>
              </a:rPr>
              <a:t>，須寫明收件學生姓名、住址、郵遞區號，免貼郵票。</a:t>
            </a:r>
          </a:p>
          <a:p>
            <a:pPr marL="269875" indent="-269875" eaLnBrk="1" hangingPunct="1">
              <a:defRPr/>
            </a:pPr>
            <a:r>
              <a:rPr lang="en-US" dirty="0">
                <a:latin typeface="標楷體" panose="03000509000000000000" pitchFamily="65" charset="-120"/>
                <a:ea typeface="標楷體" panose="03000509000000000000" pitchFamily="65" charset="-120"/>
              </a:rPr>
              <a:t>E.</a:t>
            </a:r>
            <a:r>
              <a:rPr lang="zh-TW" altLang="en-US" dirty="0">
                <a:latin typeface="標楷體" panose="03000509000000000000" pitchFamily="65" charset="-120"/>
                <a:ea typeface="標楷體" panose="03000509000000000000" pitchFamily="65" charset="-120"/>
              </a:rPr>
              <a:t>繳交</a:t>
            </a:r>
            <a:r>
              <a:rPr lang="zh-TW" altLang="en-US" b="1" u="sng" dirty="0">
                <a:solidFill>
                  <a:srgbClr val="FF0000"/>
                </a:solidFill>
                <a:latin typeface="標楷體" panose="03000509000000000000" pitchFamily="65" charset="-120"/>
                <a:ea typeface="標楷體" panose="03000509000000000000" pitchFamily="65" charset="-120"/>
              </a:rPr>
              <a:t>申請鑑定費，每人</a:t>
            </a:r>
            <a:r>
              <a:rPr lang="zh-TW" altLang="en-US" b="1" u="sng" dirty="0" smtClean="0">
                <a:solidFill>
                  <a:srgbClr val="FF0000"/>
                </a:solidFill>
                <a:latin typeface="標楷體" panose="03000509000000000000" pitchFamily="65" charset="-120"/>
                <a:ea typeface="標楷體" panose="03000509000000000000" pitchFamily="65" charset="-120"/>
              </a:rPr>
              <a:t>新臺幣</a:t>
            </a:r>
            <a:r>
              <a:rPr lang="en-US" b="1" u="sng" dirty="0">
                <a:solidFill>
                  <a:srgbClr val="FF0000"/>
                </a:solidFill>
                <a:latin typeface="標楷體" panose="03000509000000000000" pitchFamily="65" charset="-120"/>
                <a:ea typeface="標楷體" panose="03000509000000000000" pitchFamily="65" charset="-120"/>
              </a:rPr>
              <a:t>1200</a:t>
            </a:r>
            <a:r>
              <a:rPr lang="zh-TW" altLang="en-US" b="1" u="sng" dirty="0">
                <a:solidFill>
                  <a:srgbClr val="FF0000"/>
                </a:solidFill>
                <a:latin typeface="標楷體" panose="03000509000000000000" pitchFamily="65" charset="-120"/>
                <a:ea typeface="標楷體" panose="03000509000000000000" pitchFamily="65" charset="-120"/>
              </a:rPr>
              <a:t>元整。</a:t>
            </a:r>
            <a:endParaRPr lang="zh-TW" altLang="en-US" dirty="0">
              <a:solidFill>
                <a:srgbClr val="FF0000"/>
              </a:solidFill>
              <a:latin typeface="標楷體" panose="03000509000000000000" pitchFamily="65" charset="-120"/>
              <a:ea typeface="標楷體" panose="03000509000000000000" pitchFamily="65" charset="-120"/>
            </a:endParaRPr>
          </a:p>
          <a:p>
            <a:pPr marL="269875">
              <a:defRPr/>
            </a:pPr>
            <a:r>
              <a:rPr lang="zh-TW" altLang="en-US" dirty="0" smtClean="0">
                <a:latin typeface="標楷體" panose="03000509000000000000" pitchFamily="65" charset="-120"/>
                <a:ea typeface="標楷體" panose="03000509000000000000" pitchFamily="65" charset="-120"/>
              </a:rPr>
              <a:t>低或中低收入</a:t>
            </a:r>
            <a:r>
              <a:rPr lang="zh-TW" altLang="en-US" dirty="0">
                <a:latin typeface="標楷體" panose="03000509000000000000" pitchFamily="65" charset="-120"/>
                <a:ea typeface="標楷體" panose="03000509000000000000" pitchFamily="65" charset="-120"/>
              </a:rPr>
              <a:t>戶子女免繳申請鑑定費，但應檢附區公所核發之低或中低收入戶證明影本（非清寒證明）及戶口名簿影本。</a:t>
            </a:r>
          </a:p>
          <a:p>
            <a:pPr eaLnBrk="1" hangingPunct="1">
              <a:defRPr/>
            </a:pPr>
            <a:r>
              <a:rPr lang="zh-TW" altLang="en-US" dirty="0">
                <a:latin typeface="標楷體" panose="03000509000000000000" pitchFamily="65" charset="-120"/>
                <a:ea typeface="標楷體" panose="03000509000000000000" pitchFamily="65" charset="-120"/>
              </a:rPr>
              <a:t>（</a:t>
            </a:r>
            <a:r>
              <a:rPr lang="en-US"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）領取「複選鑑定證」，完成複選報名手續。</a:t>
            </a:r>
            <a:endParaRPr kumimoji="0" lang="en-US" altLang="zh-TW" dirty="0">
              <a:latin typeface="標楷體" panose="03000509000000000000" pitchFamily="65" charset="-120"/>
              <a:ea typeface="標楷體" panose="03000509000000000000" pitchFamily="65" charset="-120"/>
            </a:endParaRPr>
          </a:p>
          <a:p>
            <a:pPr marL="342900" indent="-342900" eaLnBrk="1" hangingPunct="1">
              <a:spcBef>
                <a:spcPct val="20000"/>
              </a:spcBef>
              <a:buFont typeface="Arial" charset="0"/>
              <a:buChar char="•"/>
              <a:defRPr/>
            </a:pPr>
            <a:endParaRPr kumimoji="0"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101597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pPr eaLnBrk="1" hangingPunct="1"/>
            <a:r>
              <a:rPr lang="zh-TW" altLang="en-US" dirty="0" smtClean="0">
                <a:latin typeface="標楷體" panose="03000509000000000000" pitchFamily="65" charset="-120"/>
                <a:ea typeface="標楷體" panose="03000509000000000000" pitchFamily="65" charset="-120"/>
              </a:rPr>
              <a:t>複選：創造能力評量</a:t>
            </a:r>
            <a:r>
              <a:rPr lang="en-US" altLang="zh-TW" dirty="0" smtClean="0">
                <a:latin typeface="標楷體" panose="03000509000000000000" pitchFamily="65" charset="-120"/>
                <a:ea typeface="標楷體" panose="03000509000000000000" pitchFamily="65" charset="-120"/>
              </a:rPr>
              <a:t>(2)</a:t>
            </a:r>
            <a:endParaRPr lang="zh-TW" altLang="en-US" dirty="0" smtClean="0">
              <a:latin typeface="標楷體" panose="03000509000000000000" pitchFamily="65" charset="-120"/>
              <a:ea typeface="標楷體" panose="03000509000000000000" pitchFamily="65" charset="-120"/>
            </a:endParaRPr>
          </a:p>
        </p:txBody>
      </p:sp>
      <p:sp>
        <p:nvSpPr>
          <p:cNvPr id="4" name="內容版面配置區 2"/>
          <p:cNvSpPr txBox="1">
            <a:spLocks/>
          </p:cNvSpPr>
          <p:nvPr/>
        </p:nvSpPr>
        <p:spPr>
          <a:xfrm>
            <a:off x="428625" y="1428750"/>
            <a:ext cx="8229600" cy="542925"/>
          </a:xfrm>
          <a:prstGeom prst="rect">
            <a:avLst/>
          </a:prstGeom>
        </p:spPr>
        <p:txBody>
          <a:bodyPr>
            <a:normAutofit lnSpcReduction="10000"/>
          </a:bodyPr>
          <a:lstStyle/>
          <a:p>
            <a:pPr marL="342900" indent="-342900" eaLnBrk="1" fontAlgn="auto" hangingPunct="1">
              <a:spcBef>
                <a:spcPct val="20000"/>
              </a:spcBef>
              <a:spcAft>
                <a:spcPts val="0"/>
              </a:spcAft>
              <a:defRPr/>
            </a:pPr>
            <a:r>
              <a:rPr kumimoji="0" lang="zh-TW" altLang="en-US" sz="3200" dirty="0">
                <a:latin typeface="標楷體" panose="03000509000000000000" pitchFamily="65" charset="-120"/>
                <a:ea typeface="標楷體" panose="03000509000000000000" pitchFamily="65" charset="-120"/>
              </a:rPr>
              <a:t>時間：</a:t>
            </a:r>
            <a:r>
              <a:rPr kumimoji="0" lang="en-US" sz="3200" dirty="0">
                <a:latin typeface="標楷體" panose="03000509000000000000" pitchFamily="65" charset="-120"/>
                <a:ea typeface="標楷體" panose="03000509000000000000" pitchFamily="65" charset="-120"/>
              </a:rPr>
              <a:t> </a:t>
            </a:r>
            <a:r>
              <a:rPr kumimoji="0" lang="en-US" altLang="zh-TW" sz="3200" dirty="0" smtClean="0">
                <a:latin typeface="標楷體" panose="03000509000000000000" pitchFamily="65" charset="-120"/>
                <a:ea typeface="標楷體" panose="03000509000000000000" pitchFamily="65" charset="-120"/>
              </a:rPr>
              <a:t>108</a:t>
            </a:r>
            <a:r>
              <a:rPr kumimoji="0" lang="zh-TW" altLang="en-US" sz="3200" dirty="0" smtClean="0">
                <a:latin typeface="標楷體" panose="03000509000000000000" pitchFamily="65" charset="-120"/>
                <a:ea typeface="標楷體" panose="03000509000000000000" pitchFamily="65" charset="-120"/>
              </a:rPr>
              <a:t>年</a:t>
            </a:r>
            <a:r>
              <a:rPr kumimoji="0" lang="en-US" altLang="zh-TW" sz="3200" dirty="0" smtClean="0">
                <a:latin typeface="標楷體" panose="03000509000000000000" pitchFamily="65" charset="-120"/>
                <a:ea typeface="標楷體" panose="03000509000000000000" pitchFamily="65" charset="-120"/>
              </a:rPr>
              <a:t>3</a:t>
            </a:r>
            <a:r>
              <a:rPr kumimoji="0" lang="zh-TW" altLang="en-US" sz="3200" dirty="0" smtClean="0">
                <a:latin typeface="標楷體" panose="03000509000000000000" pitchFamily="65" charset="-120"/>
                <a:ea typeface="標楷體" panose="03000509000000000000" pitchFamily="65" charset="-120"/>
              </a:rPr>
              <a:t>月</a:t>
            </a:r>
            <a:r>
              <a:rPr kumimoji="0" lang="en-US" altLang="zh-TW" sz="3200" dirty="0" smtClean="0">
                <a:latin typeface="標楷體" panose="03000509000000000000" pitchFamily="65" charset="-120"/>
                <a:ea typeface="標楷體" panose="03000509000000000000" pitchFamily="65" charset="-120"/>
              </a:rPr>
              <a:t>31</a:t>
            </a:r>
            <a:r>
              <a:rPr kumimoji="0" lang="zh-TW" altLang="en-US" sz="3200" dirty="0" smtClean="0">
                <a:latin typeface="標楷體" panose="03000509000000000000" pitchFamily="65" charset="-120"/>
                <a:ea typeface="標楷體" panose="03000509000000000000" pitchFamily="65" charset="-120"/>
              </a:rPr>
              <a:t>日</a:t>
            </a:r>
            <a:r>
              <a:rPr kumimoji="0" lang="en-US" sz="3200" dirty="0" smtClean="0">
                <a:latin typeface="標楷體" panose="03000509000000000000" pitchFamily="65" charset="-120"/>
                <a:ea typeface="標楷體" panose="03000509000000000000" pitchFamily="65" charset="-120"/>
              </a:rPr>
              <a:t>(</a:t>
            </a:r>
            <a:r>
              <a:rPr kumimoji="0" lang="zh-TW" altLang="en-US" sz="3200" dirty="0">
                <a:latin typeface="標楷體" panose="03000509000000000000" pitchFamily="65" charset="-120"/>
                <a:ea typeface="標楷體" panose="03000509000000000000" pitchFamily="65" charset="-120"/>
              </a:rPr>
              <a:t>日</a:t>
            </a:r>
            <a:r>
              <a:rPr kumimoji="0" lang="en-US" sz="3200" dirty="0">
                <a:latin typeface="標楷體" panose="03000509000000000000" pitchFamily="65" charset="-120"/>
                <a:ea typeface="標楷體" panose="03000509000000000000" pitchFamily="65" charset="-120"/>
              </a:rPr>
              <a:t>)</a:t>
            </a:r>
            <a:endParaRPr kumimoji="0" lang="zh-TW" altLang="en-US" sz="3200" dirty="0">
              <a:latin typeface="標楷體" panose="03000509000000000000" pitchFamily="65" charset="-120"/>
              <a:ea typeface="標楷體" panose="03000509000000000000" pitchFamily="65" charset="-120"/>
            </a:endParaRPr>
          </a:p>
        </p:txBody>
      </p:sp>
      <p:sp>
        <p:nvSpPr>
          <p:cNvPr id="25605" name="矩形 4"/>
          <p:cNvSpPr>
            <a:spLocks noChangeArrowheads="1"/>
          </p:cNvSpPr>
          <p:nvPr/>
        </p:nvSpPr>
        <p:spPr bwMode="auto">
          <a:xfrm>
            <a:off x="971601" y="2006581"/>
            <a:ext cx="702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b="1" dirty="0">
                <a:latin typeface="標楷體" panose="03000509000000000000" pitchFamily="65" charset="-120"/>
                <a:ea typeface="標楷體" panose="03000509000000000000" pitchFamily="65" charset="-120"/>
              </a:rPr>
              <a:t>桃園市</a:t>
            </a:r>
            <a:r>
              <a:rPr lang="en-US" altLang="zh-TW" sz="1800" b="1" dirty="0">
                <a:latin typeface="標楷體" panose="03000509000000000000" pitchFamily="65" charset="-120"/>
                <a:ea typeface="標楷體" panose="03000509000000000000" pitchFamily="65" charset="-120"/>
              </a:rPr>
              <a:t>108</a:t>
            </a:r>
            <a:r>
              <a:rPr lang="zh-TW" altLang="en-US" sz="1800" b="1" dirty="0">
                <a:latin typeface="標楷體" panose="03000509000000000000" pitchFamily="65" charset="-120"/>
                <a:ea typeface="標楷體" panose="03000509000000000000" pitchFamily="65" charset="-120"/>
              </a:rPr>
              <a:t>學年度國民中學創造能力資賦優異學生鑑定</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複選鑑定證</a:t>
            </a:r>
            <a:r>
              <a:rPr lang="en-US" altLang="zh-TW" sz="1800" b="1" dirty="0">
                <a:latin typeface="標楷體" panose="03000509000000000000" pitchFamily="65" charset="-120"/>
                <a:ea typeface="標楷體" panose="03000509000000000000" pitchFamily="65" charset="-120"/>
              </a:rPr>
              <a:t>】</a:t>
            </a:r>
            <a:endParaRPr lang="zh-TW" altLang="en-US" sz="1800" dirty="0">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nvPr>
        </p:nvGraphicFramePr>
        <p:xfrm>
          <a:off x="611561" y="2492897"/>
          <a:ext cx="8136902" cy="4176463"/>
        </p:xfrm>
        <a:graphic>
          <a:graphicData uri="http://schemas.openxmlformats.org/drawingml/2006/table">
            <a:tbl>
              <a:tblPr/>
              <a:tblGrid>
                <a:gridCol w="2268671">
                  <a:extLst>
                    <a:ext uri="{9D8B030D-6E8A-4147-A177-3AD203B41FA5}">
                      <a16:colId xmlns:a16="http://schemas.microsoft.com/office/drawing/2014/main" val="20000"/>
                    </a:ext>
                  </a:extLst>
                </a:gridCol>
                <a:gridCol w="1330889">
                  <a:extLst>
                    <a:ext uri="{9D8B030D-6E8A-4147-A177-3AD203B41FA5}">
                      <a16:colId xmlns:a16="http://schemas.microsoft.com/office/drawing/2014/main" val="20001"/>
                    </a:ext>
                  </a:extLst>
                </a:gridCol>
                <a:gridCol w="2268671">
                  <a:extLst>
                    <a:ext uri="{9D8B030D-6E8A-4147-A177-3AD203B41FA5}">
                      <a16:colId xmlns:a16="http://schemas.microsoft.com/office/drawing/2014/main" val="20002"/>
                    </a:ext>
                  </a:extLst>
                </a:gridCol>
                <a:gridCol w="2268671">
                  <a:extLst>
                    <a:ext uri="{9D8B030D-6E8A-4147-A177-3AD203B41FA5}">
                      <a16:colId xmlns:a16="http://schemas.microsoft.com/office/drawing/2014/main" val="20003"/>
                    </a:ext>
                  </a:extLst>
                </a:gridCol>
              </a:tblGrid>
              <a:tr h="449860">
                <a:tc>
                  <a:txBody>
                    <a:bodyPr/>
                    <a:lstStyle/>
                    <a:p>
                      <a:pPr algn="ctr">
                        <a:spcAft>
                          <a:spcPts val="0"/>
                        </a:spcAft>
                      </a:pPr>
                      <a:r>
                        <a:rPr lang="zh-TW" sz="1200" kern="100" dirty="0">
                          <a:effectLst/>
                          <a:latin typeface="Times New Roman"/>
                          <a:ea typeface="標楷體"/>
                        </a:rPr>
                        <a:t>國中</a:t>
                      </a:r>
                      <a:endParaRPr lang="zh-TW" sz="1200" kern="100" dirty="0">
                        <a:effectLst/>
                        <a:latin typeface="Times New Roman"/>
                        <a:ea typeface="新細明體"/>
                      </a:endParaRPr>
                    </a:p>
                    <a:p>
                      <a:pPr algn="ctr">
                        <a:spcAft>
                          <a:spcPts val="0"/>
                        </a:spcAft>
                      </a:pPr>
                      <a:r>
                        <a:rPr lang="zh-TW" sz="1200" kern="100" dirty="0">
                          <a:effectLst/>
                          <a:latin typeface="Times New Roman"/>
                          <a:ea typeface="標楷體"/>
                        </a:rPr>
                        <a:t>就讀學校</a:t>
                      </a:r>
                      <a:endParaRPr lang="zh-TW" sz="1200" kern="100" dirty="0">
                        <a:effectLst/>
                        <a:latin typeface="Times New Roman"/>
                        <a:ea typeface="新細明體"/>
                      </a:endParaRPr>
                    </a:p>
                  </a:txBody>
                  <a:tcPr marL="17449" marR="1744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1200" kern="100">
                          <a:effectLst/>
                          <a:latin typeface="標楷體"/>
                          <a:ea typeface="新細明體"/>
                        </a:rPr>
                        <a:t> </a:t>
                      </a:r>
                      <a:endParaRPr lang="zh-TW" sz="1200" kern="100">
                        <a:effectLst/>
                        <a:latin typeface="Times New Roman"/>
                        <a:ea typeface="新細明體"/>
                      </a:endParaRPr>
                    </a:p>
                  </a:txBody>
                  <a:tcPr marL="17449" marR="1744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spcAft>
                          <a:spcPts val="0"/>
                        </a:spcAft>
                      </a:pPr>
                      <a:r>
                        <a:rPr lang="zh-TW" sz="1600" kern="100">
                          <a:effectLst/>
                          <a:latin typeface="Times New Roman"/>
                          <a:ea typeface="標楷體"/>
                        </a:rPr>
                        <a:t>鑑定證號碼：</a:t>
                      </a:r>
                      <a:r>
                        <a:rPr lang="en-US" sz="1600" u="sng" kern="100">
                          <a:effectLst/>
                          <a:latin typeface="Times New Roman"/>
                          <a:ea typeface="標楷體"/>
                        </a:rPr>
                        <a:t>            </a:t>
                      </a:r>
                      <a:r>
                        <a:rPr lang="zh-TW" sz="1600" kern="100">
                          <a:effectLst/>
                          <a:latin typeface="Times New Roman"/>
                          <a:ea typeface="標楷體"/>
                        </a:rPr>
                        <a:t>號﹙</a:t>
                      </a:r>
                      <a:r>
                        <a:rPr lang="zh-TW" sz="1200" kern="100">
                          <a:effectLst/>
                          <a:latin typeface="Times New Roman"/>
                          <a:ea typeface="標楷體"/>
                        </a:rPr>
                        <a:t>請勿填寫</a:t>
                      </a:r>
                      <a:r>
                        <a:rPr lang="zh-TW" sz="1600" kern="100">
                          <a:effectLst/>
                          <a:latin typeface="Times New Roman"/>
                          <a:ea typeface="標楷體"/>
                        </a:rPr>
                        <a:t>﹚</a:t>
                      </a:r>
                      <a:endParaRPr lang="zh-TW" sz="1200" kern="100">
                        <a:effectLst/>
                        <a:latin typeface="Times New Roman"/>
                        <a:ea typeface="新細明體"/>
                      </a:endParaRPr>
                    </a:p>
                  </a:txBody>
                  <a:tcPr marL="17449" marR="17449" marT="0" marB="0" anchor="ctr">
                    <a:lnL w="28575"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val="10000"/>
                  </a:ext>
                </a:extLst>
              </a:tr>
              <a:tr h="430184">
                <a:tc>
                  <a:txBody>
                    <a:bodyPr/>
                    <a:lstStyle/>
                    <a:p>
                      <a:pPr algn="ctr">
                        <a:spcAft>
                          <a:spcPts val="0"/>
                        </a:spcAft>
                      </a:pPr>
                      <a:r>
                        <a:rPr lang="zh-TW" sz="1200" kern="100">
                          <a:effectLst/>
                          <a:latin typeface="Times New Roman"/>
                          <a:ea typeface="標楷體"/>
                        </a:rPr>
                        <a:t>姓</a:t>
                      </a:r>
                      <a:r>
                        <a:rPr lang="en-US" sz="1200" kern="100">
                          <a:effectLst/>
                          <a:latin typeface="Times New Roman"/>
                          <a:ea typeface="標楷體"/>
                        </a:rPr>
                        <a:t>    </a:t>
                      </a:r>
                      <a:r>
                        <a:rPr lang="zh-TW" sz="1200" kern="100">
                          <a:effectLst/>
                          <a:latin typeface="Times New Roman"/>
                          <a:ea typeface="標楷體"/>
                        </a:rPr>
                        <a:t>名</a:t>
                      </a:r>
                      <a:endParaRPr lang="zh-TW" sz="1200" kern="100">
                        <a:effectLst/>
                        <a:latin typeface="Times New Roman"/>
                        <a:ea typeface="新細明體"/>
                      </a:endParaRPr>
                    </a:p>
                  </a:txBody>
                  <a:tcPr marL="17449" marR="1744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a:effectLst/>
                          <a:latin typeface="標楷體"/>
                          <a:ea typeface="新細明體"/>
                        </a:rPr>
                        <a:t> </a:t>
                      </a:r>
                      <a:endParaRPr lang="zh-TW" sz="1200" kern="100">
                        <a:effectLst/>
                        <a:latin typeface="Times New Roman"/>
                        <a:ea typeface="新細明體"/>
                      </a:endParaRPr>
                    </a:p>
                  </a:txBody>
                  <a:tcPr marL="17449" marR="1744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200" kern="100">
                          <a:effectLst/>
                          <a:latin typeface="Times New Roman"/>
                          <a:ea typeface="標楷體"/>
                        </a:rPr>
                        <a:t>評量日期</a:t>
                      </a:r>
                      <a:endParaRPr lang="zh-TW" sz="1200" kern="100">
                        <a:effectLst/>
                        <a:latin typeface="Times New Roman"/>
                        <a:ea typeface="新細明體"/>
                      </a:endParaRPr>
                    </a:p>
                  </a:txBody>
                  <a:tcPr marL="17449" marR="1744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100" dirty="0" smtClean="0">
                          <a:solidFill>
                            <a:srgbClr val="FF0000"/>
                          </a:solidFill>
                          <a:effectLst/>
                          <a:latin typeface="標楷體"/>
                          <a:ea typeface="新細明體"/>
                        </a:rPr>
                        <a:t>10</a:t>
                      </a:r>
                      <a:r>
                        <a:rPr lang="en-US" altLang="zh-TW" sz="1400" b="1" kern="100" dirty="0" smtClean="0">
                          <a:solidFill>
                            <a:srgbClr val="FF0000"/>
                          </a:solidFill>
                          <a:effectLst/>
                          <a:latin typeface="標楷體"/>
                          <a:ea typeface="新細明體"/>
                        </a:rPr>
                        <a:t>8</a:t>
                      </a:r>
                      <a:r>
                        <a:rPr lang="zh-TW" sz="1400" b="1" kern="100" dirty="0" smtClean="0">
                          <a:solidFill>
                            <a:srgbClr val="FF0000"/>
                          </a:solidFill>
                          <a:effectLst/>
                          <a:latin typeface="Times New Roman"/>
                          <a:ea typeface="標楷體"/>
                        </a:rPr>
                        <a:t>年 </a:t>
                      </a:r>
                      <a:r>
                        <a:rPr lang="en-US" altLang="zh-TW" sz="1400" b="1" kern="100" dirty="0">
                          <a:solidFill>
                            <a:srgbClr val="FF0000"/>
                          </a:solidFill>
                          <a:effectLst/>
                          <a:latin typeface="Times New Roman"/>
                          <a:ea typeface="標楷體"/>
                        </a:rPr>
                        <a:t>3</a:t>
                      </a:r>
                      <a:r>
                        <a:rPr lang="zh-TW" sz="1400" b="1" kern="100" dirty="0" smtClean="0">
                          <a:solidFill>
                            <a:srgbClr val="FF0000"/>
                          </a:solidFill>
                          <a:effectLst/>
                          <a:latin typeface="Times New Roman"/>
                          <a:ea typeface="標楷體"/>
                        </a:rPr>
                        <a:t>月 </a:t>
                      </a:r>
                      <a:r>
                        <a:rPr lang="en-US" altLang="zh-TW" sz="1400" b="1" kern="100" dirty="0" smtClean="0">
                          <a:solidFill>
                            <a:srgbClr val="FF0000"/>
                          </a:solidFill>
                          <a:effectLst/>
                          <a:latin typeface="Times New Roman"/>
                          <a:ea typeface="標楷體"/>
                        </a:rPr>
                        <a:t>31</a:t>
                      </a:r>
                      <a:r>
                        <a:rPr lang="en-US" sz="1400" b="1" kern="100" dirty="0" smtClean="0">
                          <a:solidFill>
                            <a:srgbClr val="FF0000"/>
                          </a:solidFill>
                          <a:effectLst/>
                          <a:latin typeface="Times New Roman"/>
                          <a:ea typeface="標楷體"/>
                        </a:rPr>
                        <a:t> </a:t>
                      </a:r>
                      <a:r>
                        <a:rPr lang="zh-TW" sz="1400" b="1" kern="100" dirty="0">
                          <a:solidFill>
                            <a:srgbClr val="FF0000"/>
                          </a:solidFill>
                          <a:effectLst/>
                          <a:latin typeface="Times New Roman"/>
                          <a:ea typeface="標楷體"/>
                        </a:rPr>
                        <a:t>日</a:t>
                      </a:r>
                      <a:r>
                        <a:rPr lang="en-US" sz="1400" b="1" kern="100" dirty="0">
                          <a:solidFill>
                            <a:srgbClr val="FF0000"/>
                          </a:solidFill>
                          <a:effectLst/>
                          <a:latin typeface="Times New Roman"/>
                          <a:ea typeface="標楷體"/>
                        </a:rPr>
                        <a:t> (</a:t>
                      </a:r>
                      <a:r>
                        <a:rPr lang="zh-TW" sz="1400" b="1" kern="100" dirty="0" smtClean="0">
                          <a:solidFill>
                            <a:srgbClr val="FF0000"/>
                          </a:solidFill>
                          <a:effectLst/>
                          <a:latin typeface="Times New Roman"/>
                          <a:ea typeface="標楷體"/>
                        </a:rPr>
                        <a:t>星期</a:t>
                      </a:r>
                      <a:r>
                        <a:rPr lang="zh-TW" altLang="en-US" sz="1400" b="1" kern="100" dirty="0" smtClean="0">
                          <a:solidFill>
                            <a:srgbClr val="FF0000"/>
                          </a:solidFill>
                          <a:effectLst/>
                          <a:latin typeface="Times New Roman"/>
                          <a:ea typeface="標楷體"/>
                        </a:rPr>
                        <a:t>日</a:t>
                      </a:r>
                      <a:r>
                        <a:rPr lang="en-US" sz="1400" b="1" kern="100" dirty="0" smtClean="0">
                          <a:solidFill>
                            <a:srgbClr val="FF0000"/>
                          </a:solidFill>
                          <a:effectLst/>
                          <a:latin typeface="Times New Roman"/>
                          <a:ea typeface="標楷體"/>
                        </a:rPr>
                        <a:t>)</a:t>
                      </a:r>
                      <a:endParaRPr lang="zh-TW" sz="1400" b="1" kern="100" dirty="0">
                        <a:solidFill>
                          <a:srgbClr val="FF0000"/>
                        </a:solidFill>
                        <a:effectLst/>
                        <a:latin typeface="Times New Roman"/>
                        <a:ea typeface="新細明體"/>
                      </a:endParaRPr>
                    </a:p>
                  </a:txBody>
                  <a:tcPr marL="17449" marR="17449"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3199">
                <a:tc rowSpan="6" gridSpan="2">
                  <a:txBody>
                    <a:bodyPr/>
                    <a:lstStyle/>
                    <a:p>
                      <a:pPr algn="ctr">
                        <a:spcAft>
                          <a:spcPts val="0"/>
                        </a:spcAft>
                      </a:pPr>
                      <a:r>
                        <a:rPr lang="zh-TW" sz="1400" kern="100" dirty="0">
                          <a:effectLst/>
                          <a:latin typeface="Times New Roman"/>
                          <a:ea typeface="標楷體"/>
                        </a:rPr>
                        <a:t>貼照片處</a:t>
                      </a:r>
                      <a:endParaRPr lang="zh-TW" sz="1200" kern="100" dirty="0">
                        <a:effectLst/>
                        <a:latin typeface="Times New Roman"/>
                        <a:ea typeface="新細明體"/>
                      </a:endParaRPr>
                    </a:p>
                    <a:p>
                      <a:pPr algn="ctr">
                        <a:spcAft>
                          <a:spcPts val="0"/>
                        </a:spcAft>
                      </a:pPr>
                      <a:r>
                        <a:rPr lang="zh-TW" sz="1200" u="sng" kern="100" dirty="0">
                          <a:effectLst/>
                          <a:latin typeface="Times New Roman"/>
                          <a:ea typeface="標楷體"/>
                        </a:rPr>
                        <a:t>注意</a:t>
                      </a:r>
                      <a:endParaRPr lang="zh-TW" sz="1200" kern="100" dirty="0">
                        <a:effectLst/>
                        <a:latin typeface="Times New Roman"/>
                        <a:ea typeface="新細明體"/>
                      </a:endParaRPr>
                    </a:p>
                    <a:p>
                      <a:pPr marL="228600" indent="-228600">
                        <a:spcAft>
                          <a:spcPts val="0"/>
                        </a:spcAft>
                      </a:pPr>
                      <a:r>
                        <a:rPr lang="en-US" sz="1200" kern="100" dirty="0">
                          <a:effectLst/>
                          <a:latin typeface="標楷體"/>
                          <a:ea typeface="新細明體"/>
                        </a:rPr>
                        <a:t> 1.</a:t>
                      </a:r>
                      <a:r>
                        <a:rPr lang="zh-TW" sz="1200" kern="100" dirty="0">
                          <a:effectLst/>
                          <a:latin typeface="Times New Roman"/>
                          <a:ea typeface="標楷體"/>
                        </a:rPr>
                        <a:t>報名表與鑑定證請用與初選相同之相片。</a:t>
                      </a:r>
                      <a:endParaRPr lang="zh-TW" sz="1200" kern="100" dirty="0">
                        <a:effectLst/>
                        <a:latin typeface="Times New Roman"/>
                        <a:ea typeface="新細明體"/>
                      </a:endParaRPr>
                    </a:p>
                    <a:p>
                      <a:pPr marL="228600" indent="-228600">
                        <a:spcAft>
                          <a:spcPts val="0"/>
                        </a:spcAft>
                      </a:pPr>
                      <a:r>
                        <a:rPr lang="en-US" sz="1200" kern="100" dirty="0">
                          <a:effectLst/>
                          <a:latin typeface="標楷體"/>
                          <a:ea typeface="新細明體"/>
                        </a:rPr>
                        <a:t> 2.</a:t>
                      </a:r>
                      <a:r>
                        <a:rPr lang="zh-TW" sz="1200" kern="100" dirty="0">
                          <a:effectLst/>
                          <a:latin typeface="Times New Roman"/>
                          <a:ea typeface="標楷體"/>
                        </a:rPr>
                        <a:t>請貼妥最近</a:t>
                      </a:r>
                      <a:r>
                        <a:rPr lang="en-US" sz="1200" kern="100" dirty="0">
                          <a:effectLst/>
                          <a:latin typeface="Times New Roman"/>
                          <a:ea typeface="標楷體"/>
                        </a:rPr>
                        <a:t>3</a:t>
                      </a:r>
                      <a:r>
                        <a:rPr lang="zh-TW" sz="1200" kern="100" dirty="0">
                          <a:effectLst/>
                          <a:latin typeface="Times New Roman"/>
                          <a:ea typeface="標楷體"/>
                        </a:rPr>
                        <a:t>個月內二吋脫帽半身正面相片。</a:t>
                      </a:r>
                      <a:endParaRPr lang="zh-TW" sz="1200" kern="100" dirty="0">
                        <a:effectLst/>
                        <a:latin typeface="Times New Roman"/>
                        <a:ea typeface="新細明體"/>
                      </a:endParaRPr>
                    </a:p>
                  </a:txBody>
                  <a:tcPr marL="17449" marR="1744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rowSpan="6" hMerge="1">
                  <a:txBody>
                    <a:bodyPr/>
                    <a:lstStyle/>
                    <a:p>
                      <a:endParaRPr lang="zh-TW" altLang="en-US"/>
                    </a:p>
                  </a:txBody>
                  <a:tcPr/>
                </a:tc>
                <a:tc>
                  <a:txBody>
                    <a:bodyPr/>
                    <a:lstStyle/>
                    <a:p>
                      <a:pPr algn="ctr">
                        <a:spcAft>
                          <a:spcPts val="0"/>
                        </a:spcAft>
                      </a:pPr>
                      <a:r>
                        <a:rPr lang="zh-TW" sz="1200" kern="100">
                          <a:effectLst/>
                          <a:latin typeface="Times New Roman"/>
                          <a:ea typeface="標楷體"/>
                        </a:rPr>
                        <a:t>評量地點</a:t>
                      </a:r>
                      <a:endParaRPr lang="zh-TW" sz="1200" kern="100">
                        <a:effectLst/>
                        <a:latin typeface="Times New Roman"/>
                        <a:ea typeface="新細明體"/>
                      </a:endParaRPr>
                    </a:p>
                  </a:txBody>
                  <a:tcPr marL="17449" marR="1744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b="1" kern="100" dirty="0">
                          <a:effectLst/>
                          <a:latin typeface="標楷體"/>
                          <a:ea typeface="新細明體"/>
                        </a:rPr>
                        <a:t>  </a:t>
                      </a:r>
                      <a:r>
                        <a:rPr lang="zh-TW" sz="1200" b="1" kern="100" dirty="0">
                          <a:effectLst/>
                          <a:latin typeface="Times New Roman"/>
                          <a:ea typeface="標楷體"/>
                        </a:rPr>
                        <a:t>經 國 國 中</a:t>
                      </a:r>
                      <a:endParaRPr lang="zh-TW" sz="1200" kern="100" dirty="0">
                        <a:effectLst/>
                        <a:latin typeface="Times New Roman"/>
                        <a:ea typeface="新細明體"/>
                      </a:endParaRPr>
                    </a:p>
                  </a:txBody>
                  <a:tcPr marL="17449" marR="17449"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2351">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100">
                          <a:effectLst/>
                          <a:latin typeface="Times New Roman"/>
                          <a:ea typeface="標楷體"/>
                        </a:rPr>
                        <a:t>進場時間</a:t>
                      </a:r>
                      <a:endParaRPr lang="zh-TW" sz="1200" kern="100">
                        <a:effectLst/>
                        <a:latin typeface="Times New Roman"/>
                        <a:ea typeface="新細明體"/>
                      </a:endParaRPr>
                    </a:p>
                  </a:txBody>
                  <a:tcPr marL="17449" marR="1744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b="1" kern="100" dirty="0">
                          <a:solidFill>
                            <a:srgbClr val="FF0000"/>
                          </a:solidFill>
                          <a:effectLst/>
                          <a:latin typeface="標楷體"/>
                          <a:ea typeface="新細明體"/>
                        </a:rPr>
                        <a:t>09</a:t>
                      </a:r>
                      <a:r>
                        <a:rPr lang="zh-TW" sz="1600" b="1" kern="100" dirty="0">
                          <a:solidFill>
                            <a:srgbClr val="FF0000"/>
                          </a:solidFill>
                          <a:effectLst/>
                          <a:latin typeface="Times New Roman"/>
                          <a:ea typeface="標楷體"/>
                        </a:rPr>
                        <a:t>：</a:t>
                      </a:r>
                      <a:r>
                        <a:rPr lang="en-US" sz="1600" b="1" kern="100" dirty="0">
                          <a:solidFill>
                            <a:srgbClr val="FF0000"/>
                          </a:solidFill>
                          <a:effectLst/>
                          <a:latin typeface="Times New Roman"/>
                          <a:ea typeface="標楷體"/>
                        </a:rPr>
                        <a:t>20</a:t>
                      </a:r>
                      <a:r>
                        <a:rPr lang="zh-TW" sz="1600" b="1" kern="100" dirty="0">
                          <a:solidFill>
                            <a:srgbClr val="FF0000"/>
                          </a:solidFill>
                          <a:effectLst/>
                          <a:latin typeface="Times New Roman"/>
                          <a:ea typeface="標楷體"/>
                        </a:rPr>
                        <a:t>～</a:t>
                      </a:r>
                      <a:r>
                        <a:rPr lang="en-US" sz="1600" b="1" kern="100" dirty="0">
                          <a:solidFill>
                            <a:srgbClr val="FF0000"/>
                          </a:solidFill>
                          <a:effectLst/>
                          <a:latin typeface="Times New Roman"/>
                          <a:ea typeface="標楷體"/>
                        </a:rPr>
                        <a:t>09</a:t>
                      </a:r>
                      <a:r>
                        <a:rPr lang="zh-TW" sz="1600" b="1" kern="100" dirty="0">
                          <a:solidFill>
                            <a:srgbClr val="FF0000"/>
                          </a:solidFill>
                          <a:effectLst/>
                          <a:latin typeface="Times New Roman"/>
                          <a:ea typeface="標楷體"/>
                        </a:rPr>
                        <a:t>：</a:t>
                      </a:r>
                      <a:r>
                        <a:rPr lang="en-US" sz="1600" b="1" kern="100" dirty="0">
                          <a:solidFill>
                            <a:srgbClr val="FF0000"/>
                          </a:solidFill>
                          <a:effectLst/>
                          <a:latin typeface="Times New Roman"/>
                          <a:ea typeface="標楷體"/>
                        </a:rPr>
                        <a:t>30</a:t>
                      </a:r>
                      <a:endParaRPr lang="zh-TW" sz="1600" kern="100" dirty="0">
                        <a:solidFill>
                          <a:srgbClr val="FF0000"/>
                        </a:solidFill>
                        <a:effectLst/>
                        <a:latin typeface="Times New Roman"/>
                        <a:ea typeface="新細明體"/>
                      </a:endParaRPr>
                    </a:p>
                  </a:txBody>
                  <a:tcPr marL="17449" marR="17449"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2629">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100">
                          <a:effectLst/>
                          <a:latin typeface="Times New Roman"/>
                          <a:ea typeface="標楷體"/>
                        </a:rPr>
                        <a:t>評量時間</a:t>
                      </a:r>
                      <a:endParaRPr lang="zh-TW" sz="1200" kern="100">
                        <a:effectLst/>
                        <a:latin typeface="Times New Roman"/>
                        <a:ea typeface="新細明體"/>
                      </a:endParaRPr>
                    </a:p>
                  </a:txBody>
                  <a:tcPr marL="17449" marR="1744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b="1" kern="100" dirty="0">
                          <a:solidFill>
                            <a:srgbClr val="FF0000"/>
                          </a:solidFill>
                          <a:effectLst/>
                          <a:latin typeface="標楷體"/>
                          <a:ea typeface="新細明體"/>
                        </a:rPr>
                        <a:t>09</a:t>
                      </a:r>
                      <a:r>
                        <a:rPr lang="zh-TW" sz="1600" b="1" kern="100" dirty="0">
                          <a:solidFill>
                            <a:srgbClr val="FF0000"/>
                          </a:solidFill>
                          <a:effectLst/>
                          <a:latin typeface="Times New Roman"/>
                          <a:ea typeface="標楷體"/>
                        </a:rPr>
                        <a:t>：</a:t>
                      </a:r>
                      <a:r>
                        <a:rPr lang="en-US" sz="1600" b="1" kern="100" dirty="0">
                          <a:solidFill>
                            <a:srgbClr val="FF0000"/>
                          </a:solidFill>
                          <a:effectLst/>
                          <a:latin typeface="Times New Roman"/>
                          <a:ea typeface="標楷體"/>
                        </a:rPr>
                        <a:t>30</a:t>
                      </a:r>
                      <a:r>
                        <a:rPr lang="zh-TW" sz="1600" b="1" kern="100" dirty="0">
                          <a:solidFill>
                            <a:srgbClr val="FF0000"/>
                          </a:solidFill>
                          <a:effectLst/>
                          <a:latin typeface="Times New Roman"/>
                          <a:ea typeface="標楷體"/>
                        </a:rPr>
                        <a:t>～</a:t>
                      </a:r>
                      <a:r>
                        <a:rPr lang="en-US" sz="1600" b="1" kern="100" dirty="0">
                          <a:solidFill>
                            <a:srgbClr val="FF0000"/>
                          </a:solidFill>
                          <a:effectLst/>
                          <a:latin typeface="Times New Roman"/>
                          <a:ea typeface="標楷體"/>
                        </a:rPr>
                        <a:t>11</a:t>
                      </a:r>
                      <a:r>
                        <a:rPr lang="zh-TW" sz="1600" b="1" kern="100" dirty="0" smtClean="0">
                          <a:solidFill>
                            <a:srgbClr val="FF0000"/>
                          </a:solidFill>
                          <a:effectLst/>
                          <a:latin typeface="Times New Roman"/>
                          <a:ea typeface="標楷體"/>
                        </a:rPr>
                        <a:t>：</a:t>
                      </a:r>
                      <a:r>
                        <a:rPr lang="en-US" altLang="zh-TW" sz="1600" b="1" kern="100" dirty="0">
                          <a:solidFill>
                            <a:srgbClr val="FF0000"/>
                          </a:solidFill>
                          <a:effectLst/>
                          <a:latin typeface="Times New Roman"/>
                          <a:ea typeface="標楷體"/>
                        </a:rPr>
                        <a:t>3</a:t>
                      </a:r>
                      <a:r>
                        <a:rPr lang="en-US" sz="1600" b="1" kern="100" dirty="0" smtClean="0">
                          <a:solidFill>
                            <a:srgbClr val="FF0000"/>
                          </a:solidFill>
                          <a:effectLst/>
                          <a:latin typeface="Times New Roman"/>
                          <a:ea typeface="標楷體"/>
                        </a:rPr>
                        <a:t>0</a:t>
                      </a:r>
                      <a:endParaRPr lang="zh-TW" sz="1600" kern="100" dirty="0">
                        <a:solidFill>
                          <a:srgbClr val="FF0000"/>
                        </a:solidFill>
                        <a:effectLst/>
                        <a:latin typeface="Times New Roman"/>
                        <a:ea typeface="新細明體"/>
                      </a:endParaRPr>
                    </a:p>
                  </a:txBody>
                  <a:tcPr marL="17449" marR="17449"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0178">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100">
                          <a:effectLst/>
                          <a:latin typeface="Times New Roman"/>
                          <a:ea typeface="標楷體"/>
                        </a:rPr>
                        <a:t>評量科目</a:t>
                      </a:r>
                      <a:endParaRPr lang="zh-TW" sz="1200" kern="100">
                        <a:effectLst/>
                        <a:latin typeface="Times New Roman"/>
                        <a:ea typeface="新細明體"/>
                      </a:endParaRPr>
                    </a:p>
                  </a:txBody>
                  <a:tcPr marL="17449" marR="1744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200" kern="100" dirty="0">
                          <a:effectLst/>
                          <a:latin typeface="Times New Roman"/>
                          <a:ea typeface="標楷體"/>
                        </a:rPr>
                        <a:t>創造能力</a:t>
                      </a:r>
                      <a:r>
                        <a:rPr lang="zh-TW" sz="1200" kern="100" dirty="0" smtClean="0">
                          <a:effectLst/>
                          <a:latin typeface="Times New Roman"/>
                          <a:ea typeface="標楷體"/>
                        </a:rPr>
                        <a:t>評量</a:t>
                      </a:r>
                      <a:r>
                        <a:rPr lang="en-US" altLang="zh-TW" sz="1200" kern="100" dirty="0" smtClean="0">
                          <a:effectLst/>
                          <a:latin typeface="Times New Roman"/>
                          <a:ea typeface="標楷體"/>
                        </a:rPr>
                        <a:t>(2)</a:t>
                      </a:r>
                      <a:endParaRPr lang="zh-TW" sz="1200" kern="100" dirty="0">
                        <a:effectLst/>
                        <a:latin typeface="Times New Roman"/>
                        <a:ea typeface="新細明體"/>
                      </a:endParaRPr>
                    </a:p>
                  </a:txBody>
                  <a:tcPr marL="17449" marR="17449"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2724">
                <a:tc gridSpan="2" vMerge="1">
                  <a:txBody>
                    <a:bodyPr/>
                    <a:lstStyle/>
                    <a:p>
                      <a:endParaRPr lang="zh-TW" altLang="en-US"/>
                    </a:p>
                  </a:txBody>
                  <a:tcPr/>
                </a:tc>
                <a:tc hMerge="1" vMerge="1">
                  <a:txBody>
                    <a:bodyPr/>
                    <a:lstStyle/>
                    <a:p>
                      <a:endParaRPr lang="zh-TW" altLang="en-US"/>
                    </a:p>
                  </a:txBody>
                  <a:tcPr/>
                </a:tc>
                <a:tc rowSpan="2">
                  <a:txBody>
                    <a:bodyPr/>
                    <a:lstStyle/>
                    <a:p>
                      <a:pPr algn="ctr">
                        <a:spcAft>
                          <a:spcPts val="0"/>
                        </a:spcAft>
                      </a:pPr>
                      <a:r>
                        <a:rPr lang="zh-TW" sz="1200" kern="100">
                          <a:effectLst/>
                          <a:latin typeface="Times New Roman"/>
                          <a:ea typeface="標楷體"/>
                        </a:rPr>
                        <a:t>監試人員簽章</a:t>
                      </a:r>
                      <a:endParaRPr lang="zh-TW" sz="1200" kern="100">
                        <a:effectLst/>
                        <a:latin typeface="Times New Roman"/>
                        <a:ea typeface="新細明體"/>
                      </a:endParaRPr>
                    </a:p>
                  </a:txBody>
                  <a:tcPr marL="17449" marR="1744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a:effectLst/>
                          <a:latin typeface="標楷體"/>
                          <a:ea typeface="新細明體"/>
                        </a:rPr>
                        <a:t> </a:t>
                      </a:r>
                      <a:endParaRPr lang="zh-TW" sz="1200" kern="100">
                        <a:effectLst/>
                        <a:latin typeface="Times New Roman"/>
                        <a:ea typeface="新細明體"/>
                      </a:endParaRPr>
                    </a:p>
                  </a:txBody>
                  <a:tcPr marL="17449" marR="17449"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0692">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100">
                          <a:effectLst/>
                          <a:latin typeface="標楷體"/>
                          <a:ea typeface="新細明體"/>
                        </a:rPr>
                        <a:t> </a:t>
                      </a:r>
                      <a:endParaRPr lang="zh-TW" sz="1200" kern="100">
                        <a:effectLst/>
                        <a:latin typeface="Times New Roman"/>
                        <a:ea typeface="新細明體"/>
                      </a:endParaRPr>
                    </a:p>
                  </a:txBody>
                  <a:tcPr marL="17449" marR="17449"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124646">
                <a:tc gridSpan="4">
                  <a:txBody>
                    <a:bodyPr/>
                    <a:lstStyle/>
                    <a:p>
                      <a:pPr>
                        <a:spcAft>
                          <a:spcPts val="0"/>
                        </a:spcAft>
                      </a:pPr>
                      <a:r>
                        <a:rPr lang="zh-TW" sz="1200" kern="100" dirty="0">
                          <a:effectLst/>
                          <a:latin typeface="Times New Roman"/>
                          <a:ea typeface="標楷體"/>
                        </a:rPr>
                        <a:t>注意：</a:t>
                      </a:r>
                      <a:r>
                        <a:rPr lang="en-US" sz="1200" kern="100" dirty="0">
                          <a:effectLst/>
                          <a:latin typeface="Times New Roman"/>
                          <a:ea typeface="標楷體"/>
                        </a:rPr>
                        <a:t>1. </a:t>
                      </a:r>
                      <a:r>
                        <a:rPr lang="zh-TW" sz="1200" kern="100" dirty="0">
                          <a:effectLst/>
                          <a:latin typeface="Times New Roman"/>
                          <a:ea typeface="標楷體"/>
                        </a:rPr>
                        <a:t>報名時請填寫黑框線內之內容。</a:t>
                      </a:r>
                      <a:endParaRPr lang="zh-TW" sz="1200" kern="100" dirty="0">
                        <a:effectLst/>
                        <a:latin typeface="Times New Roman"/>
                        <a:ea typeface="新細明體"/>
                      </a:endParaRPr>
                    </a:p>
                    <a:p>
                      <a:pPr marL="304800" indent="-304800">
                        <a:spcAft>
                          <a:spcPts val="0"/>
                        </a:spcAft>
                      </a:pPr>
                      <a:r>
                        <a:rPr lang="en-US" sz="1200" kern="100" dirty="0">
                          <a:effectLst/>
                          <a:latin typeface="標楷體"/>
                          <a:ea typeface="新細明體"/>
                        </a:rPr>
                        <a:t>      2. </a:t>
                      </a:r>
                      <a:r>
                        <a:rPr lang="zh-TW" sz="1200" kern="100" dirty="0">
                          <a:effectLst/>
                          <a:latin typeface="Times New Roman"/>
                          <a:ea typeface="標楷體"/>
                        </a:rPr>
                        <a:t>學生必須攜帶鑑定證應考，請自備藍、黑筆及修正帶。</a:t>
                      </a:r>
                      <a:endParaRPr lang="zh-TW" sz="1200" kern="100" dirty="0">
                        <a:effectLst/>
                        <a:latin typeface="Times New Roman"/>
                        <a:ea typeface="新細明體"/>
                      </a:endParaRPr>
                    </a:p>
                    <a:p>
                      <a:pPr indent="457200">
                        <a:spcAft>
                          <a:spcPts val="0"/>
                        </a:spcAft>
                      </a:pPr>
                      <a:r>
                        <a:rPr lang="en-US" sz="1200" kern="100" dirty="0">
                          <a:effectLst/>
                          <a:latin typeface="標楷體"/>
                          <a:ea typeface="新細明體"/>
                        </a:rPr>
                        <a:t>3. </a:t>
                      </a:r>
                      <a:r>
                        <a:rPr lang="zh-TW" sz="1200" kern="100" dirty="0">
                          <a:effectLst/>
                          <a:latin typeface="Times New Roman"/>
                          <a:ea typeface="標楷體"/>
                        </a:rPr>
                        <a:t>考試時請將此證放在課桌左上角。</a:t>
                      </a:r>
                      <a:endParaRPr lang="zh-TW" sz="1200" kern="100" dirty="0">
                        <a:effectLst/>
                        <a:latin typeface="Times New Roman"/>
                        <a:ea typeface="新細明體"/>
                      </a:endParaRPr>
                    </a:p>
                    <a:p>
                      <a:pPr indent="457200">
                        <a:spcAft>
                          <a:spcPts val="0"/>
                        </a:spcAft>
                      </a:pPr>
                      <a:r>
                        <a:rPr lang="en-US" sz="1200" kern="100" dirty="0">
                          <a:effectLst/>
                          <a:latin typeface="標楷體"/>
                          <a:ea typeface="新細明體"/>
                        </a:rPr>
                        <a:t>4. </a:t>
                      </a:r>
                      <a:r>
                        <a:rPr lang="zh-TW" sz="1200" kern="100" dirty="0">
                          <a:effectLst/>
                          <a:latin typeface="Times New Roman"/>
                          <a:ea typeface="標楷體"/>
                        </a:rPr>
                        <a:t>預估評量約</a:t>
                      </a:r>
                      <a:r>
                        <a:rPr lang="zh-TW" sz="1200" kern="100" dirty="0" smtClean="0">
                          <a:effectLst/>
                          <a:latin typeface="Times New Roman"/>
                          <a:ea typeface="標楷體"/>
                        </a:rPr>
                        <a:t>需</a:t>
                      </a:r>
                      <a:r>
                        <a:rPr lang="en-US" altLang="zh-TW" sz="1200" b="1" kern="100" dirty="0">
                          <a:solidFill>
                            <a:srgbClr val="FF0000"/>
                          </a:solidFill>
                          <a:effectLst/>
                          <a:latin typeface="Times New Roman"/>
                          <a:ea typeface="標楷體"/>
                        </a:rPr>
                        <a:t>2</a:t>
                      </a:r>
                      <a:r>
                        <a:rPr lang="zh-TW" sz="1200" b="1" kern="100" dirty="0" smtClean="0">
                          <a:solidFill>
                            <a:srgbClr val="FF0000"/>
                          </a:solidFill>
                          <a:effectLst/>
                          <a:latin typeface="Times New Roman"/>
                          <a:ea typeface="標楷體"/>
                        </a:rPr>
                        <a:t>小時</a:t>
                      </a:r>
                      <a:r>
                        <a:rPr lang="zh-TW" sz="1200" kern="100" dirty="0" smtClean="0">
                          <a:effectLst/>
                          <a:latin typeface="Times New Roman"/>
                          <a:ea typeface="標楷體"/>
                        </a:rPr>
                        <a:t>（</a:t>
                      </a:r>
                      <a:r>
                        <a:rPr lang="zh-TW" sz="1200" kern="100" dirty="0">
                          <a:effectLst/>
                          <a:latin typeface="Times New Roman"/>
                          <a:ea typeface="標楷體"/>
                        </a:rPr>
                        <a:t>統一結束離場），實際結束時間依施測情況調整。</a:t>
                      </a:r>
                      <a:endParaRPr lang="zh-TW" sz="1200" kern="100" dirty="0">
                        <a:effectLst/>
                        <a:latin typeface="Times New Roman"/>
                        <a:ea typeface="新細明體"/>
                      </a:endParaRPr>
                    </a:p>
                    <a:p>
                      <a:pPr indent="457200">
                        <a:spcAft>
                          <a:spcPts val="0"/>
                        </a:spcAft>
                      </a:pPr>
                      <a:r>
                        <a:rPr lang="en-US" sz="1200" kern="100" dirty="0">
                          <a:effectLst/>
                          <a:latin typeface="標楷體"/>
                          <a:ea typeface="新細明體"/>
                        </a:rPr>
                        <a:t>5. </a:t>
                      </a:r>
                      <a:r>
                        <a:rPr lang="zh-TW" sz="1200" kern="100" dirty="0">
                          <a:effectLst/>
                          <a:latin typeface="Times New Roman"/>
                          <a:ea typeface="標楷體"/>
                        </a:rPr>
                        <a:t>學生請</a:t>
                      </a:r>
                      <a:r>
                        <a:rPr lang="zh-TW" sz="1200" kern="100" dirty="0" smtClean="0">
                          <a:effectLst/>
                          <a:latin typeface="Times New Roman"/>
                          <a:ea typeface="標楷體"/>
                        </a:rPr>
                        <a:t>穿著</a:t>
                      </a:r>
                      <a:r>
                        <a:rPr lang="zh-TW" altLang="en-US" sz="1200" kern="100" dirty="0" smtClean="0">
                          <a:effectLst/>
                          <a:latin typeface="Times New Roman"/>
                          <a:ea typeface="標楷體"/>
                        </a:rPr>
                        <a:t>便</a:t>
                      </a:r>
                      <a:r>
                        <a:rPr lang="zh-TW" sz="1200" kern="100" dirty="0" smtClean="0">
                          <a:effectLst/>
                          <a:latin typeface="Times New Roman"/>
                          <a:ea typeface="標楷體"/>
                        </a:rPr>
                        <a:t>服</a:t>
                      </a:r>
                      <a:r>
                        <a:rPr lang="zh-TW" sz="1200" kern="100" dirty="0">
                          <a:effectLst/>
                          <a:latin typeface="Times New Roman"/>
                          <a:ea typeface="標楷體"/>
                        </a:rPr>
                        <a:t>並遵守鑑定試場規則。</a:t>
                      </a:r>
                      <a:endParaRPr lang="zh-TW" sz="1200" kern="100" dirty="0">
                        <a:effectLst/>
                        <a:latin typeface="Times New Roman"/>
                        <a:ea typeface="新細明體"/>
                      </a:endParaRPr>
                    </a:p>
                  </a:txBody>
                  <a:tcPr marL="17449" marR="1744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99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548680"/>
            <a:ext cx="6336704" cy="720080"/>
          </a:xfrm>
        </p:spPr>
        <p:txBody>
          <a:bodyPr>
            <a:noAutofit/>
          </a:bodyPr>
          <a:lstStyle/>
          <a:p>
            <a:pPr>
              <a:lnSpc>
                <a:spcPct val="105000"/>
              </a:lnSpc>
            </a:pPr>
            <a:r>
              <a:rPr lang="zh-TW" altLang="en-US" sz="4200" dirty="0" smtClean="0">
                <a:latin typeface="標楷體" panose="03000509000000000000" pitchFamily="65" charset="-120"/>
                <a:ea typeface="標楷體" panose="03000509000000000000" pitchFamily="65" charset="-120"/>
              </a:rPr>
              <a:t>學校辦理資優教育的目的</a:t>
            </a:r>
            <a:r>
              <a:rPr lang="zh-TW" altLang="en-US" sz="4200" dirty="0" smtClean="0">
                <a:solidFill>
                  <a:srgbClr val="232C12"/>
                </a:solidFill>
                <a:latin typeface="標楷體" panose="03000509000000000000" pitchFamily="65" charset="-120"/>
                <a:ea typeface="標楷體" panose="03000509000000000000" pitchFamily="65" charset="-120"/>
              </a:rPr>
              <a:t/>
            </a:r>
            <a:br>
              <a:rPr lang="zh-TW" altLang="en-US" sz="4200" dirty="0" smtClean="0">
                <a:solidFill>
                  <a:srgbClr val="232C12"/>
                </a:solidFill>
                <a:latin typeface="標楷體" panose="03000509000000000000" pitchFamily="65" charset="-120"/>
                <a:ea typeface="標楷體" panose="03000509000000000000" pitchFamily="65" charset="-120"/>
              </a:rPr>
            </a:br>
            <a:endParaRPr lang="zh-TW" altLang="en-US" sz="4200" dirty="0">
              <a:solidFill>
                <a:srgbClr val="232C12"/>
              </a:solidFill>
              <a:latin typeface="標楷體" panose="03000509000000000000" pitchFamily="65" charset="-120"/>
              <a:ea typeface="標楷體" panose="03000509000000000000" pitchFamily="65" charset="-120"/>
            </a:endParaRPr>
          </a:p>
        </p:txBody>
      </p:sp>
      <p:sp>
        <p:nvSpPr>
          <p:cNvPr id="12" name="內容版面配置區 2"/>
          <p:cNvSpPr>
            <a:spLocks noGrp="1"/>
          </p:cNvSpPr>
          <p:nvPr>
            <p:ph idx="1"/>
          </p:nvPr>
        </p:nvSpPr>
        <p:spPr>
          <a:xfrm>
            <a:off x="827584" y="1484784"/>
            <a:ext cx="8136904" cy="4896544"/>
          </a:xfrm>
        </p:spPr>
        <p:txBody>
          <a:bodyPr>
            <a:noAutofit/>
          </a:bodyPr>
          <a:lstStyle/>
          <a:p>
            <a:pPr>
              <a:lnSpc>
                <a:spcPct val="150000"/>
              </a:lnSpc>
            </a:pPr>
            <a:r>
              <a:rPr lang="zh-TW" altLang="en-US" sz="2800" b="0" dirty="0" smtClean="0">
                <a:latin typeface="標楷體" panose="03000509000000000000" pitchFamily="65" charset="-120"/>
                <a:ea typeface="標楷體" panose="03000509000000000000" pitchFamily="65" charset="-120"/>
              </a:rPr>
              <a:t>從生涯輔導方面來說，可協助其</a:t>
            </a:r>
            <a:r>
              <a:rPr lang="zh-TW" altLang="en-US" sz="2800" b="0" dirty="0" smtClean="0">
                <a:solidFill>
                  <a:srgbClr val="0000FF"/>
                </a:solidFill>
                <a:latin typeface="標楷體" panose="03000509000000000000" pitchFamily="65" charset="-120"/>
                <a:ea typeface="標楷體" panose="03000509000000000000" pitchFamily="65" charset="-120"/>
              </a:rPr>
              <a:t>統整所知覺的能力、動機、價值觀</a:t>
            </a:r>
            <a:r>
              <a:rPr lang="zh-TW" altLang="en-US" sz="2800" b="0" dirty="0" smtClean="0">
                <a:latin typeface="標楷體" panose="03000509000000000000" pitchFamily="65" charset="-120"/>
                <a:ea typeface="標楷體" panose="03000509000000000000" pitchFamily="65" charset="-120"/>
              </a:rPr>
              <a:t>，辨清其生涯的意義、進而認定其</a:t>
            </a:r>
            <a:r>
              <a:rPr lang="zh-TW" altLang="en-US" sz="2800" b="0" dirty="0" smtClean="0">
                <a:solidFill>
                  <a:srgbClr val="0000FF"/>
                </a:solidFill>
                <a:latin typeface="標楷體" panose="03000509000000000000" pitchFamily="65" charset="-120"/>
                <a:ea typeface="標楷體" panose="03000509000000000000" pitchFamily="65" charset="-120"/>
              </a:rPr>
              <a:t>生涯發展的目標</a:t>
            </a:r>
            <a:r>
              <a:rPr lang="zh-TW" altLang="en-US" sz="2800" b="0" dirty="0" smtClean="0">
                <a:latin typeface="標楷體" panose="03000509000000000000" pitchFamily="65" charset="-120"/>
                <a:ea typeface="標楷體" panose="03000509000000000000" pitchFamily="65" charset="-120"/>
              </a:rPr>
              <a:t>。</a:t>
            </a:r>
            <a:endParaRPr lang="en-US" altLang="zh-TW" sz="2800" b="0" dirty="0" smtClean="0">
              <a:latin typeface="標楷體" panose="03000509000000000000" pitchFamily="65" charset="-120"/>
              <a:ea typeface="標楷體" panose="03000509000000000000" pitchFamily="65" charset="-120"/>
            </a:endParaRPr>
          </a:p>
          <a:p>
            <a:pPr>
              <a:lnSpc>
                <a:spcPct val="150000"/>
              </a:lnSpc>
            </a:pPr>
            <a:r>
              <a:rPr lang="zh-TW" altLang="en-US" sz="2800" b="0" dirty="0" smtClean="0">
                <a:latin typeface="標楷體" panose="03000509000000000000" pitchFamily="65" charset="-120"/>
                <a:ea typeface="標楷體" panose="03000509000000000000" pitchFamily="65" charset="-120"/>
              </a:rPr>
              <a:t>各種教育活動中增加對</a:t>
            </a:r>
            <a:r>
              <a:rPr lang="zh-TW" altLang="en-US" sz="2800" b="0" dirty="0" smtClean="0">
                <a:solidFill>
                  <a:srgbClr val="0000FF"/>
                </a:solidFill>
                <a:latin typeface="標楷體" panose="03000509000000000000" pitchFamily="65" charset="-120"/>
                <a:ea typeface="標楷體" panose="03000509000000000000" pitchFamily="65" charset="-120"/>
              </a:rPr>
              <a:t>自己與工作世界的瞭解</a:t>
            </a:r>
            <a:r>
              <a:rPr lang="zh-TW" altLang="en-US" sz="2800" b="0" dirty="0" smtClean="0">
                <a:latin typeface="標楷體" panose="03000509000000000000" pitchFamily="65" charset="-120"/>
                <a:ea typeface="標楷體" panose="03000509000000000000" pitchFamily="65" charset="-120"/>
              </a:rPr>
              <a:t>，</a:t>
            </a:r>
          </a:p>
          <a:p>
            <a:pPr marL="533400" indent="-533400">
              <a:lnSpc>
                <a:spcPct val="150000"/>
              </a:lnSpc>
              <a:buFont typeface="Wingdings 3" charset="2"/>
              <a:buNone/>
            </a:pPr>
            <a:r>
              <a:rPr lang="zh-TW" altLang="en-US" sz="2800" b="0" dirty="0" smtClean="0">
                <a:latin typeface="標楷體" panose="03000509000000000000" pitchFamily="65" charset="-120"/>
                <a:ea typeface="標楷體" panose="03000509000000000000" pitchFamily="65" charset="-120"/>
              </a:rPr>
              <a:t>  同時充分運用</a:t>
            </a:r>
            <a:r>
              <a:rPr lang="zh-TW" altLang="en-US" sz="2800" b="0" dirty="0" smtClean="0">
                <a:solidFill>
                  <a:srgbClr val="0000FF"/>
                </a:solidFill>
                <a:latin typeface="標楷體" panose="03000509000000000000" pitchFamily="65" charset="-120"/>
                <a:ea typeface="標楷體" panose="03000509000000000000" pitchFamily="65" charset="-120"/>
              </a:rPr>
              <a:t>資優生的長處</a:t>
            </a:r>
            <a:r>
              <a:rPr lang="zh-TW" altLang="en-US" sz="2800" b="0" dirty="0" smtClean="0">
                <a:latin typeface="標楷體" panose="03000509000000000000" pitchFamily="65" charset="-120"/>
                <a:ea typeface="標楷體" panose="03000509000000000000" pitchFamily="65" charset="-120"/>
              </a:rPr>
              <a:t>，提供</a:t>
            </a:r>
            <a:r>
              <a:rPr lang="zh-TW" altLang="en-US" sz="2800" b="0" dirty="0" smtClean="0">
                <a:solidFill>
                  <a:srgbClr val="0000FF"/>
                </a:solidFill>
                <a:latin typeface="標楷體" panose="03000509000000000000" pitchFamily="65" charset="-120"/>
                <a:ea typeface="標楷體" panose="03000509000000000000" pitchFamily="65" charset="-120"/>
              </a:rPr>
              <a:t>多樣化的思考</a:t>
            </a:r>
            <a:r>
              <a:rPr lang="zh-TW" altLang="en-US" sz="2800" dirty="0" smtClean="0">
                <a:latin typeface="標楷體" panose="03000509000000000000" pitchFamily="65" charset="-120"/>
                <a:ea typeface="標楷體" panose="03000509000000000000" pitchFamily="65" charset="-120"/>
              </a:rPr>
              <a:t>素材</a:t>
            </a:r>
            <a:r>
              <a:rPr lang="zh-TW" altLang="en-US" sz="2800" dirty="0">
                <a:latin typeface="標楷體" panose="03000509000000000000" pitchFamily="65" charset="-120"/>
                <a:ea typeface="標楷體" panose="03000509000000000000" pitchFamily="65" charset="-120"/>
              </a:rPr>
              <a:t>與活動方式，更有效地落實其生涯的「自主」與「自我實現」。</a:t>
            </a:r>
          </a:p>
          <a:p>
            <a:pPr>
              <a:lnSpc>
                <a:spcPct val="150000"/>
              </a:lnSpc>
            </a:pPr>
            <a:endParaRPr lang="zh-TW" altLang="en-US" sz="2800" b="0" dirty="0" smtClean="0">
              <a:latin typeface="標楷體" panose="03000509000000000000" pitchFamily="65" charset="-120"/>
              <a:ea typeface="標楷體" panose="03000509000000000000" pitchFamily="65" charset="-120"/>
            </a:endParaRPr>
          </a:p>
          <a:p>
            <a:pPr>
              <a:lnSpc>
                <a:spcPct val="150000"/>
              </a:lnSpc>
            </a:pPr>
            <a:endParaRPr lang="en-US" altLang="zh-TW" sz="2800" b="0" dirty="0" smtClean="0">
              <a:latin typeface="標楷體" panose="03000509000000000000" pitchFamily="65" charset="-120"/>
              <a:ea typeface="標楷體" panose="03000509000000000000" pitchFamily="65" charset="-120"/>
            </a:endParaRPr>
          </a:p>
          <a:p>
            <a:pPr>
              <a:lnSpc>
                <a:spcPct val="150000"/>
              </a:lnSpc>
            </a:pPr>
            <a:endParaRPr lang="zh-TW" altLang="en-US" sz="2800" b="0" dirty="0" smtClean="0">
              <a:latin typeface="標楷體" panose="03000509000000000000" pitchFamily="65" charset="-120"/>
              <a:ea typeface="標楷體" panose="03000509000000000000" pitchFamily="65" charset="-120"/>
            </a:endParaRPr>
          </a:p>
          <a:p>
            <a:pPr>
              <a:lnSpc>
                <a:spcPct val="150000"/>
              </a:lnSpc>
              <a:buNone/>
            </a:pPr>
            <a:endParaRPr lang="zh-TW" altLang="en-US" sz="2800" b="0" dirty="0" smtClean="0">
              <a:latin typeface="標楷體" panose="03000509000000000000" pitchFamily="65" charset="-120"/>
              <a:ea typeface="標楷體" panose="03000509000000000000" pitchFamily="65" charset="-120"/>
            </a:endParaRPr>
          </a:p>
          <a:p>
            <a:pPr>
              <a:lnSpc>
                <a:spcPct val="150000"/>
              </a:lnSpc>
              <a:buNone/>
            </a:pPr>
            <a:endParaRPr lang="zh-TW" altLang="en-US" sz="2800" b="0" dirty="0" smtClean="0">
              <a:latin typeface="標楷體" panose="03000509000000000000" pitchFamily="65" charset="-120"/>
              <a:ea typeface="標楷體" panose="03000509000000000000" pitchFamily="65" charset="-120"/>
            </a:endParaRPr>
          </a:p>
          <a:p>
            <a:pPr>
              <a:lnSpc>
                <a:spcPct val="150000"/>
              </a:lnSpc>
            </a:pPr>
            <a:endParaRPr lang="zh-TW" altLang="en-US" sz="2800"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564345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pPr eaLnBrk="1" hangingPunct="1"/>
            <a:r>
              <a:rPr lang="zh-TW" altLang="en-US" dirty="0" smtClean="0">
                <a:latin typeface="標楷體" panose="03000509000000000000" pitchFamily="65" charset="-120"/>
                <a:ea typeface="標楷體" panose="03000509000000000000" pitchFamily="65" charset="-120"/>
              </a:rPr>
              <a:t>鑑定結果公告</a:t>
            </a:r>
          </a:p>
        </p:txBody>
      </p:sp>
      <p:sp>
        <p:nvSpPr>
          <p:cNvPr id="26627" name="內容版面配置區 2"/>
          <p:cNvSpPr>
            <a:spLocks noGrp="1"/>
          </p:cNvSpPr>
          <p:nvPr>
            <p:ph idx="1"/>
          </p:nvPr>
        </p:nvSpPr>
        <p:spPr>
          <a:xfrm>
            <a:off x="395536" y="2348880"/>
            <a:ext cx="8686800" cy="2880320"/>
          </a:xfrm>
          <a:solidFill>
            <a:schemeClr val="bg1"/>
          </a:solidFill>
        </p:spPr>
        <p:txBody>
          <a:bodyPr>
            <a:noAutofit/>
          </a:bodyPr>
          <a:lstStyle/>
          <a:p>
            <a:pPr eaLnBrk="1" hangingPunct="1"/>
            <a:r>
              <a:rPr lang="zh-TW" altLang="en-US" sz="3200" dirty="0" smtClean="0">
                <a:latin typeface="標楷體" panose="03000509000000000000" pitchFamily="65" charset="-120"/>
                <a:ea typeface="標楷體" panose="03000509000000000000" pitchFamily="65" charset="-120"/>
              </a:rPr>
              <a:t>經本市創造能力資賦優異鑑定委員會會議研判通過之名單公告於教育局及經國國中網站。</a:t>
            </a:r>
            <a:endParaRPr lang="en-US" altLang="zh-TW" sz="3200" dirty="0" smtClean="0">
              <a:latin typeface="標楷體" panose="03000509000000000000" pitchFamily="65" charset="-120"/>
              <a:ea typeface="標楷體" panose="03000509000000000000" pitchFamily="65" charset="-120"/>
            </a:endParaRPr>
          </a:p>
          <a:p>
            <a:pPr eaLnBrk="1" hangingPunct="1"/>
            <a:r>
              <a:rPr lang="zh-TW" altLang="en-US" sz="3200" dirty="0" smtClean="0">
                <a:latin typeface="標楷體" panose="03000509000000000000" pitchFamily="65" charset="-120"/>
                <a:ea typeface="標楷體" panose="03000509000000000000" pitchFamily="65" charset="-120"/>
              </a:rPr>
              <a:t>鑑定結果公告：</a:t>
            </a:r>
            <a:r>
              <a:rPr lang="en-US" altLang="zh-TW" sz="3200" b="1" dirty="0" smtClean="0">
                <a:solidFill>
                  <a:srgbClr val="FF0000"/>
                </a:solidFill>
                <a:latin typeface="標楷體" panose="03000509000000000000" pitchFamily="65" charset="-120"/>
                <a:ea typeface="標楷體" panose="03000509000000000000" pitchFamily="65" charset="-120"/>
              </a:rPr>
              <a:t>108</a:t>
            </a:r>
            <a:r>
              <a:rPr lang="zh-TW" altLang="en-US" sz="3200" b="1" dirty="0" smtClean="0">
                <a:solidFill>
                  <a:srgbClr val="FF0000"/>
                </a:solidFill>
                <a:latin typeface="標楷體" panose="03000509000000000000" pitchFamily="65" charset="-120"/>
                <a:ea typeface="標楷體" panose="03000509000000000000" pitchFamily="65" charset="-120"/>
              </a:rPr>
              <a:t>年</a:t>
            </a:r>
            <a:r>
              <a:rPr lang="en-US" altLang="zh-TW" sz="3200" b="1" dirty="0" smtClean="0">
                <a:solidFill>
                  <a:srgbClr val="FF0000"/>
                </a:solidFill>
                <a:latin typeface="標楷體" panose="03000509000000000000" pitchFamily="65" charset="-120"/>
                <a:ea typeface="標楷體" panose="03000509000000000000" pitchFamily="65" charset="-120"/>
              </a:rPr>
              <a:t>4</a:t>
            </a:r>
            <a:r>
              <a:rPr lang="zh-TW" altLang="en-US" sz="3200" b="1" dirty="0" smtClean="0">
                <a:solidFill>
                  <a:srgbClr val="FF0000"/>
                </a:solidFill>
                <a:latin typeface="標楷體" panose="03000509000000000000" pitchFamily="65" charset="-120"/>
                <a:ea typeface="標楷體" panose="03000509000000000000" pitchFamily="65" charset="-120"/>
              </a:rPr>
              <a:t>月</a:t>
            </a:r>
            <a:r>
              <a:rPr lang="en-US" altLang="zh-TW" sz="3200" b="1" dirty="0" smtClean="0">
                <a:solidFill>
                  <a:srgbClr val="FF0000"/>
                </a:solidFill>
                <a:latin typeface="標楷體" panose="03000509000000000000" pitchFamily="65" charset="-120"/>
                <a:ea typeface="標楷體" panose="03000509000000000000" pitchFamily="65" charset="-120"/>
              </a:rPr>
              <a:t>10</a:t>
            </a:r>
            <a:r>
              <a:rPr lang="zh-TW" altLang="en-US" sz="3200" b="1" dirty="0" smtClean="0">
                <a:solidFill>
                  <a:srgbClr val="FF0000"/>
                </a:solidFill>
                <a:latin typeface="標楷體" panose="03000509000000000000" pitchFamily="65" charset="-120"/>
                <a:ea typeface="標楷體" panose="03000509000000000000" pitchFamily="65" charset="-120"/>
              </a:rPr>
              <a:t>日</a:t>
            </a:r>
            <a:r>
              <a:rPr lang="en-US" altLang="zh-TW" sz="3200" b="1" dirty="0" smtClean="0">
                <a:solidFill>
                  <a:srgbClr val="FF0000"/>
                </a:solidFill>
                <a:latin typeface="標楷體" panose="03000509000000000000" pitchFamily="65" charset="-120"/>
                <a:ea typeface="標楷體" panose="03000509000000000000" pitchFamily="65" charset="-120"/>
              </a:rPr>
              <a:t>(</a:t>
            </a:r>
            <a:r>
              <a:rPr lang="zh-TW" altLang="en-US" sz="3200" b="1" dirty="0" smtClean="0">
                <a:solidFill>
                  <a:srgbClr val="FF0000"/>
                </a:solidFill>
                <a:latin typeface="標楷體" panose="03000509000000000000" pitchFamily="65" charset="-120"/>
                <a:ea typeface="標楷體" panose="03000509000000000000" pitchFamily="65" charset="-120"/>
              </a:rPr>
              <a:t>星期三</a:t>
            </a:r>
            <a:r>
              <a:rPr lang="en-US" altLang="zh-TW" sz="3200" b="1" dirty="0" smtClean="0">
                <a:solidFill>
                  <a:srgbClr val="FF0000"/>
                </a:solidFill>
                <a:latin typeface="標楷體" panose="03000509000000000000" pitchFamily="65" charset="-120"/>
                <a:ea typeface="標楷體" panose="03000509000000000000" pitchFamily="65" charset="-120"/>
              </a:rPr>
              <a:t>)17</a:t>
            </a:r>
            <a:r>
              <a:rPr lang="zh-TW" altLang="en-US" sz="3200" b="1" dirty="0" smtClean="0">
                <a:solidFill>
                  <a:srgbClr val="FF0000"/>
                </a:solidFill>
                <a:latin typeface="標楷體" panose="03000509000000000000" pitchFamily="65" charset="-120"/>
                <a:ea typeface="標楷體" panose="03000509000000000000" pitchFamily="65" charset="-120"/>
              </a:rPr>
              <a:t>：</a:t>
            </a:r>
            <a:r>
              <a:rPr lang="en-US" altLang="zh-TW" sz="3200" b="1" dirty="0" smtClean="0">
                <a:solidFill>
                  <a:srgbClr val="FF0000"/>
                </a:solidFill>
                <a:latin typeface="標楷體" panose="03000509000000000000" pitchFamily="65" charset="-120"/>
                <a:ea typeface="標楷體" panose="03000509000000000000" pitchFamily="65" charset="-120"/>
              </a:rPr>
              <a:t>00</a:t>
            </a:r>
            <a:r>
              <a:rPr lang="zh-TW" altLang="en-US" sz="3200" dirty="0" smtClean="0">
                <a:latin typeface="標楷體" panose="03000509000000000000" pitchFamily="65" charset="-120"/>
                <a:ea typeface="標楷體" panose="03000509000000000000" pitchFamily="65" charset="-120"/>
              </a:rPr>
              <a:t>公布於桃園市政府教育局及經國國中網站，並以書面個別通知學生及學生就讀學校。</a:t>
            </a:r>
          </a:p>
        </p:txBody>
      </p:sp>
      <p:sp>
        <p:nvSpPr>
          <p:cNvPr id="4" name="內容版面配置區 2"/>
          <p:cNvSpPr txBox="1">
            <a:spLocks/>
          </p:cNvSpPr>
          <p:nvPr/>
        </p:nvSpPr>
        <p:spPr>
          <a:xfrm>
            <a:off x="457200" y="1600200"/>
            <a:ext cx="8229600" cy="542925"/>
          </a:xfrm>
          <a:prstGeom prst="rect">
            <a:avLst/>
          </a:prstGeom>
        </p:spPr>
        <p:txBody>
          <a:bodyPr>
            <a:normAutofit lnSpcReduction="10000"/>
          </a:bodyPr>
          <a:lstStyle/>
          <a:p>
            <a:pPr marL="342900" indent="-342900" eaLnBrk="1" fontAlgn="auto" hangingPunct="1">
              <a:spcBef>
                <a:spcPct val="20000"/>
              </a:spcBef>
              <a:spcAft>
                <a:spcPts val="0"/>
              </a:spcAft>
              <a:defRPr/>
            </a:pPr>
            <a:r>
              <a:rPr kumimoji="0" lang="zh-TW" altLang="en-US" sz="3200" dirty="0">
                <a:latin typeface="標楷體" panose="03000509000000000000" pitchFamily="65" charset="-120"/>
                <a:ea typeface="標楷體" panose="03000509000000000000" pitchFamily="65" charset="-120"/>
              </a:rPr>
              <a:t>時間：</a:t>
            </a:r>
            <a:r>
              <a:rPr kumimoji="0" lang="en-US" sz="3200" dirty="0">
                <a:latin typeface="標楷體" panose="03000509000000000000" pitchFamily="65" charset="-120"/>
                <a:ea typeface="標楷體" panose="03000509000000000000" pitchFamily="65" charset="-120"/>
              </a:rPr>
              <a:t> </a:t>
            </a:r>
            <a:r>
              <a:rPr kumimoji="0" lang="en-US" sz="3200" dirty="0" smtClean="0">
                <a:latin typeface="標楷體" panose="03000509000000000000" pitchFamily="65" charset="-120"/>
                <a:ea typeface="標楷體" panose="03000509000000000000" pitchFamily="65" charset="-120"/>
              </a:rPr>
              <a:t>108</a:t>
            </a:r>
            <a:r>
              <a:rPr kumimoji="0" lang="zh-TW" altLang="en-US" sz="3200" dirty="0" smtClean="0">
                <a:latin typeface="標楷體" panose="03000509000000000000" pitchFamily="65" charset="-120"/>
                <a:ea typeface="標楷體" panose="03000509000000000000" pitchFamily="65" charset="-120"/>
              </a:rPr>
              <a:t>年</a:t>
            </a:r>
            <a:r>
              <a:rPr kumimoji="0" lang="en-US" altLang="zh-TW" sz="3200" dirty="0" smtClean="0">
                <a:latin typeface="標楷體" panose="03000509000000000000" pitchFamily="65" charset="-120"/>
                <a:ea typeface="標楷體" panose="03000509000000000000" pitchFamily="65" charset="-120"/>
              </a:rPr>
              <a:t>4</a:t>
            </a:r>
            <a:r>
              <a:rPr kumimoji="0" lang="zh-TW" altLang="en-US" sz="3200" dirty="0" smtClean="0">
                <a:latin typeface="標楷體" panose="03000509000000000000" pitchFamily="65" charset="-120"/>
                <a:ea typeface="標楷體" panose="03000509000000000000" pitchFamily="65" charset="-120"/>
              </a:rPr>
              <a:t>月</a:t>
            </a:r>
            <a:r>
              <a:rPr kumimoji="0" lang="en-US" altLang="zh-TW" sz="3200" dirty="0" smtClean="0">
                <a:latin typeface="標楷體" panose="03000509000000000000" pitchFamily="65" charset="-120"/>
                <a:ea typeface="標楷體" panose="03000509000000000000" pitchFamily="65" charset="-120"/>
              </a:rPr>
              <a:t>10</a:t>
            </a:r>
            <a:r>
              <a:rPr kumimoji="0" lang="zh-TW" altLang="en-US" sz="3200" dirty="0" smtClean="0">
                <a:latin typeface="標楷體" panose="03000509000000000000" pitchFamily="65" charset="-120"/>
                <a:ea typeface="標楷體" panose="03000509000000000000" pitchFamily="65" charset="-120"/>
              </a:rPr>
              <a:t>日</a:t>
            </a:r>
            <a:r>
              <a:rPr kumimoji="0" lang="en-US" altLang="zh-TW" sz="3200" dirty="0" smtClean="0">
                <a:latin typeface="標楷體" panose="03000509000000000000" pitchFamily="65" charset="-120"/>
                <a:ea typeface="標楷體" panose="03000509000000000000" pitchFamily="65" charset="-120"/>
              </a:rPr>
              <a:t>(</a:t>
            </a:r>
            <a:r>
              <a:rPr kumimoji="0" lang="zh-TW" altLang="en-US" sz="3200" dirty="0" smtClean="0">
                <a:latin typeface="標楷體" panose="03000509000000000000" pitchFamily="65" charset="-120"/>
                <a:ea typeface="標楷體" panose="03000509000000000000" pitchFamily="65" charset="-120"/>
              </a:rPr>
              <a:t>三</a:t>
            </a:r>
            <a:r>
              <a:rPr kumimoji="0" lang="en-US" altLang="zh-TW" sz="3200" dirty="0" smtClean="0">
                <a:latin typeface="標楷體" panose="03000509000000000000" pitchFamily="65" charset="-120"/>
                <a:ea typeface="標楷體" panose="03000509000000000000" pitchFamily="65" charset="-120"/>
              </a:rPr>
              <a:t>)</a:t>
            </a:r>
            <a:endParaRPr kumimoji="0"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820582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1945201" y="624110"/>
            <a:ext cx="6589199" cy="788666"/>
          </a:xfrm>
        </p:spPr>
        <p:txBody>
          <a:bodyPr/>
          <a:lstStyle/>
          <a:p>
            <a:pPr eaLnBrk="1" hangingPunct="1"/>
            <a:r>
              <a:rPr lang="zh-TW" altLang="en-US" dirty="0" smtClean="0">
                <a:latin typeface="標楷體" panose="03000509000000000000" pitchFamily="65" charset="-120"/>
                <a:ea typeface="標楷體" panose="03000509000000000000" pitchFamily="65" charset="-120"/>
              </a:rPr>
              <a:t>安置服務</a:t>
            </a:r>
          </a:p>
        </p:txBody>
      </p:sp>
      <p:sp>
        <p:nvSpPr>
          <p:cNvPr id="27651" name="內容版面配置區 2"/>
          <p:cNvSpPr>
            <a:spLocks noGrp="1"/>
          </p:cNvSpPr>
          <p:nvPr>
            <p:ph idx="1"/>
          </p:nvPr>
        </p:nvSpPr>
        <p:spPr>
          <a:xfrm>
            <a:off x="611560" y="2708920"/>
            <a:ext cx="8229600" cy="1789931"/>
          </a:xfrm>
        </p:spPr>
        <p:txBody>
          <a:bodyPr>
            <a:normAutofit/>
          </a:bodyPr>
          <a:lstStyle/>
          <a:p>
            <a:pPr eaLnBrk="1" hangingPunct="1"/>
            <a:r>
              <a:rPr lang="zh-TW" altLang="en-US" sz="3200" dirty="0" smtClean="0">
                <a:latin typeface="標楷體" panose="03000509000000000000" pitchFamily="65" charset="-120"/>
                <a:ea typeface="標楷體" panose="03000509000000000000" pitchFamily="65" charset="-120"/>
              </a:rPr>
              <a:t>通過學生得申請桃園市政府核定之創造能力資賦優異資源班或資賦優異教育方案服務。</a:t>
            </a:r>
          </a:p>
        </p:txBody>
      </p:sp>
      <p:sp>
        <p:nvSpPr>
          <p:cNvPr id="4" name="內容版面配置區 2"/>
          <p:cNvSpPr txBox="1">
            <a:spLocks/>
          </p:cNvSpPr>
          <p:nvPr/>
        </p:nvSpPr>
        <p:spPr>
          <a:xfrm>
            <a:off x="457200" y="1600200"/>
            <a:ext cx="8229600" cy="542925"/>
          </a:xfrm>
          <a:prstGeom prst="rect">
            <a:avLst/>
          </a:prstGeom>
        </p:spPr>
        <p:txBody>
          <a:bodyPr>
            <a:normAutofit fontScale="92500" lnSpcReduction="10000"/>
          </a:bodyPr>
          <a:lstStyle/>
          <a:p>
            <a:pPr marL="342900" indent="-342900" eaLnBrk="1" fontAlgn="auto" hangingPunct="1">
              <a:spcBef>
                <a:spcPct val="20000"/>
              </a:spcBef>
              <a:spcAft>
                <a:spcPts val="0"/>
              </a:spcAft>
              <a:defRPr/>
            </a:pPr>
            <a:r>
              <a:rPr kumimoji="0" lang="zh-TW" altLang="en-US" sz="3200" dirty="0">
                <a:latin typeface="標楷體" panose="03000509000000000000" pitchFamily="65" charset="-120"/>
                <a:ea typeface="標楷體" panose="03000509000000000000" pitchFamily="65" charset="-120"/>
              </a:rPr>
              <a:t>時間：</a:t>
            </a:r>
            <a:r>
              <a:rPr kumimoji="0" lang="en-US" sz="3200" dirty="0">
                <a:latin typeface="標楷體" panose="03000509000000000000" pitchFamily="65" charset="-120"/>
                <a:ea typeface="標楷體" panose="03000509000000000000" pitchFamily="65" charset="-120"/>
              </a:rPr>
              <a:t> </a:t>
            </a:r>
            <a:r>
              <a:rPr kumimoji="0" lang="en-US" altLang="zh-TW" sz="3200" b="1" dirty="0" smtClean="0">
                <a:latin typeface="標楷體" panose="03000509000000000000" pitchFamily="65" charset="-120"/>
                <a:ea typeface="標楷體" panose="03000509000000000000" pitchFamily="65" charset="-120"/>
              </a:rPr>
              <a:t>108</a:t>
            </a:r>
            <a:r>
              <a:rPr kumimoji="0" lang="zh-TW" altLang="en-US" sz="3200" b="1" dirty="0" smtClean="0">
                <a:latin typeface="標楷體" panose="03000509000000000000" pitchFamily="65" charset="-120"/>
                <a:ea typeface="標楷體" panose="03000509000000000000" pitchFamily="65" charset="-120"/>
              </a:rPr>
              <a:t>年</a:t>
            </a:r>
            <a:r>
              <a:rPr kumimoji="0" lang="en-US" altLang="zh-TW" sz="3200" b="1" dirty="0" smtClean="0">
                <a:latin typeface="標楷體" panose="03000509000000000000" pitchFamily="65" charset="-120"/>
                <a:ea typeface="標楷體" panose="03000509000000000000" pitchFamily="65" charset="-120"/>
              </a:rPr>
              <a:t>4</a:t>
            </a:r>
            <a:r>
              <a:rPr kumimoji="0" lang="zh-TW" altLang="en-US" sz="3200" b="1" dirty="0" smtClean="0">
                <a:latin typeface="標楷體" panose="03000509000000000000" pitchFamily="65" charset="-120"/>
                <a:ea typeface="標楷體" panose="03000509000000000000" pitchFamily="65" charset="-120"/>
              </a:rPr>
              <a:t>月</a:t>
            </a:r>
            <a:r>
              <a:rPr kumimoji="0" lang="en-US" altLang="zh-TW" sz="3200" b="1" dirty="0" smtClean="0">
                <a:latin typeface="標楷體" panose="03000509000000000000" pitchFamily="65" charset="-120"/>
                <a:ea typeface="標楷體" panose="03000509000000000000" pitchFamily="65" charset="-120"/>
              </a:rPr>
              <a:t>18</a:t>
            </a:r>
            <a:r>
              <a:rPr kumimoji="0" lang="zh-TW" altLang="en-US" sz="3200" b="1" dirty="0" smtClean="0">
                <a:latin typeface="標楷體" panose="03000509000000000000" pitchFamily="65" charset="-120"/>
                <a:ea typeface="標楷體" panose="03000509000000000000" pitchFamily="65" charset="-120"/>
              </a:rPr>
              <a:t>日</a:t>
            </a:r>
            <a:r>
              <a:rPr kumimoji="0" lang="en-US" altLang="zh-TW" sz="3200" b="1" dirty="0" smtClean="0">
                <a:latin typeface="標楷體" panose="03000509000000000000" pitchFamily="65" charset="-120"/>
                <a:ea typeface="標楷體" panose="03000509000000000000" pitchFamily="65" charset="-120"/>
              </a:rPr>
              <a:t>(</a:t>
            </a:r>
            <a:r>
              <a:rPr kumimoji="0" lang="zh-TW" altLang="en-US" sz="3200" b="1" dirty="0" smtClean="0">
                <a:latin typeface="標楷體" panose="03000509000000000000" pitchFamily="65" charset="-120"/>
                <a:ea typeface="標楷體" panose="03000509000000000000" pitchFamily="65" charset="-120"/>
              </a:rPr>
              <a:t>四</a:t>
            </a:r>
            <a:r>
              <a:rPr kumimoji="0" lang="en-US" altLang="zh-TW" sz="3200" b="1" dirty="0" smtClean="0">
                <a:latin typeface="標楷體" panose="03000509000000000000" pitchFamily="65" charset="-120"/>
                <a:ea typeface="標楷體" panose="03000509000000000000" pitchFamily="65" charset="-120"/>
              </a:rPr>
              <a:t>)</a:t>
            </a:r>
            <a:r>
              <a:rPr kumimoji="0" lang="zh-TW" altLang="en-US" sz="3200" b="1" dirty="0" smtClean="0">
                <a:latin typeface="標楷體" panose="03000509000000000000" pitchFamily="65" charset="-120"/>
                <a:ea typeface="標楷體" panose="03000509000000000000" pitchFamily="65" charset="-120"/>
              </a:rPr>
              <a:t>至</a:t>
            </a:r>
            <a:r>
              <a:rPr kumimoji="0" lang="en-US" altLang="zh-TW" sz="3200" b="1" dirty="0" smtClean="0">
                <a:latin typeface="標楷體" panose="03000509000000000000" pitchFamily="65" charset="-120"/>
                <a:ea typeface="標楷體" panose="03000509000000000000" pitchFamily="65" charset="-120"/>
              </a:rPr>
              <a:t>108</a:t>
            </a:r>
            <a:r>
              <a:rPr kumimoji="0" lang="zh-TW" altLang="en-US" sz="3200" b="1" dirty="0" smtClean="0">
                <a:latin typeface="標楷體" panose="03000509000000000000" pitchFamily="65" charset="-120"/>
                <a:ea typeface="標楷體" panose="03000509000000000000" pitchFamily="65" charset="-120"/>
              </a:rPr>
              <a:t>年</a:t>
            </a:r>
            <a:r>
              <a:rPr kumimoji="0" lang="en-US" altLang="zh-TW" sz="3200" b="1" dirty="0" smtClean="0">
                <a:latin typeface="標楷體" panose="03000509000000000000" pitchFamily="65" charset="-120"/>
                <a:ea typeface="標楷體" panose="03000509000000000000" pitchFamily="65" charset="-120"/>
              </a:rPr>
              <a:t>4</a:t>
            </a:r>
            <a:r>
              <a:rPr kumimoji="0" lang="zh-TW" altLang="en-US" sz="3200" b="1" dirty="0" smtClean="0">
                <a:latin typeface="標楷體" panose="03000509000000000000" pitchFamily="65" charset="-120"/>
                <a:ea typeface="標楷體" panose="03000509000000000000" pitchFamily="65" charset="-120"/>
              </a:rPr>
              <a:t>月</a:t>
            </a:r>
            <a:r>
              <a:rPr kumimoji="0" lang="en-US" altLang="zh-TW" sz="3200" b="1" dirty="0" smtClean="0">
                <a:latin typeface="標楷體" panose="03000509000000000000" pitchFamily="65" charset="-120"/>
                <a:ea typeface="標楷體" panose="03000509000000000000" pitchFamily="65" charset="-120"/>
              </a:rPr>
              <a:t>19</a:t>
            </a:r>
            <a:r>
              <a:rPr kumimoji="0" lang="zh-TW" altLang="en-US" sz="3200" b="1" dirty="0" smtClean="0">
                <a:latin typeface="標楷體" panose="03000509000000000000" pitchFamily="65" charset="-120"/>
                <a:ea typeface="標楷體" panose="03000509000000000000" pitchFamily="65" charset="-120"/>
              </a:rPr>
              <a:t>日</a:t>
            </a:r>
            <a:r>
              <a:rPr kumimoji="0" lang="en-US" altLang="zh-TW" sz="3200" b="1" dirty="0" smtClean="0">
                <a:latin typeface="標楷體" panose="03000509000000000000" pitchFamily="65" charset="-120"/>
                <a:ea typeface="標楷體" panose="03000509000000000000" pitchFamily="65" charset="-120"/>
              </a:rPr>
              <a:t>(</a:t>
            </a:r>
            <a:r>
              <a:rPr kumimoji="0" lang="zh-TW" altLang="en-US" sz="3200" b="1" dirty="0" smtClean="0">
                <a:latin typeface="標楷體" panose="03000509000000000000" pitchFamily="65" charset="-120"/>
                <a:ea typeface="標楷體" panose="03000509000000000000" pitchFamily="65" charset="-120"/>
              </a:rPr>
              <a:t>五</a:t>
            </a:r>
            <a:r>
              <a:rPr kumimoji="0" lang="en-US" altLang="zh-TW" sz="3200" b="1" dirty="0" smtClean="0">
                <a:latin typeface="標楷體" panose="03000509000000000000" pitchFamily="65" charset="-120"/>
                <a:ea typeface="標楷體" panose="03000509000000000000" pitchFamily="65" charset="-120"/>
              </a:rPr>
              <a:t>)</a:t>
            </a:r>
            <a:endParaRPr kumimoji="0"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768898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827756"/>
            <a:ext cx="7776864" cy="1143000"/>
          </a:xfrm>
        </p:spPr>
        <p:txBody>
          <a:bodyPr>
            <a:normAutofit/>
          </a:bodyPr>
          <a:lstStyle/>
          <a:p>
            <a:r>
              <a:rPr lang="zh-TW" altLang="en-US" sz="6600" dirty="0" smtClean="0">
                <a:latin typeface="標楷體" panose="03000509000000000000" pitchFamily="65" charset="-120"/>
                <a:ea typeface="標楷體" panose="03000509000000000000" pitchFamily="65" charset="-120"/>
              </a:rPr>
              <a:t>感謝聆聽，敬請指教</a:t>
            </a:r>
            <a:endParaRPr lang="zh-TW" altLang="en-US" sz="6600" dirty="0">
              <a:latin typeface="標楷體" panose="03000509000000000000" pitchFamily="65" charset="-120"/>
              <a:ea typeface="標楷體" panose="03000509000000000000" pitchFamily="65" charset="-120"/>
            </a:endParaRPr>
          </a:p>
        </p:txBody>
      </p:sp>
      <p:sp>
        <p:nvSpPr>
          <p:cNvPr id="8" name="標題 1"/>
          <p:cNvSpPr txBox="1">
            <a:spLocks/>
          </p:cNvSpPr>
          <p:nvPr/>
        </p:nvSpPr>
        <p:spPr>
          <a:xfrm>
            <a:off x="602467" y="2132856"/>
            <a:ext cx="8229600" cy="1143000"/>
          </a:xfrm>
          <a:prstGeom prst="rect">
            <a:avLst/>
          </a:prstGeom>
        </p:spPr>
        <p:txBody>
          <a:bodyPr vert="horz" lIns="91440" tIns="45720" rIns="91440" bIns="45720" rtlCol="0" anchor="ctr">
            <a:normAutofit/>
            <a:scene3d>
              <a:camera prst="orthographicFront"/>
              <a:lightRig rig="threePt" dir="t"/>
            </a:scene3d>
            <a:sp3d extrusionH="4445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6600" b="1" dirty="0" smtClean="0">
                <a:solidFill>
                  <a:srgbClr val="3E1716"/>
                </a:solidFill>
                <a:latin typeface="標楷體" panose="03000509000000000000" pitchFamily="65" charset="-120"/>
                <a:ea typeface="標楷體" panose="03000509000000000000" pitchFamily="65" charset="-120"/>
                <a:cs typeface="Times New Roman" pitchFamily="18" charset="0"/>
              </a:rPr>
              <a:t>並再次謝謝您的光臨</a:t>
            </a:r>
            <a:r>
              <a:rPr lang="en-US" altLang="zh-TW" sz="6600" b="1" dirty="0" smtClean="0">
                <a:solidFill>
                  <a:srgbClr val="3E1716"/>
                </a:solidFill>
                <a:latin typeface="標楷體" panose="03000509000000000000" pitchFamily="65" charset="-120"/>
                <a:ea typeface="標楷體" panose="03000509000000000000" pitchFamily="65" charset="-120"/>
                <a:cs typeface="Times New Roman" pitchFamily="18" charset="0"/>
              </a:rPr>
              <a:t>!</a:t>
            </a:r>
            <a:endParaRPr kumimoji="0" lang="zh-TW" altLang="en-US" sz="6600" b="1" i="0" u="none" strike="noStrike" kern="1200" cap="none" spc="0" normalizeH="0" baseline="0" noProof="0" dirty="0">
              <a:ln>
                <a:noFill/>
              </a:ln>
              <a:solidFill>
                <a:srgbClr val="3E1716"/>
              </a:solidFill>
              <a:effectLst/>
              <a:uLnTx/>
              <a:uFillTx/>
              <a:latin typeface="標楷體" panose="03000509000000000000" pitchFamily="65" charset="-120"/>
              <a:ea typeface="標楷體" panose="03000509000000000000" pitchFamily="65" charset="-120"/>
              <a:cs typeface="Times New Roman" pitchFamily="18" charset="0"/>
            </a:endParaRPr>
          </a:p>
        </p:txBody>
      </p:sp>
      <p:sp>
        <p:nvSpPr>
          <p:cNvPr id="9" name="標題 1"/>
          <p:cNvSpPr txBox="1">
            <a:spLocks/>
          </p:cNvSpPr>
          <p:nvPr/>
        </p:nvSpPr>
        <p:spPr>
          <a:xfrm>
            <a:off x="634048" y="3429000"/>
            <a:ext cx="8229600" cy="1143000"/>
          </a:xfrm>
          <a:prstGeom prst="rect">
            <a:avLst/>
          </a:prstGeom>
        </p:spPr>
        <p:txBody>
          <a:bodyPr vert="horz" lIns="91440" tIns="45720" rIns="91440" bIns="45720" rtlCol="0" anchor="ctr">
            <a:normAutofit/>
            <a:scene3d>
              <a:camera prst="orthographicFront"/>
              <a:lightRig rig="threePt" dir="t"/>
            </a:scene3d>
            <a:sp3d extrusionH="4445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6600" b="1" i="0" u="none" strike="noStrike" kern="1200" cap="none" spc="0" normalizeH="0" baseline="0" noProof="0" dirty="0" smtClean="0">
                <a:ln>
                  <a:noFill/>
                </a:ln>
                <a:solidFill>
                  <a:srgbClr val="3E1716"/>
                </a:solidFill>
                <a:effectLst/>
                <a:uLnTx/>
                <a:uFillTx/>
                <a:latin typeface="標楷體" panose="03000509000000000000" pitchFamily="65" charset="-120"/>
                <a:ea typeface="標楷體" panose="03000509000000000000" pitchFamily="65" charset="-120"/>
                <a:cs typeface="Times New Roman" pitchFamily="18" charset="0"/>
              </a:rPr>
              <a:t>敬祝平安喜樂</a:t>
            </a:r>
            <a:endParaRPr kumimoji="0" lang="zh-TW" altLang="en-US" sz="6600" b="1" i="0" u="none" strike="noStrike" kern="1200" cap="none" spc="0" normalizeH="0" baseline="0" noProof="0" dirty="0">
              <a:ln>
                <a:noFill/>
              </a:ln>
              <a:solidFill>
                <a:srgbClr val="3E1716"/>
              </a:solidFill>
              <a:effectLst/>
              <a:uLnTx/>
              <a:uFillTx/>
              <a:latin typeface="標楷體" panose="03000509000000000000" pitchFamily="65" charset="-120"/>
              <a:ea typeface="標楷體" panose="03000509000000000000" pitchFamily="65" charset="-120"/>
              <a:cs typeface="Times New Roman" pitchFamily="18" charset="0"/>
            </a:endParaRPr>
          </a:p>
        </p:txBody>
      </p:sp>
      <p:sp>
        <p:nvSpPr>
          <p:cNvPr id="15" name="標題 1"/>
          <p:cNvSpPr txBox="1">
            <a:spLocks/>
          </p:cNvSpPr>
          <p:nvPr/>
        </p:nvSpPr>
        <p:spPr>
          <a:xfrm>
            <a:off x="634048" y="4725144"/>
            <a:ext cx="8229600" cy="1143000"/>
          </a:xfrm>
          <a:prstGeom prst="rect">
            <a:avLst/>
          </a:prstGeom>
        </p:spPr>
        <p:txBody>
          <a:bodyPr vert="horz" lIns="91440" tIns="45720" rIns="91440" bIns="45720" rtlCol="0" anchor="ctr">
            <a:normAutofit/>
            <a:scene3d>
              <a:camera prst="orthographicFront"/>
              <a:lightRig rig="threePt" dir="t"/>
            </a:scene3d>
            <a:sp3d extrusionH="4445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6600" b="1"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Times New Roman" pitchFamily="18" charset="0"/>
              </a:rPr>
              <a:t>貴子弟順利通過鑑定</a:t>
            </a:r>
            <a:endParaRPr kumimoji="0" lang="zh-TW" altLang="en-US" sz="66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Times New Roman" pitchFamily="18" charset="0"/>
            </a:endParaRPr>
          </a:p>
        </p:txBody>
      </p:sp>
    </p:spTree>
    <p:extLst>
      <p:ext uri="{BB962C8B-B14F-4D97-AF65-F5344CB8AC3E}">
        <p14:creationId xmlns:p14="http://schemas.microsoft.com/office/powerpoint/2010/main" val="24584741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35696" y="2060848"/>
            <a:ext cx="6048672" cy="1656184"/>
          </a:xfrm>
        </p:spPr>
        <p:txBody>
          <a:bodyPr>
            <a:noAutofit/>
          </a:bodyPr>
          <a:lstStyle/>
          <a:p>
            <a:pPr algn="ctr">
              <a:lnSpc>
                <a:spcPct val="105000"/>
              </a:lnSpc>
            </a:pPr>
            <a:r>
              <a:rPr lang="zh-TW" altLang="en-US" sz="9600" dirty="0" smtClean="0">
                <a:latin typeface="標楷體" panose="03000509000000000000" pitchFamily="65" charset="-120"/>
                <a:ea typeface="標楷體" panose="03000509000000000000" pitchFamily="65" charset="-120"/>
              </a:rPr>
              <a:t>綜合座談</a:t>
            </a:r>
            <a:endParaRPr lang="zh-TW" altLang="en-US" sz="9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6147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3688" y="2420888"/>
            <a:ext cx="6480720" cy="1143000"/>
          </a:xfrm>
        </p:spPr>
        <p:txBody>
          <a:bodyPr>
            <a:normAutofit/>
          </a:bodyPr>
          <a:lstStyle/>
          <a:p>
            <a:pPr algn="ctr"/>
            <a:r>
              <a:rPr lang="zh-TW" altLang="en-US" sz="6600" dirty="0" smtClean="0">
                <a:latin typeface="標楷體" panose="03000509000000000000" pitchFamily="65" charset="-120"/>
                <a:ea typeface="標楷體" panose="03000509000000000000" pitchFamily="65" charset="-120"/>
              </a:rPr>
              <a:t>鑑定標</a:t>
            </a:r>
            <a:r>
              <a:rPr lang="zh-TW" altLang="en-US" sz="6600" dirty="0">
                <a:latin typeface="標楷體" panose="03000509000000000000" pitchFamily="65" charset="-120"/>
                <a:ea typeface="標楷體" panose="03000509000000000000" pitchFamily="65" charset="-120"/>
              </a:rPr>
              <a:t>準</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624110"/>
            <a:ext cx="7344815" cy="860674"/>
          </a:xfrm>
        </p:spPr>
        <p:txBody>
          <a:bodyPr>
            <a:noAutofit/>
          </a:bodyPr>
          <a:lstStyle/>
          <a:p>
            <a:r>
              <a:rPr lang="zh-TW" altLang="en-US" sz="4200" dirty="0" smtClean="0">
                <a:latin typeface="標楷體" panose="03000509000000000000" pitchFamily="65" charset="-120"/>
                <a:ea typeface="標楷體" panose="03000509000000000000" pitchFamily="65" charset="-120"/>
              </a:rPr>
              <a:t>學術性向資賦優異－鑑定標準</a:t>
            </a:r>
            <a:endParaRPr lang="zh-TW" altLang="en-US" sz="4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3" y="1916832"/>
            <a:ext cx="7848873" cy="2952328"/>
          </a:xfrm>
        </p:spPr>
        <p:txBody>
          <a:bodyPr>
            <a:normAutofit/>
          </a:bodyPr>
          <a:lstStyle/>
          <a:p>
            <a:r>
              <a:rPr lang="zh-TW" altLang="en-US" sz="3200" dirty="0" smtClean="0">
                <a:solidFill>
                  <a:schemeClr val="tx1"/>
                </a:solidFill>
                <a:latin typeface="標楷體" panose="03000509000000000000" pitchFamily="65" charset="-120"/>
                <a:ea typeface="標楷體" panose="03000509000000000000" pitchFamily="65" charset="-120"/>
              </a:rPr>
              <a:t>依據</a:t>
            </a:r>
            <a:r>
              <a:rPr lang="zh-TW" altLang="en-US" sz="3200" u="sng" dirty="0" smtClean="0">
                <a:solidFill>
                  <a:schemeClr val="tx1"/>
                </a:solidFill>
                <a:latin typeface="標楷體" panose="03000509000000000000" pitchFamily="65" charset="-120"/>
                <a:ea typeface="標楷體" panose="03000509000000000000" pitchFamily="65" charset="-120"/>
              </a:rPr>
              <a:t>身心障礙及資賦優異學生鑑定辦法</a:t>
            </a:r>
            <a:r>
              <a:rPr lang="zh-TW" altLang="en-US" sz="3200" dirty="0" smtClean="0">
                <a:solidFill>
                  <a:schemeClr val="tx1"/>
                </a:solidFill>
                <a:latin typeface="標楷體" panose="03000509000000000000" pitchFamily="65" charset="-120"/>
                <a:ea typeface="標楷體" panose="03000509000000000000" pitchFamily="65" charset="-120"/>
              </a:rPr>
              <a:t>第</a:t>
            </a:r>
            <a:r>
              <a:rPr lang="en-US" altLang="zh-TW" sz="3200" dirty="0" smtClean="0">
                <a:solidFill>
                  <a:schemeClr val="tx1"/>
                </a:solidFill>
                <a:latin typeface="標楷體" panose="03000509000000000000" pitchFamily="65" charset="-120"/>
                <a:ea typeface="標楷體" panose="03000509000000000000" pitchFamily="65" charset="-120"/>
              </a:rPr>
              <a:t>16</a:t>
            </a:r>
            <a:r>
              <a:rPr lang="zh-TW" altLang="en-US" sz="3200" dirty="0" smtClean="0">
                <a:solidFill>
                  <a:schemeClr val="tx1"/>
                </a:solidFill>
                <a:latin typeface="標楷體" panose="03000509000000000000" pitchFamily="65" charset="-120"/>
                <a:ea typeface="標楷體" panose="03000509000000000000" pitchFamily="65" charset="-120"/>
              </a:rPr>
              <a:t>條：</a:t>
            </a:r>
            <a:endParaRPr lang="en-US" altLang="zh-TW" sz="3200" dirty="0" smtClean="0">
              <a:solidFill>
                <a:schemeClr val="tx1"/>
              </a:solidFill>
              <a:latin typeface="標楷體" panose="03000509000000000000" pitchFamily="65" charset="-120"/>
              <a:ea typeface="標楷體" panose="03000509000000000000" pitchFamily="65" charset="-120"/>
            </a:endParaRPr>
          </a:p>
          <a:p>
            <a:pPr>
              <a:buNone/>
            </a:pPr>
            <a:r>
              <a:rPr lang="zh-TW" altLang="en-US" sz="3200" b="0" dirty="0" smtClean="0">
                <a:latin typeface="標楷體" panose="03000509000000000000" pitchFamily="65" charset="-120"/>
                <a:ea typeface="標楷體" panose="03000509000000000000" pitchFamily="65" charset="-120"/>
              </a:rPr>
              <a:t>      學術性向資賦優異，指在語文、數學、社會科學或自然科學等學術領域，較同年齡者具有卓越潛能或傑出表現者。</a:t>
            </a:r>
            <a:endParaRPr lang="en-US" altLang="zh-TW" sz="3200" b="0" dirty="0" smtClean="0">
              <a:latin typeface="標楷體" panose="03000509000000000000" pitchFamily="65" charset="-120"/>
              <a:ea typeface="標楷體" panose="03000509000000000000" pitchFamily="65" charset="-120"/>
            </a:endParaRPr>
          </a:p>
          <a:p>
            <a:endParaRPr lang="en-US" altLang="zh-TW" sz="3200" dirty="0" smtClean="0">
              <a:latin typeface="標楷體" panose="03000509000000000000" pitchFamily="65" charset="-120"/>
              <a:ea typeface="標楷體" panose="03000509000000000000" pitchFamily="65" charset="-120"/>
            </a:endParaRPr>
          </a:p>
          <a:p>
            <a:pPr>
              <a:buNone/>
            </a:pPr>
            <a:endParaRPr lang="zh-TW" altLang="en-US" sz="3200" dirty="0" smtClean="0">
              <a:latin typeface="標楷體" panose="03000509000000000000" pitchFamily="65" charset="-120"/>
              <a:ea typeface="標楷體" panose="03000509000000000000" pitchFamily="65" charset="-120"/>
            </a:endParaRPr>
          </a:p>
          <a:p>
            <a:endParaRPr lang="zh-TW" altLang="en-US" sz="3200" dirty="0" smtClean="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FC5F2F-D595-4170-A4E8-7703D622FA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5930</Words>
  <Application>Microsoft Office PowerPoint</Application>
  <PresentationFormat>如螢幕大小 (4:3)</PresentationFormat>
  <Paragraphs>627</Paragraphs>
  <Slides>73</Slides>
  <Notes>1</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73</vt:i4>
      </vt:variant>
    </vt:vector>
  </HeadingPairs>
  <TitlesOfParts>
    <vt:vector size="85" baseType="lpstr">
      <vt:lpstr>微軟正黑體</vt:lpstr>
      <vt:lpstr>新細明體</vt:lpstr>
      <vt:lpstr>標楷體</vt:lpstr>
      <vt:lpstr>Arial</vt:lpstr>
      <vt:lpstr>Calibri</vt:lpstr>
      <vt:lpstr>Century Gothic</vt:lpstr>
      <vt:lpstr>Courier New</vt:lpstr>
      <vt:lpstr>Segoe UI Semilight</vt:lpstr>
      <vt:lpstr>Times New Roman</vt:lpstr>
      <vt:lpstr>Wingdings</vt:lpstr>
      <vt:lpstr>Wingdings 3</vt:lpstr>
      <vt:lpstr>絲縷</vt:lpstr>
      <vt:lpstr>桃園市108學年度國民中學資賦優異學生鑑定家長說明會</vt:lpstr>
      <vt:lpstr>簡報大綱</vt:lpstr>
      <vt:lpstr>何謂「資賦優異」？</vt:lpstr>
      <vt:lpstr>多元智慧下的資賦優異</vt:lpstr>
      <vt:lpstr>資優生≠績優生</vt:lpstr>
      <vt:lpstr>資優教育基本理念~適性發展</vt:lpstr>
      <vt:lpstr>學校辦理資優教育的目的 </vt:lpstr>
      <vt:lpstr>鑑定標準</vt:lpstr>
      <vt:lpstr>學術性向資賦優異－鑑定標準</vt:lpstr>
      <vt:lpstr>創造能力資賦優異－鑑定標準</vt:lpstr>
      <vt:lpstr>學術性向資賦優異鑑定</vt:lpstr>
      <vt:lpstr>申請資格</vt:lpstr>
      <vt:lpstr>鑑定流程1</vt:lpstr>
      <vt:lpstr>鑑定流程2</vt:lpstr>
      <vt:lpstr>鑑定方式及重要日程</vt:lpstr>
      <vt:lpstr>鑑定方式</vt:lpstr>
      <vt:lpstr>鑑定方式</vt:lpstr>
      <vt:lpstr>重要日程表3-1</vt:lpstr>
      <vt:lpstr>重要日程表3-2</vt:lpstr>
      <vt:lpstr>重要日程表3-3</vt:lpstr>
      <vt:lpstr>申請事項</vt:lpstr>
      <vt:lpstr>一、觀察及推薦</vt:lpstr>
      <vt:lpstr>二、報名事項</vt:lpstr>
      <vt:lpstr>二、報名事項</vt:lpstr>
      <vt:lpstr>三、繳驗相關申請文件</vt:lpstr>
      <vt:lpstr>四、報名費用</vt:lpstr>
      <vt:lpstr>其他注意事項</vt:lpstr>
      <vt:lpstr>測驗相關事項</vt:lpstr>
      <vt:lpstr>測驗時間、地點</vt:lpstr>
      <vt:lpstr>測驗時間、地點</vt:lpstr>
      <vt:lpstr>測驗時間、地點</vt:lpstr>
      <vt:lpstr>通過標準</vt:lpstr>
      <vt:lpstr>公告</vt:lpstr>
      <vt:lpstr>測驗結果複查</vt:lpstr>
      <vt:lpstr>安置與輔導</vt:lpstr>
      <vt:lpstr>附則</vt:lpstr>
      <vt:lpstr>小提醒</vt:lpstr>
      <vt:lpstr>PowerPoint 簡報</vt:lpstr>
      <vt:lpstr>PowerPoint 簡報</vt:lpstr>
      <vt:lpstr>PowerPoint 簡報</vt:lpstr>
      <vt:lpstr>PowerPoint 簡報</vt:lpstr>
      <vt:lpstr>PowerPoint 簡報</vt:lpstr>
      <vt:lpstr>PowerPoint 簡報</vt:lpstr>
      <vt:lpstr>PowerPoint 簡報</vt:lpstr>
      <vt:lpstr>資賦優異鑑定安置原則</vt:lpstr>
      <vt:lpstr>通過鑑定的學生有哪些教學服務？</vt:lpstr>
      <vt:lpstr>資源班或方案的課程有哪些？</vt:lpstr>
      <vt:lpstr>英語資優班的課程</vt:lpstr>
      <vt:lpstr>數理資優班的課程</vt:lpstr>
      <vt:lpstr>自然科學資優班的課程</vt:lpstr>
      <vt:lpstr>創造能力資優班的課程</vt:lpstr>
      <vt:lpstr>創造能力資賦優異鑑定</vt:lpstr>
      <vt:lpstr>申請資格</vt:lpstr>
      <vt:lpstr>創造能力資賦優異學生鑑定申請流程圖</vt:lpstr>
      <vt:lpstr>創造能力資賦優異學生鑑定重要日程表</vt:lpstr>
      <vt:lpstr>管道一：採評量方式</vt:lpstr>
      <vt:lpstr>管道二：採書面審查方式</vt:lpstr>
      <vt:lpstr>申請鑑定、初選報名（管道一、管道二）</vt:lpstr>
      <vt:lpstr>申請鑑定、初選報名（管道一、管道二）</vt:lpstr>
      <vt:lpstr>申請鑑定、初選報名（管道一、管道二）</vt:lpstr>
      <vt:lpstr>申請鑑定、初選報名（管道一、管道二）</vt:lpstr>
      <vt:lpstr>申請鑑定、初選報名（管道一、管道二）</vt:lpstr>
      <vt:lpstr>申請鑑定、初選報名（管道一、管道二）</vt:lpstr>
      <vt:lpstr>管道二審查結果公告</vt:lpstr>
      <vt:lpstr>管道二未通過者</vt:lpstr>
      <vt:lpstr>初選：創造能力評量(1)</vt:lpstr>
      <vt:lpstr>寄發評量測驗結果通知單</vt:lpstr>
      <vt:lpstr>複選報名</vt:lpstr>
      <vt:lpstr>複選：創造能力評量(2)</vt:lpstr>
      <vt:lpstr>鑑定結果公告</vt:lpstr>
      <vt:lpstr>安置服務</vt:lpstr>
      <vt:lpstr>感謝聆聽，敬請指教</vt:lpstr>
      <vt:lpstr>綜合座談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2013-09-17T01:46:19Z</dcterms:created>
  <dcterms:modified xsi:type="dcterms:W3CDTF">2019-01-03T12:07:59Z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TC103626429990</vt:lpwstr>
  </property>
</Properties>
</file>