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87" r:id="rId5"/>
    <p:sldId id="260" r:id="rId6"/>
    <p:sldId id="278" r:id="rId7"/>
    <p:sldId id="279" r:id="rId8"/>
    <p:sldId id="263" r:id="rId9"/>
    <p:sldId id="264" r:id="rId10"/>
    <p:sldId id="265" r:id="rId11"/>
    <p:sldId id="288" r:id="rId12"/>
    <p:sldId id="269" r:id="rId13"/>
    <p:sldId id="271" r:id="rId14"/>
    <p:sldId id="272" r:id="rId15"/>
    <p:sldId id="289" r:id="rId16"/>
    <p:sldId id="290" r:id="rId17"/>
    <p:sldId id="283" r:id="rId18"/>
    <p:sldId id="292" r:id="rId19"/>
    <p:sldId id="276" r:id="rId20"/>
    <p:sldId id="291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D7A53-A26C-4106-AE90-02C3B06EC826}" type="datetimeFigureOut">
              <a:rPr lang="zh-TW" altLang="en-US" smtClean="0"/>
              <a:t>2022/6/23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30362-C326-439E-B06C-9317190801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31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3931-D810-4CD9-B948-C1DCD7EF7029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74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0362-C326-439E-B06C-9317190801D3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628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9F57080D-5E08-4D33-8C75-2EAE08241BD9}" type="slidenum">
              <a:rPr lang="zh-TW" altLang="en-US" sz="1200"/>
              <a:pPr algn="r" eaLnBrk="1" hangingPunct="1"/>
              <a:t>19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0362-C326-439E-B06C-9317190801D3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A47-B47A-4B46-9AC2-724FDD76E47E}" type="datetimeFigureOut">
              <a:rPr lang="zh-TW" altLang="en-US" smtClean="0"/>
              <a:t>2022/6/23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FA4-7266-4F59-9A2E-B0701F850D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62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A47-B47A-4B46-9AC2-724FDD76E47E}" type="datetimeFigureOut">
              <a:rPr lang="zh-TW" altLang="en-US" smtClean="0"/>
              <a:t>2022/6/23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FA4-7266-4F59-9A2E-B0701F850D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00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A47-B47A-4B46-9AC2-724FDD76E47E}" type="datetimeFigureOut">
              <a:rPr lang="zh-TW" altLang="en-US" smtClean="0"/>
              <a:t>2022/6/23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FA4-7266-4F59-9A2E-B0701F850D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990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64638"/>
            <a:ext cx="7452320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932723"/>
            <a:ext cx="7452320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55723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485118"/>
            <a:ext cx="9144000" cy="1920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50000">
                <a:schemeClr val="bg1">
                  <a:alpha val="8800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33677"/>
            <a:ext cx="9144000" cy="63748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FREE PPT TEMPLATES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471166"/>
            <a:ext cx="9144000" cy="63659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2304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991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4301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A47-B47A-4B46-9AC2-724FDD76E47E}" type="datetimeFigureOut">
              <a:rPr lang="zh-TW" altLang="en-US" smtClean="0"/>
              <a:t>2022/6/23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FA4-7266-4F59-9A2E-B0701F850D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22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A47-B47A-4B46-9AC2-724FDD76E47E}" type="datetimeFigureOut">
              <a:rPr lang="zh-TW" altLang="en-US" smtClean="0"/>
              <a:t>2022/6/23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FA4-7266-4F59-9A2E-B0701F850D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79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A47-B47A-4B46-9AC2-724FDD76E47E}" type="datetimeFigureOut">
              <a:rPr lang="zh-TW" altLang="en-US" smtClean="0"/>
              <a:t>2022/6/23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FA4-7266-4F59-9A2E-B0701F850D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250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A47-B47A-4B46-9AC2-724FDD76E47E}" type="datetimeFigureOut">
              <a:rPr lang="zh-TW" altLang="en-US" smtClean="0"/>
              <a:t>2022/6/23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FA4-7266-4F59-9A2E-B0701F850D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27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A47-B47A-4B46-9AC2-724FDD76E47E}" type="datetimeFigureOut">
              <a:rPr lang="zh-TW" altLang="en-US" smtClean="0"/>
              <a:t>2022/6/23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FA4-7266-4F59-9A2E-B0701F850D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745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A47-B47A-4B46-9AC2-724FDD76E47E}" type="datetimeFigureOut">
              <a:rPr lang="zh-TW" altLang="en-US" smtClean="0"/>
              <a:t>2022/6/23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FA4-7266-4F59-9A2E-B0701F850D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026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A47-B47A-4B46-9AC2-724FDD76E47E}" type="datetimeFigureOut">
              <a:rPr lang="zh-TW" altLang="en-US" smtClean="0"/>
              <a:t>2022/6/23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FA4-7266-4F59-9A2E-B0701F850D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04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A47-B47A-4B46-9AC2-724FDD76E47E}" type="datetimeFigureOut">
              <a:rPr lang="zh-TW" altLang="en-US" smtClean="0"/>
              <a:t>2022/6/23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FA4-7266-4F59-9A2E-B0701F850D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246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FA47-B47A-4B46-9AC2-724FDD76E47E}" type="datetimeFigureOut">
              <a:rPr lang="zh-TW" altLang="en-US" smtClean="0"/>
              <a:t>2022/6/23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5FFA4-7266-4F59-9A2E-B0701F850D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489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F0C92305-A864-46D1-B7A6-0CAD9040F1B7}"/>
              </a:ext>
            </a:extLst>
          </p:cNvPr>
          <p:cNvSpPr txBox="1">
            <a:spLocks/>
          </p:cNvSpPr>
          <p:nvPr/>
        </p:nvSpPr>
        <p:spPr>
          <a:xfrm>
            <a:off x="0" y="6367377"/>
            <a:ext cx="7452320" cy="38404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8" name="文字版面配置區 7">
            <a:extLst>
              <a:ext uri="{FF2B5EF4-FFF2-40B4-BE49-F238E27FC236}">
                <a16:creationId xmlns="" xmlns:a16="http://schemas.microsoft.com/office/drawing/2014/main" id="{D5DD5136-0F08-4106-B2C7-1442BA02D1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5762" y="836712"/>
            <a:ext cx="7452320" cy="57606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000" b="1" dirty="0"/>
              <a:t>講師資歷：</a:t>
            </a:r>
          </a:p>
          <a:p>
            <a:pPr>
              <a:lnSpc>
                <a:spcPct val="150000"/>
              </a:lnSpc>
            </a:pPr>
            <a:r>
              <a:rPr lang="zh-TW" altLang="en-US" sz="2000" b="1" dirty="0"/>
              <a:t>莊明勳老師</a:t>
            </a:r>
            <a:endParaRPr lang="en-US" altLang="zh-TW" sz="2000" b="1" dirty="0"/>
          </a:p>
          <a:p>
            <a:pPr marL="533400" indent="-355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b="1" dirty="0" smtClean="0"/>
              <a:t>台北</a:t>
            </a:r>
            <a:r>
              <a:rPr lang="zh-TW" altLang="en-US" sz="2000" b="1" dirty="0"/>
              <a:t>教育大學 教育學系</a:t>
            </a:r>
            <a:endParaRPr lang="en-US" altLang="zh-TW" sz="2000" b="1" dirty="0"/>
          </a:p>
          <a:p>
            <a:pPr marL="5207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b="1" dirty="0"/>
              <a:t>特殊兒童輔導策略師</a:t>
            </a:r>
          </a:p>
          <a:p>
            <a:pPr marL="5207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b="1" dirty="0"/>
              <a:t>兒童專注力養成訓練師</a:t>
            </a:r>
            <a:endParaRPr lang="en-US" altLang="zh-TW" sz="2000" b="1" dirty="0"/>
          </a:p>
          <a:p>
            <a:pPr marL="5207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b="1" dirty="0" smtClean="0"/>
              <a:t>潛意識療</a:t>
            </a:r>
            <a:r>
              <a:rPr lang="zh-TW" altLang="en-US" sz="2000" b="1" dirty="0"/>
              <a:t>癒專業講師</a:t>
            </a:r>
            <a:endParaRPr lang="en-US" altLang="zh-TW" sz="2000" b="1" dirty="0"/>
          </a:p>
          <a:p>
            <a:pPr marL="533400" indent="-355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b="1" dirty="0"/>
              <a:t>國際神經語言學</a:t>
            </a:r>
            <a:r>
              <a:rPr lang="en-US" altLang="zh-TW" sz="2000" b="1" dirty="0"/>
              <a:t>(NLP)</a:t>
            </a:r>
            <a:r>
              <a:rPr lang="zh-TW" altLang="en-US" sz="2000" b="1" dirty="0"/>
              <a:t>美國學會專業認證講師</a:t>
            </a:r>
          </a:p>
          <a:p>
            <a:pPr marL="533400" indent="-355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b="1" dirty="0"/>
              <a:t>企業專業心理顧問   </a:t>
            </a:r>
            <a:r>
              <a:rPr lang="en-US" altLang="zh-TW" sz="2000" b="1" dirty="0"/>
              <a:t>《</a:t>
            </a:r>
            <a:r>
              <a:rPr lang="zh-TW" altLang="en-US" sz="2000" b="1" dirty="0"/>
              <a:t>心理諮詢、企業訓練</a:t>
            </a:r>
            <a:r>
              <a:rPr lang="en-US" altLang="zh-TW" sz="2000" b="1" dirty="0"/>
              <a:t>》</a:t>
            </a:r>
          </a:p>
          <a:p>
            <a:pPr>
              <a:lnSpc>
                <a:spcPct val="150000"/>
              </a:lnSpc>
            </a:pPr>
            <a:endParaRPr lang="zh-TW" altLang="en-US" sz="18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0649"/>
            <a:ext cx="3096344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215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5761" y="546490"/>
            <a:ext cx="9144000" cy="768085"/>
          </a:xfrm>
        </p:spPr>
        <p:txBody>
          <a:bodyPr/>
          <a:lstStyle/>
          <a:p>
            <a:r>
              <a:rPr lang="en-US" altLang="zh-TW" b="1" dirty="0"/>
              <a:t>2.</a:t>
            </a:r>
            <a:r>
              <a:rPr lang="zh-TW" altLang="en-US" b="1" dirty="0"/>
              <a:t> 看手機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25761" y="1604797"/>
            <a:ext cx="9144000" cy="384043"/>
          </a:xfrm>
        </p:spPr>
        <p:txBody>
          <a:bodyPr>
            <a:noAutofit/>
          </a:bodyPr>
          <a:lstStyle/>
          <a:p>
            <a:pPr lvl="0"/>
            <a:r>
              <a:rPr lang="zh-TW" altLang="en-US" sz="2800" b="1" dirty="0"/>
              <a:t>不管你有沒有教，小孩時時刻刻都在模仿</a:t>
            </a:r>
            <a:endParaRPr lang="en-US" altLang="ko-KR" sz="2800" b="1" dirty="0"/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B42F2F2E-9077-4941-8714-87802757AEE8}"/>
              </a:ext>
            </a:extLst>
          </p:cNvPr>
          <p:cNvSpPr txBox="1">
            <a:spLocks/>
          </p:cNvSpPr>
          <p:nvPr/>
        </p:nvSpPr>
        <p:spPr>
          <a:xfrm>
            <a:off x="395536" y="2279062"/>
            <a:ext cx="3888432" cy="4317999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en-US" altLang="zh-TW" sz="1800" b="1" dirty="0"/>
          </a:p>
          <a:p>
            <a:pPr algn="l">
              <a:lnSpc>
                <a:spcPct val="150000"/>
              </a:lnSpc>
            </a:pPr>
            <a:endParaRPr lang="en-US" altLang="zh-TW" sz="1800" b="1" dirty="0"/>
          </a:p>
          <a:p>
            <a:pPr algn="l">
              <a:lnSpc>
                <a:spcPct val="150000"/>
              </a:lnSpc>
            </a:pPr>
            <a:r>
              <a:rPr lang="zh-TW" altLang="en-US" sz="2000" b="1" dirty="0"/>
              <a:t>小孩的模仿能力來自好奇心</a:t>
            </a:r>
            <a:endParaRPr lang="en-US" altLang="zh-TW" sz="2000" b="1" dirty="0"/>
          </a:p>
          <a:p>
            <a:pPr algn="l">
              <a:lnSpc>
                <a:spcPct val="150000"/>
              </a:lnSpc>
            </a:pPr>
            <a:r>
              <a:rPr lang="zh-TW" altLang="en-US" sz="2000" b="1" dirty="0"/>
              <a:t>    不管是你是在工作還是放鬆</a:t>
            </a:r>
            <a:endParaRPr lang="en-US" altLang="zh-TW" sz="2000" b="1" dirty="0"/>
          </a:p>
          <a:p>
            <a:pPr algn="l">
              <a:lnSpc>
                <a:spcPct val="150000"/>
              </a:lnSpc>
            </a:pPr>
            <a:r>
              <a:rPr lang="zh-TW" altLang="en-US" sz="2000" b="1" dirty="0" smtClean="0"/>
              <a:t>他</a:t>
            </a:r>
            <a:r>
              <a:rPr lang="zh-TW" altLang="en-US" sz="2000" b="1" dirty="0"/>
              <a:t>只知道你一直拿著</a:t>
            </a:r>
            <a:r>
              <a:rPr lang="zh-TW" altLang="en-US" sz="2000" b="1" dirty="0" smtClean="0"/>
              <a:t>手機</a:t>
            </a:r>
            <a:endParaRPr lang="en-US" altLang="zh-TW" sz="2000" b="1" dirty="0"/>
          </a:p>
          <a:p>
            <a:pPr algn="l">
              <a:lnSpc>
                <a:spcPct val="150000"/>
              </a:lnSpc>
            </a:pPr>
            <a:r>
              <a:rPr lang="en-US" altLang="zh-TW" sz="2000" b="1" dirty="0" smtClean="0"/>
              <a:t>     </a:t>
            </a:r>
            <a:r>
              <a:rPr lang="zh-TW" altLang="en-US" sz="2000" b="1" dirty="0" smtClean="0"/>
              <a:t>比</a:t>
            </a:r>
            <a:r>
              <a:rPr lang="zh-TW" altLang="en-US" sz="2000" b="1" dirty="0"/>
              <a:t>叫他做任何事情</a:t>
            </a:r>
            <a:r>
              <a:rPr lang="zh-TW" altLang="en-US" sz="2000" b="1" dirty="0" smtClean="0"/>
              <a:t>都有吸引力</a:t>
            </a:r>
            <a:endParaRPr lang="en-US" altLang="zh-TW" sz="2000" b="1" dirty="0" smtClean="0"/>
          </a:p>
          <a:p>
            <a:pPr algn="l">
              <a:lnSpc>
                <a:spcPct val="150000"/>
              </a:lnSpc>
            </a:pPr>
            <a:endParaRPr lang="en-US" altLang="zh-TW" sz="2000" b="1" dirty="0" smtClean="0"/>
          </a:p>
          <a:p>
            <a:pPr algn="l">
              <a:lnSpc>
                <a:spcPct val="150000"/>
              </a:lnSpc>
            </a:pPr>
            <a:r>
              <a:rPr lang="en-US" altLang="zh-TW" sz="2000" b="1" dirty="0" smtClean="0"/>
              <a:t>3C</a:t>
            </a:r>
            <a:r>
              <a:rPr lang="zh-TW" altLang="en-US" sz="2000" b="1" dirty="0" smtClean="0"/>
              <a:t>產品易造成</a:t>
            </a:r>
            <a:r>
              <a:rPr lang="en-US" altLang="zh-TW" sz="2000" b="1" dirty="0" smtClean="0"/>
              <a:t>(</a:t>
            </a:r>
            <a:r>
              <a:rPr lang="zh-TW" altLang="en-US" sz="2200" b="1" dirty="0" smtClean="0">
                <a:solidFill>
                  <a:srgbClr val="FFFF00"/>
                </a:solidFill>
              </a:rPr>
              <a:t>眼球追視不足</a:t>
            </a:r>
            <a:r>
              <a:rPr lang="en-US" altLang="zh-TW" sz="2000" b="1" dirty="0" smtClean="0"/>
              <a:t>)</a:t>
            </a:r>
            <a:r>
              <a:rPr lang="zh-TW" altLang="en-US" sz="2000" b="1" dirty="0" smtClean="0"/>
              <a:t>，引發跳行跳字的狀況發生</a:t>
            </a:r>
            <a:endParaRPr lang="en-US" altLang="zh-TW" sz="2000" b="1" dirty="0"/>
          </a:p>
          <a:p>
            <a:pPr algn="l">
              <a:lnSpc>
                <a:spcPct val="150000"/>
              </a:lnSpc>
            </a:pPr>
            <a:endParaRPr lang="en-US" altLang="zh-TW" sz="1800" b="1" dirty="0"/>
          </a:p>
          <a:p>
            <a:pPr algn="l">
              <a:lnSpc>
                <a:spcPct val="150000"/>
              </a:lnSpc>
            </a:pPr>
            <a:endParaRPr lang="en-US" altLang="zh-TW" sz="1800" b="1" dirty="0"/>
          </a:p>
          <a:p>
            <a:pPr algn="l">
              <a:lnSpc>
                <a:spcPct val="150000"/>
              </a:lnSpc>
            </a:pPr>
            <a:r>
              <a:rPr lang="zh-TW" altLang="en-US" sz="1800" b="1" dirty="0"/>
              <a:t>             </a:t>
            </a:r>
            <a:endParaRPr lang="en-US" altLang="ko-KR" sz="1800" b="1" dirty="0"/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01B56945-83CD-4C27-ABE8-9B199B416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68893"/>
            <a:ext cx="4389059" cy="3842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79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:a16="http://schemas.microsoft.com/office/drawing/2014/main" xmlns="" id="{683C7613-413A-42E7-B352-7A1008C93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770" y="980728"/>
            <a:ext cx="9036496" cy="5328592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5400" b="1" dirty="0" smtClean="0">
                <a:solidFill>
                  <a:srgbClr val="FFFF00"/>
                </a:solidFill>
              </a:rPr>
              <a:t>皮</a:t>
            </a:r>
            <a:r>
              <a:rPr lang="zh-TW" altLang="en-US" sz="5400" b="1" dirty="0">
                <a:solidFill>
                  <a:srgbClr val="FFFF00"/>
                </a:solidFill>
              </a:rPr>
              <a:t>紋</a:t>
            </a:r>
            <a:r>
              <a:rPr lang="zh-TW" altLang="en-US" sz="5400" b="1" dirty="0" smtClean="0">
                <a:solidFill>
                  <a:srgbClr val="FFFF00"/>
                </a:solidFill>
              </a:rPr>
              <a:t>分析</a:t>
            </a:r>
            <a:endParaRPr lang="en-US" altLang="zh-TW" sz="5400" b="1" dirty="0"/>
          </a:p>
          <a:p>
            <a:pPr>
              <a:lnSpc>
                <a:spcPct val="150000"/>
              </a:lnSpc>
            </a:pPr>
            <a:r>
              <a:rPr lang="zh-TW" altLang="en-US" b="1" dirty="0" smtClean="0"/>
              <a:t>瞭解</a:t>
            </a:r>
            <a:r>
              <a:rPr lang="zh-TW" altLang="en-US" b="1" dirty="0"/>
              <a:t>孩子先天的大腦優勢</a:t>
            </a:r>
            <a:r>
              <a:rPr lang="zh-TW" altLang="en-US" b="1" dirty="0" smtClean="0"/>
              <a:t>，適</a:t>
            </a:r>
            <a:r>
              <a:rPr lang="zh-TW" altLang="en-US" b="1" dirty="0"/>
              <a:t>性揚</a:t>
            </a:r>
            <a:r>
              <a:rPr lang="zh-TW" altLang="en-US" b="1" dirty="0" smtClean="0"/>
              <a:t>才發展</a:t>
            </a:r>
            <a:endParaRPr lang="en-US" altLang="zh-TW" b="1" dirty="0"/>
          </a:p>
          <a:p>
            <a:pPr>
              <a:lnSpc>
                <a:spcPct val="150000"/>
              </a:lnSpc>
            </a:pPr>
            <a:r>
              <a:rPr lang="zh-TW" altLang="en-US" b="1" dirty="0"/>
              <a:t>更能做到</a:t>
            </a:r>
            <a:r>
              <a:rPr lang="zh-TW" altLang="en-US" b="1" dirty="0" smtClean="0"/>
              <a:t>因材施教的效果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>
                <a:solidFill>
                  <a:srgbClr val="FFFF00"/>
                </a:solidFill>
              </a:rPr>
              <a:t>(</a:t>
            </a:r>
            <a:r>
              <a:rPr lang="zh-TW" altLang="en-US" b="1" dirty="0">
                <a:solidFill>
                  <a:srgbClr val="FFFF00"/>
                </a:solidFill>
              </a:rPr>
              <a:t>主要有模仿型、認知型二大類</a:t>
            </a:r>
            <a:r>
              <a:rPr lang="en-US" altLang="zh-TW" b="1" dirty="0">
                <a:solidFill>
                  <a:srgbClr val="FFFF00"/>
                </a:solidFill>
              </a:rPr>
              <a:t>)</a:t>
            </a:r>
            <a:endParaRPr lang="zh-TW" altLang="zh-TW" b="1" dirty="0">
              <a:solidFill>
                <a:srgbClr val="FFFF0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777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zh-TW" altLang="en-US" sz="4800" b="1" dirty="0">
                <a:solidFill>
                  <a:srgbClr val="FF0000"/>
                </a:solidFill>
              </a:rPr>
              <a:t>實用技巧大公開</a:t>
            </a:r>
            <a:endParaRPr lang="zh-TW" altLang="zh-TW" sz="4800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5301208"/>
            <a:ext cx="9144000" cy="1080119"/>
          </a:xfrm>
        </p:spPr>
        <p:txBody>
          <a:bodyPr>
            <a:normAutofit/>
          </a:bodyPr>
          <a:lstStyle/>
          <a:p>
            <a:pPr lvl="0"/>
            <a:r>
              <a:rPr lang="zh-TW" altLang="zh-TW" sz="3600" b="1" dirty="0"/>
              <a:t>教養</a:t>
            </a:r>
            <a:r>
              <a:rPr lang="zh-TW" altLang="zh-TW" sz="3600" b="1" dirty="0" smtClean="0"/>
              <a:t>新</a:t>
            </a:r>
            <a:r>
              <a:rPr lang="zh-TW" altLang="en-US" sz="3600" b="1" dirty="0" smtClean="0"/>
              <a:t>觀念</a:t>
            </a:r>
            <a:endParaRPr lang="zh-TW" altLang="zh-TW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04" y="288331"/>
            <a:ext cx="941472" cy="31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2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左右腦的</a:t>
            </a:r>
            <a:r>
              <a:rPr lang="zh-TW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特質  </a:t>
            </a:r>
            <a:r>
              <a:rPr lang="en-US" altLang="zh-TW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感覺統合重要性</a:t>
            </a:r>
            <a:r>
              <a:rPr lang="en-US" altLang="zh-TW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zh-TW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7" name="Picture 3" descr="左腦右惱">
            <a:extLst>
              <a:ext uri="{FF2B5EF4-FFF2-40B4-BE49-F238E27FC236}">
                <a16:creationId xmlns="" xmlns:a16="http://schemas.microsoft.com/office/drawing/2014/main" id="{C372E5BF-7323-4724-AECD-F716D1DC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382" y="1220755"/>
            <a:ext cx="4179888" cy="514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7">
            <a:extLst>
              <a:ext uri="{FF2B5EF4-FFF2-40B4-BE49-F238E27FC236}">
                <a16:creationId xmlns="" xmlns:a16="http://schemas.microsoft.com/office/drawing/2014/main" id="{23AD7C3D-22A8-44E4-AA76-6060C420B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021" y="2499553"/>
            <a:ext cx="1169551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字文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="" xmlns:a16="http://schemas.microsoft.com/office/drawing/2014/main" id="{BE5B68D4-999E-4F31-8685-8DF3A9F9D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021" y="3172653"/>
            <a:ext cx="1169551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字數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="" xmlns:a16="http://schemas.microsoft.com/office/drawing/2014/main" id="{5C92DD6F-6D68-4380-B76D-1A0573C68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021" y="3943119"/>
            <a:ext cx="1169551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斷判</a:t>
            </a:r>
          </a:p>
        </p:txBody>
      </p:sp>
      <p:sp>
        <p:nvSpPr>
          <p:cNvPr id="11" name="Text Box 20">
            <a:extLst>
              <a:ext uri="{FF2B5EF4-FFF2-40B4-BE49-F238E27FC236}">
                <a16:creationId xmlns="" xmlns:a16="http://schemas.microsoft.com/office/drawing/2014/main" id="{1A91A544-091A-46AE-AAA0-7506B1429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859" y="4673370"/>
            <a:ext cx="1169551" cy="53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析分</a:t>
            </a:r>
          </a:p>
        </p:txBody>
      </p:sp>
      <p:sp>
        <p:nvSpPr>
          <p:cNvPr id="12" name="Text Box 21">
            <a:extLst>
              <a:ext uri="{FF2B5EF4-FFF2-40B4-BE49-F238E27FC236}">
                <a16:creationId xmlns="" xmlns:a16="http://schemas.microsoft.com/office/drawing/2014/main" id="{7477E9DE-301E-4F55-BFA5-968D799A0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859" y="5441719"/>
            <a:ext cx="1169551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線直</a:t>
            </a:r>
          </a:p>
        </p:txBody>
      </p:sp>
      <p:sp>
        <p:nvSpPr>
          <p:cNvPr id="13" name="Text Box 22">
            <a:extLst>
              <a:ext uri="{FF2B5EF4-FFF2-40B4-BE49-F238E27FC236}">
                <a16:creationId xmlns="" xmlns:a16="http://schemas.microsoft.com/office/drawing/2014/main" id="{5B78A8F0-D61D-4FFB-94AC-BC1E057D5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021" y="1796819"/>
            <a:ext cx="1169551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輯邏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="" xmlns:a16="http://schemas.microsoft.com/office/drawing/2014/main" id="{D47ACAEC-8D96-4F0E-B19F-6138C5DC8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1406" y="1796819"/>
            <a:ext cx="1169551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色顏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="" xmlns:a16="http://schemas.microsoft.com/office/drawing/2014/main" id="{7DE3C123-E53E-4CEB-9C43-751971418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1406" y="2469919"/>
            <a:ext cx="1169551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案圖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="" xmlns:a16="http://schemas.microsoft.com/office/drawing/2014/main" id="{40E37ED5-4A0D-4BBC-BB91-E62014308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1406" y="3240386"/>
            <a:ext cx="1169551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像想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="" xmlns:a16="http://schemas.microsoft.com/office/drawing/2014/main" id="{2E4255F0-FE81-488C-AE09-A0B67D96D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243" y="3970636"/>
            <a:ext cx="1169551" cy="53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體立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="" xmlns:a16="http://schemas.microsoft.com/office/drawing/2014/main" id="{77095A21-CC0A-4C48-B33C-5CB4133E1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243" y="4738986"/>
            <a:ext cx="1169551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間空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="" xmlns:a16="http://schemas.microsoft.com/office/drawing/2014/main" id="{03A70117-6B33-42C2-942F-B5A909DFC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131" y="5409970"/>
            <a:ext cx="1169551" cy="53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小大</a:t>
            </a:r>
          </a:p>
        </p:txBody>
      </p:sp>
    </p:spTree>
    <p:extLst>
      <p:ext uri="{BB962C8B-B14F-4D97-AF65-F5344CB8AC3E}">
        <p14:creationId xmlns:p14="http://schemas.microsoft.com/office/powerpoint/2010/main" val="105474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>
            <a:extLst>
              <a:ext uri="{FF2B5EF4-FFF2-40B4-BE49-F238E27FC236}">
                <a16:creationId xmlns="" xmlns:a16="http://schemas.microsoft.com/office/drawing/2014/main" id="{3B22122E-75E7-4573-9F54-CB46223ED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1700808"/>
            <a:ext cx="7848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altLang="zh-TW" sz="2400" b="1" dirty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4200" b="1" dirty="0">
                <a:solidFill>
                  <a:srgbClr val="00CC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黃</a:t>
            </a:r>
            <a:r>
              <a:rPr lang="zh-TW" altLang="en-US" sz="42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    </a:t>
            </a:r>
            <a:r>
              <a:rPr lang="zh-TW" altLang="en-US" sz="4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綠</a:t>
            </a:r>
            <a:r>
              <a:rPr lang="zh-TW" altLang="en-US" sz="42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    </a:t>
            </a:r>
            <a:r>
              <a:rPr lang="zh-TW" altLang="en-US" sz="4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紅</a:t>
            </a:r>
            <a:r>
              <a:rPr lang="zh-TW" altLang="en-US" sz="42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/>
            </a:r>
            <a:br>
              <a:rPr lang="zh-TW" altLang="en-US" sz="42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</a:br>
            <a:r>
              <a:rPr lang="zh-TW" altLang="en-US" sz="42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     藍      </a:t>
            </a:r>
            <a:r>
              <a:rPr lang="zh-TW" altLang="en-US" sz="42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黑</a:t>
            </a:r>
            <a:r>
              <a:rPr lang="zh-TW" altLang="en-US" sz="42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     </a:t>
            </a:r>
            <a:r>
              <a:rPr lang="zh-TW" altLang="en-US" sz="4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橘</a:t>
            </a:r>
            <a:r>
              <a:rPr lang="zh-TW" altLang="en-US" sz="42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/>
            </a:r>
            <a:br>
              <a:rPr lang="zh-TW" altLang="en-US" sz="42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</a:br>
            <a:r>
              <a:rPr lang="zh-TW" altLang="en-US" sz="42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 </a:t>
            </a:r>
            <a:r>
              <a:rPr lang="zh-TW" altLang="en-US" sz="4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綠   </a:t>
            </a:r>
            <a:r>
              <a:rPr lang="zh-TW" altLang="en-US" sz="42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橘   紅   </a:t>
            </a:r>
            <a:r>
              <a:rPr lang="zh-TW" altLang="en-US" sz="4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藍   </a:t>
            </a:r>
            <a:r>
              <a:rPr lang="zh-TW" altLang="en-US" sz="42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黑   </a:t>
            </a:r>
            <a:r>
              <a:rPr lang="zh-TW" altLang="en-US" sz="4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紅   紅</a:t>
            </a:r>
            <a:r>
              <a:rPr lang="zh-TW" altLang="en-US" sz="42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/>
            </a:r>
            <a:br>
              <a:rPr lang="zh-TW" altLang="en-US" sz="42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</a:br>
            <a:r>
              <a:rPr lang="zh-TW" altLang="en-US" sz="42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     綠      </a:t>
            </a:r>
            <a:r>
              <a:rPr lang="zh-TW" altLang="en-US" sz="4200" b="1" dirty="0">
                <a:solidFill>
                  <a:srgbClr val="00CC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藍</a:t>
            </a:r>
            <a:r>
              <a:rPr lang="zh-TW" altLang="en-US" sz="42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     </a:t>
            </a:r>
            <a:r>
              <a:rPr lang="zh-TW" altLang="en-US" sz="4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黑</a:t>
            </a:r>
            <a:r>
              <a:rPr lang="zh-TW" altLang="en-US" sz="42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    </a:t>
            </a:r>
            <a:r>
              <a:rPr lang="zh-TW" altLang="en-US" sz="4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橘</a:t>
            </a:r>
            <a:r>
              <a:rPr lang="zh-TW" altLang="en-US" sz="42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 </a:t>
            </a:r>
            <a:endParaRPr lang="zh-TW" altLang="zh-TW" sz="4200" b="1" dirty="0"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="" xmlns:a16="http://schemas.microsoft.com/office/drawing/2014/main" id="{C3C5E67E-D50D-4167-998C-12D074431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9" y="688631"/>
            <a:ext cx="72354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說出字的</a:t>
            </a:r>
            <a:r>
              <a:rPr lang="zh-TW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顏色</a:t>
            </a:r>
            <a:r>
              <a:rPr lang="zh-TW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而不是</a:t>
            </a:r>
            <a:r>
              <a:rPr lang="zh-TW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字</a:t>
            </a:r>
            <a:r>
              <a:rPr lang="zh-TW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的本義</a:t>
            </a:r>
          </a:p>
        </p:txBody>
      </p:sp>
    </p:spTree>
    <p:extLst>
      <p:ext uri="{BB962C8B-B14F-4D97-AF65-F5344CB8AC3E}">
        <p14:creationId xmlns:p14="http://schemas.microsoft.com/office/powerpoint/2010/main" val="31332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1696374" y="356659"/>
            <a:ext cx="7447627" cy="860335"/>
          </a:xfrm>
        </p:spPr>
        <p:txBody>
          <a:bodyPr>
            <a:no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正確的鼓勵</a:t>
            </a:r>
            <a:r>
              <a:rPr lang="en-US" altLang="zh-TW" b="1" dirty="0" smtClean="0">
                <a:solidFill>
                  <a:srgbClr val="FF0000"/>
                </a:solidFill>
              </a:rPr>
              <a:t>---</a:t>
            </a:r>
            <a:r>
              <a:rPr lang="zh-TW" altLang="en-US" b="1" dirty="0" smtClean="0">
                <a:solidFill>
                  <a:srgbClr val="FF0000"/>
                </a:solidFill>
              </a:rPr>
              <a:t>二級反饋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9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2551094" y="1620514"/>
            <a:ext cx="6120680" cy="768085"/>
          </a:xfrm>
        </p:spPr>
        <p:txBody>
          <a:bodyPr>
            <a:noAutofit/>
          </a:bodyPr>
          <a:lstStyle/>
          <a:p>
            <a:r>
              <a:rPr lang="en-US" altLang="zh-TW" sz="2400" b="1" dirty="0" smtClean="0"/>
              <a:t>A</a:t>
            </a:r>
            <a:r>
              <a:rPr lang="zh-TW" altLang="en-US" sz="2400" b="1" dirty="0" smtClean="0"/>
              <a:t> </a:t>
            </a:r>
            <a:r>
              <a:rPr lang="en-US" altLang="zh-TW" sz="2400" b="1" dirty="0" smtClean="0"/>
              <a:t>:</a:t>
            </a:r>
            <a:r>
              <a:rPr lang="zh-TW" altLang="zh-TW" sz="2400" b="1" dirty="0" smtClean="0"/>
              <a:t>每個人某</a:t>
            </a:r>
            <a:r>
              <a:rPr lang="zh-TW" altLang="zh-TW" sz="2400" b="1" dirty="0"/>
              <a:t>種行為發生之</a:t>
            </a:r>
            <a:r>
              <a:rPr lang="zh-TW" altLang="zh-TW" sz="2400" b="1" dirty="0" smtClean="0"/>
              <a:t>後</a:t>
            </a:r>
            <a:endParaRPr lang="en-US" altLang="zh-TW" sz="2400" b="1" dirty="0" smtClean="0"/>
          </a:p>
          <a:p>
            <a:r>
              <a:rPr lang="zh-TW" altLang="en-US" sz="2400" b="1" dirty="0"/>
              <a:t> </a:t>
            </a:r>
            <a:r>
              <a:rPr lang="zh-TW" altLang="en-US" sz="2400" b="1" dirty="0" smtClean="0"/>
              <a:t>        皆</a:t>
            </a:r>
            <a:r>
              <a:rPr lang="zh-TW" altLang="zh-TW" sz="2400" b="1" dirty="0" smtClean="0"/>
              <a:t>會</a:t>
            </a:r>
            <a:r>
              <a:rPr lang="zh-TW" altLang="zh-TW" sz="2400" b="1" dirty="0"/>
              <a:t>接受到別人的</a:t>
            </a:r>
            <a:r>
              <a:rPr lang="zh-TW" altLang="zh-TW" sz="2400" b="1" dirty="0">
                <a:solidFill>
                  <a:srgbClr val="FF0000"/>
                </a:solidFill>
              </a:rPr>
              <a:t>三種反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饋</a:t>
            </a:r>
            <a:endParaRPr lang="zh-TW" altLang="zh-TW" sz="2400" b="1" dirty="0">
              <a:solidFill>
                <a:srgbClr val="FF0000"/>
              </a:solidFill>
            </a:endParaRPr>
          </a:p>
        </p:txBody>
      </p:sp>
      <p:sp>
        <p:nvSpPr>
          <p:cNvPr id="12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2001090" y="2890130"/>
            <a:ext cx="6838193" cy="768085"/>
          </a:xfrm>
        </p:spPr>
        <p:txBody>
          <a:bodyPr>
            <a:noAutofit/>
          </a:bodyPr>
          <a:lstStyle/>
          <a:p>
            <a:r>
              <a:rPr lang="zh-TW" altLang="en-US" b="1" dirty="0" smtClean="0"/>
              <a:t>零級 </a:t>
            </a:r>
            <a:r>
              <a:rPr lang="en-US" altLang="zh-TW" b="1" dirty="0" smtClean="0"/>
              <a:t>:</a:t>
            </a:r>
            <a:r>
              <a:rPr lang="zh-TW" altLang="en-US" b="1" dirty="0"/>
              <a:t> </a:t>
            </a:r>
            <a:r>
              <a:rPr lang="zh-TW" altLang="en-US" b="1" dirty="0" smtClean="0"/>
              <a:t>認為一切都是應該的  </a:t>
            </a:r>
            <a:endParaRPr lang="zh-TW" altLang="en-US" b="1" dirty="0"/>
          </a:p>
        </p:txBody>
      </p:sp>
      <p:sp>
        <p:nvSpPr>
          <p:cNvPr id="6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2195737" y="3869842"/>
            <a:ext cx="7426575" cy="768085"/>
          </a:xfrm>
        </p:spPr>
        <p:txBody>
          <a:bodyPr>
            <a:noAutofit/>
          </a:bodyPr>
          <a:lstStyle/>
          <a:p>
            <a:r>
              <a:rPr lang="zh-TW" altLang="en-US" b="1" dirty="0"/>
              <a:t>一</a:t>
            </a:r>
            <a:r>
              <a:rPr lang="zh-TW" altLang="en-US" b="1" dirty="0" smtClean="0"/>
              <a:t>級 </a:t>
            </a:r>
            <a:r>
              <a:rPr lang="en-US" altLang="zh-TW" b="1" dirty="0" smtClean="0"/>
              <a:t>:</a:t>
            </a:r>
            <a:r>
              <a:rPr lang="zh-TW" altLang="en-US" b="1" dirty="0"/>
              <a:t> </a:t>
            </a:r>
            <a:r>
              <a:rPr lang="zh-TW" altLang="en-US" b="1" dirty="0" smtClean="0"/>
              <a:t>大而</a:t>
            </a:r>
            <a:r>
              <a:rPr lang="zh-TW" altLang="en-US" b="1" dirty="0"/>
              <a:t>化</a:t>
            </a:r>
            <a:r>
              <a:rPr lang="zh-TW" altLang="en-US" b="1" dirty="0" smtClean="0"/>
              <a:t>之的隨意稱讚  </a:t>
            </a:r>
            <a:endParaRPr lang="zh-TW" altLang="en-US" b="1" dirty="0"/>
          </a:p>
        </p:txBody>
      </p:sp>
      <p:sp>
        <p:nvSpPr>
          <p:cNvPr id="8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2411760" y="5061182"/>
            <a:ext cx="7426575" cy="1292729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二級 </a:t>
            </a:r>
            <a:r>
              <a:rPr lang="en-US" altLang="zh-TW" b="1" dirty="0" smtClean="0">
                <a:solidFill>
                  <a:srgbClr val="FF0000"/>
                </a:solidFill>
              </a:rPr>
              <a:t>:</a:t>
            </a:r>
            <a:r>
              <a:rPr lang="zh-TW" altLang="en-US" b="1" dirty="0">
                <a:solidFill>
                  <a:srgbClr val="FF0000"/>
                </a:solidFill>
              </a:rPr>
              <a:t> 明</a:t>
            </a:r>
            <a:r>
              <a:rPr lang="zh-TW" altLang="en-US" b="1" dirty="0" smtClean="0">
                <a:solidFill>
                  <a:srgbClr val="FF0000"/>
                </a:solidFill>
              </a:rPr>
              <a:t>確表揚正確的行為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              並告知其代表涵意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C:\Users\USER\Desktop\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73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3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USER\Downloads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5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47664" y="2636914"/>
            <a:ext cx="7704856" cy="4757556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24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Line : 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提供每月</a:t>
            </a:r>
            <a:r>
              <a:rPr lang="en-US" altLang="zh-TW" sz="24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1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至</a:t>
            </a:r>
            <a:r>
              <a:rPr lang="en-US" altLang="zh-TW" sz="24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2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次免費線上成長班的共學交流</a:t>
            </a:r>
            <a:endParaRPr lang="en-US" altLang="zh-TW" sz="2400" b="1" dirty="0" smtClean="0">
              <a:solidFill>
                <a:srgbClr val="FF0000"/>
              </a:solidFill>
              <a:latin typeface="華康粗圓體(P)" pitchFamily="34" charset="-120"/>
              <a:ea typeface="華康粗圓體(P)" pitchFamily="34" charset="-12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TW" altLang="en-US" sz="20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主要讓家長可以透過互相分享、聊天的方式</a:t>
            </a:r>
            <a:endParaRPr lang="en-US" altLang="zh-TW" sz="2000" b="1" dirty="0" smtClean="0">
              <a:solidFill>
                <a:srgbClr val="0070C0"/>
              </a:solidFill>
              <a:latin typeface="華康粗圓體(P)" pitchFamily="34" charset="-120"/>
              <a:ea typeface="華康粗圓體(P)" pitchFamily="34" charset="-12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TW" altLang="en-US" sz="20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讓親子關係可以變得更融洽</a:t>
            </a:r>
            <a:endParaRPr lang="en-US" altLang="zh-TW" sz="2000" b="1" dirty="0" smtClean="0">
              <a:solidFill>
                <a:srgbClr val="0070C0"/>
              </a:solidFill>
              <a:latin typeface="華康粗圓體(P)" pitchFamily="34" charset="-120"/>
              <a:ea typeface="華康粗圓體(P)" pitchFamily="34" charset="-12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TW" altLang="en-US" sz="20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 </a:t>
            </a:r>
            <a:r>
              <a:rPr lang="en-US" altLang="zh-TW" sz="20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(</a:t>
            </a:r>
            <a:r>
              <a:rPr lang="zh-TW" altLang="en-US" sz="20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星期五</a:t>
            </a:r>
            <a:r>
              <a:rPr lang="en-US" altLang="zh-TW" sz="20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)   21:30~22:30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TW" altLang="en-US" sz="20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上線</a:t>
            </a:r>
            <a:r>
              <a:rPr lang="zh-TW" altLang="en-US" sz="20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關</a:t>
            </a:r>
            <a:r>
              <a:rPr lang="zh-TW" altLang="en-US" sz="20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麥克風即可、密碼</a:t>
            </a:r>
            <a:r>
              <a:rPr lang="en-US" altLang="zh-TW" sz="20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:12345678   (</a:t>
            </a:r>
            <a:r>
              <a:rPr lang="zh-TW" altLang="en-US" sz="20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需要再加即可</a:t>
            </a:r>
            <a:r>
              <a:rPr lang="en-US" altLang="zh-TW" sz="20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)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TW" altLang="en-US" sz="20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加入群組後，不需要留言  </a:t>
            </a:r>
            <a:r>
              <a:rPr lang="en-US" altLang="zh-TW" sz="20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(</a:t>
            </a:r>
            <a:r>
              <a:rPr lang="zh-TW" altLang="en-US" sz="20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可設中文暱稱喔</a:t>
            </a:r>
            <a:r>
              <a:rPr lang="en-US" altLang="zh-TW" sz="20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)</a:t>
            </a:r>
            <a:endParaRPr lang="en-US" altLang="zh-TW" sz="2000" b="1" dirty="0">
              <a:solidFill>
                <a:srgbClr val="0070C0"/>
              </a:solidFill>
              <a:latin typeface="華康粗圓體(P)" pitchFamily="34" charset="-120"/>
              <a:ea typeface="華康粗圓體(P)" pitchFamily="34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TW" sz="1800" b="1" dirty="0">
              <a:solidFill>
                <a:srgbClr val="FF0000"/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"/>
            <a:ext cx="3816424" cy="2726061"/>
          </a:xfrm>
          <a:prstGeom prst="rect">
            <a:avLst/>
          </a:prstGeom>
        </p:spPr>
      </p:pic>
      <p:pic>
        <p:nvPicPr>
          <p:cNvPr id="5" name="Picture 2" descr="C:\Users\USER\Desktop\line社群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664"/>
            <a:ext cx="2611300" cy="26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189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ctrTitle" idx="4294967295"/>
          </p:nvPr>
        </p:nvSpPr>
        <p:spPr>
          <a:xfrm>
            <a:off x="714375" y="0"/>
            <a:ext cx="7643813" cy="714375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zh-TW" altLang="en-US" sz="4000" b="1" dirty="0" smtClean="0"/>
              <a:t>注意力不足過動 </a:t>
            </a:r>
            <a:r>
              <a:rPr lang="en-US" altLang="zh-TW" sz="4000" b="1" dirty="0" smtClean="0"/>
              <a:t>(ADHD) </a:t>
            </a:r>
            <a:r>
              <a:rPr lang="zh-TW" altLang="en-US" sz="4000" b="1" dirty="0" smtClean="0"/>
              <a:t>症狀評估表</a:t>
            </a:r>
          </a:p>
        </p:txBody>
      </p:sp>
      <p:graphicFrame>
        <p:nvGraphicFramePr>
          <p:cNvPr id="16435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374304"/>
              </p:ext>
            </p:extLst>
          </p:nvPr>
        </p:nvGraphicFramePr>
        <p:xfrm>
          <a:off x="214313" y="750888"/>
          <a:ext cx="8715375" cy="5970587"/>
        </p:xfrm>
        <a:graphic>
          <a:graphicData uri="http://schemas.openxmlformats.org/drawingml/2006/table">
            <a:tbl>
              <a:tblPr/>
              <a:tblGrid>
                <a:gridCol w="5786437"/>
                <a:gridCol w="1571625"/>
                <a:gridCol w="1357313"/>
              </a:tblGrid>
              <a:tr h="5778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注意力不足症狀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經常出現而且持續超過</a:t>
                      </a: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6</a:t>
                      </a: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個月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偶而或很少出現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0107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1.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在各方面都常因粗心大意而不停地犯錯，包括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    學校功課、生活規範、日常生活等。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5159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2. 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在問題還沒問完就急著講出答案。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70107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3.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和他交談時，顯得心不在焉，好像根本沒在聽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    一樣。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6048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4.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常常很誇張的忘記老師或父母交待的事情。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270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5.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組織或規畫能力很差，做事沒有章法。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7010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6.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不喜歡持續用腦的事情，寫家庭作業常常拖拖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    拉拉。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667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7.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常常遺失文具、書本、玩具。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5667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8.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很容易因旁邊的聲音、刺激而分心。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080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9. 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不停地說話、擺動身體、無法等待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排隊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)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。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9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zh-TW" sz="4000" dirty="0"/>
              <a:t>優良的學習成效與品格教育</a:t>
            </a:r>
            <a:endParaRPr lang="zh-TW" altLang="zh-TW" sz="40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5658399"/>
            <a:ext cx="9144000" cy="636591"/>
          </a:xfrm>
        </p:spPr>
        <p:txBody>
          <a:bodyPr>
            <a:normAutofit/>
          </a:bodyPr>
          <a:lstStyle/>
          <a:p>
            <a:pPr lvl="0"/>
            <a:r>
              <a:rPr lang="zh-TW" altLang="zh-TW" sz="2400" dirty="0"/>
              <a:t>從家庭教育培養出</a:t>
            </a:r>
            <a:r>
              <a:rPr lang="zh-TW" altLang="zh-TW" sz="2400" dirty="0" smtClean="0"/>
              <a:t>小孩</a:t>
            </a:r>
            <a:r>
              <a:rPr lang="zh-TW" altLang="en-US" sz="2400" dirty="0" smtClean="0"/>
              <a:t>優良品德與</a:t>
            </a:r>
            <a:r>
              <a:rPr lang="zh-TW" altLang="zh-TW" sz="2400" dirty="0" smtClean="0"/>
              <a:t>卓越</a:t>
            </a:r>
            <a:r>
              <a:rPr lang="zh-TW" altLang="zh-TW" sz="2400" dirty="0"/>
              <a:t>學習力</a:t>
            </a:r>
            <a:endParaRPr lang="zh-TW" altLang="zh-TW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04" y="288331"/>
            <a:ext cx="941472" cy="31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19672" y="1383749"/>
            <a:ext cx="7632848" cy="6010719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2400" b="1" dirty="0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《</a:t>
            </a:r>
            <a:r>
              <a:rPr lang="zh-TW" altLang="en-US" sz="240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孩子問題也可諮詢</a:t>
            </a:r>
            <a:r>
              <a:rPr lang="en-US" altLang="zh-TW" sz="240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》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TW" sz="2550" b="1" dirty="0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Line(ID) : scorpio0559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2550" b="1" dirty="0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臉</a:t>
            </a:r>
            <a:r>
              <a:rPr lang="zh-TW" altLang="en-US" sz="255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書</a:t>
            </a:r>
            <a:r>
              <a:rPr lang="en-US" altLang="zh-TW" sz="255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(</a:t>
            </a:r>
            <a:r>
              <a:rPr lang="zh-TW" altLang="en-US" sz="255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社團</a:t>
            </a:r>
            <a:r>
              <a:rPr lang="en-US" altLang="zh-TW" sz="255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) : </a:t>
            </a:r>
            <a:r>
              <a:rPr lang="zh-TW" altLang="en-US" sz="255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小太陽  身心靈成長學院 </a:t>
            </a:r>
            <a:endParaRPr lang="en-US" altLang="zh-TW" sz="2550" b="1" dirty="0" smtClean="0">
              <a:solidFill>
                <a:schemeClr val="tx2"/>
              </a:solidFill>
              <a:latin typeface="華康粗圓體(P)" pitchFamily="34" charset="-120"/>
              <a:ea typeface="華康粗圓體(P)" pitchFamily="34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2550" b="1" dirty="0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            </a:t>
            </a:r>
            <a:r>
              <a:rPr lang="en-US" altLang="zh-TW" sz="2400" b="1" dirty="0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&lt;&lt;</a:t>
            </a:r>
            <a:r>
              <a:rPr lang="zh-TW" altLang="en-US" sz="2400" b="1" dirty="0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以按讚代替看過的記錄</a:t>
            </a:r>
            <a:r>
              <a:rPr lang="en-US" altLang="zh-TW" sz="2400" b="1" dirty="0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&gt;&gt;</a:t>
            </a:r>
            <a:r>
              <a:rPr lang="zh-TW" altLang="en-US" sz="2400" b="1" dirty="0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 </a:t>
            </a:r>
            <a:endParaRPr lang="en-US" altLang="zh-TW" sz="2400" b="1" dirty="0">
              <a:solidFill>
                <a:schemeClr val="tx2"/>
              </a:solidFill>
              <a:latin typeface="華康粗圓體(P)" pitchFamily="34" charset="-120"/>
              <a:ea typeface="華康粗圓體(P)" pitchFamily="34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TW" sz="2400" b="1" dirty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Google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表單 </a:t>
            </a:r>
            <a:r>
              <a:rPr lang="en-US" altLang="zh-TW" sz="24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: 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填寫</a:t>
            </a:r>
            <a:r>
              <a:rPr lang="zh-TW" altLang="en-US" sz="2400" b="1" dirty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回饋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單</a:t>
            </a:r>
            <a:endParaRPr lang="en-US" altLang="zh-TW" sz="2400" b="1" dirty="0" smtClean="0">
              <a:solidFill>
                <a:srgbClr val="FF0000"/>
              </a:solidFill>
              <a:latin typeface="華康粗圓體(P)" pitchFamily="34" charset="-120"/>
              <a:ea typeface="華康粗圓體(P)" pitchFamily="34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24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                         加</a:t>
            </a:r>
            <a:r>
              <a:rPr lang="zh-TW" altLang="en-US" sz="2400" b="1" dirty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入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社團、提出問題、抽獎</a:t>
            </a:r>
            <a:r>
              <a:rPr lang="zh-TW" altLang="en-US" sz="2400" b="1" dirty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光碟</a:t>
            </a:r>
            <a:endParaRPr lang="en-US" altLang="zh-TW" sz="2400" b="1" dirty="0">
              <a:solidFill>
                <a:srgbClr val="FF0000"/>
              </a:solidFill>
              <a:latin typeface="華康粗圓體(P)" pitchFamily="34" charset="-120"/>
              <a:ea typeface="華康粗圓體(P)" pitchFamily="34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TW" sz="24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                         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分享</a:t>
            </a:r>
            <a:r>
              <a:rPr lang="zh-TW" altLang="en-US" sz="2400" b="1" dirty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心得或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給演講老師</a:t>
            </a:r>
            <a:r>
              <a:rPr lang="zh-TW" altLang="en-US" sz="2400" b="1" dirty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的一句話</a:t>
            </a:r>
            <a:endParaRPr lang="en-US" altLang="zh-TW" sz="2400" b="1" dirty="0">
              <a:solidFill>
                <a:srgbClr val="FF0000"/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75" y="2"/>
            <a:ext cx="3294687" cy="2468892"/>
          </a:xfrm>
          <a:prstGeom prst="rect">
            <a:avLst/>
          </a:prstGeom>
        </p:spPr>
      </p:pic>
      <p:pic>
        <p:nvPicPr>
          <p:cNvPr id="1026" name="Picture 2" descr="未提供相片說明。">
            <a:extLst>
              <a:ext uri="{FF2B5EF4-FFF2-40B4-BE49-F238E27FC236}">
                <a16:creationId xmlns:a16="http://schemas.microsoft.com/office/drawing/2014/main" xmlns="" id="{28F44B2D-D369-41EF-B5AC-BA847588A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3298723"/>
            <a:ext cx="1611797" cy="143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頭洲國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216024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4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683568" y="1278798"/>
            <a:ext cx="7848872" cy="7680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TW" altLang="en-US" sz="3200" b="1" dirty="0">
                <a:solidFill>
                  <a:schemeClr val="bg1"/>
                </a:solidFill>
              </a:rPr>
              <a:t>優良的學習成效與品格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教育  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(</a:t>
            </a:r>
            <a:r>
              <a:rPr lang="zh-TW" altLang="en-US" sz="3200" b="1" dirty="0">
                <a:solidFill>
                  <a:schemeClr val="bg1"/>
                </a:solidFill>
              </a:rPr>
              <a:t>從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父母開始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)</a:t>
            </a:r>
          </a:p>
          <a:p>
            <a:pPr lvl="0"/>
            <a:r>
              <a:rPr lang="en-US" altLang="zh-TW" sz="3200" b="1" dirty="0" smtClean="0">
                <a:solidFill>
                  <a:srgbClr val="FFFF00"/>
                </a:solidFill>
              </a:rPr>
              <a:t>(</a:t>
            </a:r>
            <a:r>
              <a:rPr lang="zh-TW" altLang="en-US" sz="3200" b="1" dirty="0" smtClean="0">
                <a:solidFill>
                  <a:srgbClr val="FFFF00"/>
                </a:solidFill>
              </a:rPr>
              <a:t>父母改變</a:t>
            </a:r>
            <a:r>
              <a:rPr lang="en-US" altLang="zh-TW" sz="3200" b="1" dirty="0" smtClean="0">
                <a:solidFill>
                  <a:srgbClr val="FFFF00"/>
                </a:solidFill>
              </a:rPr>
              <a:t>1%</a:t>
            </a:r>
            <a:r>
              <a:rPr lang="zh-TW" altLang="en-US" sz="3200" b="1" dirty="0" smtClean="0">
                <a:solidFill>
                  <a:srgbClr val="FFFF00"/>
                </a:solidFill>
              </a:rPr>
              <a:t>，孩子進步</a:t>
            </a:r>
            <a:r>
              <a:rPr lang="en-US" altLang="zh-TW" sz="3200" b="1" dirty="0" smtClean="0">
                <a:solidFill>
                  <a:srgbClr val="FFFF00"/>
                </a:solidFill>
              </a:rPr>
              <a:t>10%)</a:t>
            </a:r>
            <a:endParaRPr lang="zh-TW" altLang="zh-TW" sz="2800" b="1" dirty="0">
              <a:solidFill>
                <a:srgbClr val="FFFF00"/>
              </a:solidFill>
            </a:endParaRPr>
          </a:p>
        </p:txBody>
      </p:sp>
      <p:sp>
        <p:nvSpPr>
          <p:cNvPr id="50" name="TextBox 10"/>
          <p:cNvSpPr txBox="1"/>
          <p:nvPr/>
        </p:nvSpPr>
        <p:spPr bwMode="auto">
          <a:xfrm>
            <a:off x="2478082" y="2343474"/>
            <a:ext cx="5838334" cy="95410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b="1" dirty="0">
                <a:solidFill>
                  <a:schemeClr val="bg1"/>
                </a:solidFill>
              </a:rPr>
              <a:t> </a:t>
            </a:r>
            <a:r>
              <a:rPr lang="zh-TW" altLang="zh-TW" sz="2800" b="1" dirty="0">
                <a:solidFill>
                  <a:schemeClr val="bg1"/>
                </a:solidFill>
              </a:rPr>
              <a:t>如何透過溝通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，</a:t>
            </a:r>
            <a:r>
              <a:rPr lang="zh-TW" altLang="zh-TW" sz="2800" b="1" dirty="0" smtClean="0">
                <a:solidFill>
                  <a:schemeClr val="bg1"/>
                </a:solidFill>
              </a:rPr>
              <a:t>讓小孩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改善情緒問題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?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4"/>
          <p:cNvSpPr txBox="1"/>
          <p:nvPr/>
        </p:nvSpPr>
        <p:spPr>
          <a:xfrm>
            <a:off x="1763687" y="2584565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62" name="TextBox 4"/>
          <p:cNvSpPr txBox="1"/>
          <p:nvPr/>
        </p:nvSpPr>
        <p:spPr>
          <a:xfrm>
            <a:off x="1763687" y="3672695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63" name="TextBox 4"/>
          <p:cNvSpPr txBox="1"/>
          <p:nvPr/>
        </p:nvSpPr>
        <p:spPr>
          <a:xfrm>
            <a:off x="1763688" y="4940975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23" name="TextBox 10">
            <a:extLst>
              <a:ext uri="{FF2B5EF4-FFF2-40B4-BE49-F238E27FC236}">
                <a16:creationId xmlns="" xmlns:a16="http://schemas.microsoft.com/office/drawing/2014/main" id="{379F2AF2-873A-47FF-937A-ECC23634D43A}"/>
              </a:ext>
            </a:extLst>
          </p:cNvPr>
          <p:cNvSpPr txBox="1"/>
          <p:nvPr/>
        </p:nvSpPr>
        <p:spPr bwMode="auto">
          <a:xfrm>
            <a:off x="2499042" y="3458130"/>
            <a:ext cx="5817374" cy="95410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b="1" dirty="0">
                <a:solidFill>
                  <a:schemeClr val="bg1"/>
                </a:solidFill>
              </a:rPr>
              <a:t> </a:t>
            </a:r>
            <a:r>
              <a:rPr lang="zh-TW" altLang="en-US" sz="2800" b="1" dirty="0">
                <a:solidFill>
                  <a:schemeClr val="bg1"/>
                </a:solidFill>
              </a:rPr>
              <a:t>如何透過引導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，讓小孩不再一錯再錯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?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10">
            <a:extLst>
              <a:ext uri="{FF2B5EF4-FFF2-40B4-BE49-F238E27FC236}">
                <a16:creationId xmlns="" xmlns:a16="http://schemas.microsoft.com/office/drawing/2014/main" id="{2569F97A-C2B1-4C2F-8044-9656932FB525}"/>
              </a:ext>
            </a:extLst>
          </p:cNvPr>
          <p:cNvSpPr txBox="1"/>
          <p:nvPr/>
        </p:nvSpPr>
        <p:spPr bwMode="auto">
          <a:xfrm>
            <a:off x="2555776" y="4699882"/>
            <a:ext cx="6120680" cy="95410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b="1" dirty="0">
                <a:solidFill>
                  <a:schemeClr val="bg1"/>
                </a:solidFill>
              </a:rPr>
              <a:t> </a:t>
            </a:r>
            <a:r>
              <a:rPr lang="zh-TW" altLang="zh-TW" sz="2800" b="1" dirty="0">
                <a:solidFill>
                  <a:schemeClr val="bg1"/>
                </a:solidFill>
              </a:rPr>
              <a:t>如何透過</a:t>
            </a:r>
            <a:r>
              <a:rPr lang="zh-TW" altLang="zh-TW" sz="2800" b="1" dirty="0" smtClean="0">
                <a:solidFill>
                  <a:schemeClr val="bg1"/>
                </a:solidFill>
              </a:rPr>
              <a:t>陪伴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，</a:t>
            </a:r>
            <a:r>
              <a:rPr lang="zh-TW" altLang="zh-TW" sz="2800" b="1" dirty="0" smtClean="0">
                <a:solidFill>
                  <a:schemeClr val="bg1"/>
                </a:solidFill>
              </a:rPr>
              <a:t>建立</a:t>
            </a:r>
            <a:r>
              <a:rPr lang="zh-TW" altLang="zh-TW" sz="2800" b="1" dirty="0">
                <a:solidFill>
                  <a:schemeClr val="bg1"/>
                </a:solidFill>
              </a:rPr>
              <a:t>與小孩無話不談</a:t>
            </a:r>
            <a:r>
              <a:rPr lang="zh-TW" altLang="zh-TW" sz="2800" b="1" dirty="0" smtClean="0">
                <a:solidFill>
                  <a:schemeClr val="bg1"/>
                </a:solidFill>
              </a:rPr>
              <a:t>的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親子</a:t>
            </a:r>
            <a:r>
              <a:rPr lang="zh-TW" altLang="zh-TW" sz="2800" b="1" dirty="0" smtClean="0">
                <a:solidFill>
                  <a:schemeClr val="bg1"/>
                </a:solidFill>
              </a:rPr>
              <a:t>關係</a:t>
            </a:r>
            <a:r>
              <a:rPr lang="en-US" altLang="zh-TW" sz="2800" b="1" dirty="0">
                <a:solidFill>
                  <a:schemeClr val="bg1"/>
                </a:solidFill>
              </a:rPr>
              <a:t>?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41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xmlns="" id="{683C7613-413A-42E7-B352-7A1008C93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332658"/>
            <a:ext cx="6858000" cy="1053511"/>
          </a:xfrm>
        </p:spPr>
        <p:txBody>
          <a:bodyPr anchor="ctr">
            <a:normAutofit/>
          </a:bodyPr>
          <a:lstStyle/>
          <a:p>
            <a:r>
              <a:rPr lang="zh-TW" altLang="en-US" sz="6000" b="1" dirty="0" smtClean="0"/>
              <a:t>溝通觀念建立篇</a:t>
            </a:r>
            <a:endParaRPr lang="zh-TW" altLang="en-US" sz="6000" b="1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xmlns="" id="{683C7613-413A-42E7-B352-7A1008C93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864" y="2636912"/>
            <a:ext cx="8928992" cy="2448272"/>
          </a:xfrm>
        </p:spPr>
        <p:txBody>
          <a:bodyPr anchor="ctr">
            <a:noAutofit/>
          </a:bodyPr>
          <a:lstStyle/>
          <a:p>
            <a:r>
              <a:rPr lang="en-US" altLang="zh-TW" sz="5400" b="1" dirty="0" smtClean="0"/>
              <a:t>(</a:t>
            </a:r>
            <a:r>
              <a:rPr lang="zh-TW" altLang="en-US" sz="5400" b="1" dirty="0" smtClean="0">
                <a:solidFill>
                  <a:srgbClr val="FFFF00"/>
                </a:solidFill>
              </a:rPr>
              <a:t>低聲教育</a:t>
            </a:r>
            <a:r>
              <a:rPr lang="en-US" altLang="zh-TW" sz="5400" b="1" dirty="0" smtClean="0"/>
              <a:t>)</a:t>
            </a:r>
          </a:p>
          <a:p>
            <a:r>
              <a:rPr lang="zh-TW" altLang="en-US" b="1" dirty="0" smtClean="0"/>
              <a:t>教訓</a:t>
            </a:r>
            <a:r>
              <a:rPr lang="zh-TW" altLang="en-US" dirty="0" smtClean="0"/>
              <a:t>≠</a:t>
            </a:r>
            <a:r>
              <a:rPr lang="zh-TW" altLang="en-US" b="1" dirty="0" smtClean="0"/>
              <a:t>教育，父母以輕聲、堅定</a:t>
            </a:r>
            <a:r>
              <a:rPr lang="zh-TW" altLang="en-US" b="1" dirty="0"/>
              <a:t>、</a:t>
            </a:r>
            <a:r>
              <a:rPr lang="zh-TW" altLang="en-US" b="1" dirty="0" smtClean="0"/>
              <a:t>嚴肅語氣</a:t>
            </a:r>
            <a:endParaRPr lang="en-US" altLang="zh-TW" dirty="0" smtClean="0"/>
          </a:p>
          <a:p>
            <a:r>
              <a:rPr lang="zh-TW" altLang="en-US" b="1" dirty="0" smtClean="0"/>
              <a:t>潛移默化去改變孩子的行為。</a:t>
            </a:r>
            <a:endParaRPr lang="en-US" altLang="zh-TW" b="1" dirty="0" smtClean="0"/>
          </a:p>
          <a:p>
            <a:r>
              <a:rPr lang="zh-TW" altLang="en-US" b="1" dirty="0" smtClean="0"/>
              <a:t>      絕對比瞬間怒吼的威脅</a:t>
            </a:r>
            <a:endParaRPr lang="en-US" altLang="zh-TW" b="1" dirty="0" smtClean="0"/>
          </a:p>
          <a:p>
            <a:r>
              <a:rPr lang="zh-TW" altLang="en-US" b="1" dirty="0" smtClean="0"/>
              <a:t>更有效的幫助孩子成長和蛻變。</a:t>
            </a:r>
            <a:endParaRPr lang="en-US" altLang="zh-TW" b="1" dirty="0" smtClean="0"/>
          </a:p>
          <a:p>
            <a:r>
              <a:rPr lang="en-US" altLang="zh-TW" b="1" dirty="0" smtClean="0">
                <a:solidFill>
                  <a:srgbClr val="FFFF00"/>
                </a:solidFill>
              </a:rPr>
              <a:t>((</a:t>
            </a:r>
            <a:r>
              <a:rPr lang="zh-TW" altLang="en-US" b="1" dirty="0" smtClean="0">
                <a:solidFill>
                  <a:srgbClr val="FFFF00"/>
                </a:solidFill>
              </a:rPr>
              <a:t>先處理情緒，再解決問題</a:t>
            </a:r>
            <a:r>
              <a:rPr lang="en-US" altLang="zh-TW" b="1" dirty="0" smtClean="0">
                <a:solidFill>
                  <a:srgbClr val="FFFF00"/>
                </a:solidFill>
              </a:rPr>
              <a:t>))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15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79712" y="438498"/>
            <a:ext cx="6768752" cy="768085"/>
          </a:xfrm>
        </p:spPr>
        <p:txBody>
          <a:bodyPr>
            <a:noAutofit/>
          </a:bodyPr>
          <a:lstStyle/>
          <a:p>
            <a:pPr lvl="0"/>
            <a:r>
              <a:rPr lang="zh-TW" altLang="en-US" sz="4800" b="1" dirty="0" smtClean="0"/>
              <a:t>低聲教育</a:t>
            </a:r>
            <a:r>
              <a:rPr lang="en-US" altLang="zh-TW" sz="4800" b="1" dirty="0"/>
              <a:t>-</a:t>
            </a:r>
            <a:r>
              <a:rPr lang="zh-TW" altLang="en-US" sz="4800" b="1" dirty="0"/>
              <a:t> 停、看、聽</a:t>
            </a:r>
            <a:endParaRPr lang="zh-TW" altLang="zh-TW" sz="4800" b="1" dirty="0"/>
          </a:p>
        </p:txBody>
      </p:sp>
      <p:sp>
        <p:nvSpPr>
          <p:cNvPr id="5" name="TextBox 5"/>
          <p:cNvSpPr txBox="1"/>
          <p:nvPr/>
        </p:nvSpPr>
        <p:spPr>
          <a:xfrm>
            <a:off x="2279838" y="2335265"/>
            <a:ext cx="808235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1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4309" y="2566097"/>
            <a:ext cx="6025405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zh-TW" altLang="en-US" sz="6600" b="1" dirty="0"/>
              <a:t>停</a:t>
            </a:r>
            <a:endParaRPr lang="zh-TW" altLang="zh-TW" sz="4400" dirty="0"/>
          </a:p>
        </p:txBody>
      </p:sp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BC01FCF8-BD0B-49B2-9741-8B203AD5B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424" y="1606302"/>
            <a:ext cx="3160000" cy="3427305"/>
          </a:xfrm>
          <a:prstGeom prst="rect">
            <a:avLst/>
          </a:prstGeom>
        </p:spPr>
      </p:pic>
      <p:sp>
        <p:nvSpPr>
          <p:cNvPr id="16" name="TextBox 6">
            <a:extLst>
              <a:ext uri="{FF2B5EF4-FFF2-40B4-BE49-F238E27FC236}">
                <a16:creationId xmlns="" xmlns:a16="http://schemas.microsoft.com/office/drawing/2014/main" id="{7E71BC36-03C9-4E9E-8782-12B7A0144331}"/>
              </a:ext>
            </a:extLst>
          </p:cNvPr>
          <p:cNvSpPr txBox="1"/>
          <p:nvPr/>
        </p:nvSpPr>
        <p:spPr>
          <a:xfrm>
            <a:off x="1547664" y="5188350"/>
            <a:ext cx="704205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>
              <a:lnSpc>
                <a:spcPct val="150000"/>
              </a:lnSpc>
            </a:pPr>
            <a:r>
              <a:rPr lang="zh-TW" altLang="en-US" sz="2400" b="1" dirty="0"/>
              <a:t>情緒又來了該怎麼辦</a:t>
            </a:r>
            <a:r>
              <a:rPr lang="en-US" altLang="zh-TW" sz="2400" b="1" dirty="0" smtClean="0"/>
              <a:t>?   (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5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秒鐘的情緒停頓期</a:t>
            </a:r>
            <a:r>
              <a:rPr lang="en-US" altLang="zh-TW" sz="2400" b="1" dirty="0" smtClean="0"/>
              <a:t>)</a:t>
            </a:r>
            <a:endParaRPr lang="en-US" altLang="zh-TW" sz="2400" b="1" dirty="0"/>
          </a:p>
          <a:p>
            <a:pPr lvl="1">
              <a:lnSpc>
                <a:spcPct val="150000"/>
              </a:lnSpc>
            </a:pPr>
            <a:r>
              <a:rPr lang="zh-TW" altLang="en-US" sz="2400" b="1" dirty="0"/>
              <a:t> </a:t>
            </a:r>
            <a:r>
              <a:rPr lang="zh-TW" altLang="en-US" sz="2400" b="1" dirty="0" smtClean="0"/>
              <a:t>情緒</a:t>
            </a:r>
            <a:r>
              <a:rPr lang="zh-TW" altLang="en-US" sz="2400" b="1" dirty="0"/>
              <a:t>是最快被小孩模仿的錯誤</a:t>
            </a:r>
            <a:r>
              <a:rPr lang="zh-TW" altLang="en-US" sz="2400" b="1" dirty="0" smtClean="0"/>
              <a:t>反應  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冷靜區建立</a:t>
            </a:r>
            <a:r>
              <a:rPr lang="en-US" altLang="zh-TW" sz="2400" b="1" dirty="0" smtClean="0"/>
              <a:t>)</a:t>
            </a:r>
            <a:endParaRPr lang="zh-TW" altLang="zh-TW" sz="2400" dirty="0"/>
          </a:p>
        </p:txBody>
      </p:sp>
    </p:spTree>
    <p:extLst>
      <p:ext uri="{BB962C8B-B14F-4D97-AF65-F5344CB8AC3E}">
        <p14:creationId xmlns:p14="http://schemas.microsoft.com/office/powerpoint/2010/main" val="24202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/>
          <p:cNvSpPr txBox="1"/>
          <p:nvPr/>
        </p:nvSpPr>
        <p:spPr>
          <a:xfrm>
            <a:off x="2243138" y="2447925"/>
            <a:ext cx="808037" cy="1570038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2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14339" name="矩形 3"/>
          <p:cNvSpPr>
            <a:spLocks noChangeArrowheads="1"/>
          </p:cNvSpPr>
          <p:nvPr/>
        </p:nvSpPr>
        <p:spPr bwMode="auto">
          <a:xfrm>
            <a:off x="2484438" y="2187575"/>
            <a:ext cx="187007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>
              <a:lnSpc>
                <a:spcPct val="150000"/>
              </a:lnSpc>
            </a:pPr>
            <a:r>
              <a:rPr lang="zh-TW" altLang="en-US" sz="6600" b="1">
                <a:solidFill>
                  <a:srgbClr val="000000"/>
                </a:solidFill>
              </a:rPr>
              <a:t>看</a:t>
            </a:r>
            <a:endParaRPr lang="zh-TW" altLang="zh-TW" sz="6600"/>
          </a:p>
        </p:txBody>
      </p:sp>
      <p:sp>
        <p:nvSpPr>
          <p:cNvPr id="14340" name="矩形 9"/>
          <p:cNvSpPr>
            <a:spLocks noChangeArrowheads="1"/>
          </p:cNvSpPr>
          <p:nvPr/>
        </p:nvSpPr>
        <p:spPr bwMode="auto">
          <a:xfrm>
            <a:off x="1568450" y="4365625"/>
            <a:ext cx="738028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</a:rPr>
              <a:t>事實溝通法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/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情緒溝通法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 lvl="1" algn="ctr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000000"/>
                </a:solidFill>
              </a:rPr>
              <a:t>希望溝通的目的    與    不希望溝通的結果</a:t>
            </a:r>
            <a:endParaRPr lang="en-US" altLang="zh-TW" sz="2000" b="1" dirty="0" smtClean="0">
              <a:solidFill>
                <a:srgbClr val="000000"/>
              </a:solidFill>
            </a:endParaRPr>
          </a:p>
          <a:p>
            <a:pPr lvl="1" algn="ctr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000000"/>
                </a:solidFill>
              </a:rPr>
              <a:t>例如 </a:t>
            </a:r>
            <a:r>
              <a:rPr lang="en-US" altLang="zh-TW" sz="2000" b="1" dirty="0" smtClean="0">
                <a:solidFill>
                  <a:srgbClr val="000000"/>
                </a:solidFill>
              </a:rPr>
              <a:t>: </a:t>
            </a:r>
            <a:r>
              <a:rPr lang="zh-TW" altLang="en-US" sz="2000" b="1" dirty="0" smtClean="0">
                <a:solidFill>
                  <a:srgbClr val="000000"/>
                </a:solidFill>
              </a:rPr>
              <a:t>今天我們來溝通如何讓你成績進步    </a:t>
            </a:r>
            <a:r>
              <a:rPr lang="en-US" altLang="zh-TW" sz="2000" b="1" dirty="0" smtClean="0">
                <a:solidFill>
                  <a:srgbClr val="000000"/>
                </a:solidFill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脾氣變好</a:t>
            </a:r>
            <a:r>
              <a:rPr lang="en-US" altLang="zh-TW" sz="2000" b="1" dirty="0" smtClean="0">
                <a:solidFill>
                  <a:srgbClr val="000000"/>
                </a:solidFill>
              </a:rPr>
              <a:t>)</a:t>
            </a:r>
          </a:p>
          <a:p>
            <a:pPr lvl="1" algn="ctr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000000"/>
                </a:solidFill>
              </a:rPr>
              <a:t>但不是說你功課很差或不認真學習    </a:t>
            </a:r>
            <a:r>
              <a:rPr lang="en-US" altLang="zh-TW" sz="2000" b="1" dirty="0" smtClean="0">
                <a:solidFill>
                  <a:srgbClr val="000000"/>
                </a:solidFill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你會亂生氣</a:t>
            </a:r>
            <a:r>
              <a:rPr lang="en-US" altLang="zh-TW" sz="2000" b="1" dirty="0" smtClean="0">
                <a:solidFill>
                  <a:srgbClr val="000000"/>
                </a:solidFill>
              </a:rPr>
              <a:t>)</a:t>
            </a:r>
            <a:endParaRPr lang="en-US" altLang="zh-TW" sz="2000" b="1" dirty="0"/>
          </a:p>
        </p:txBody>
      </p:sp>
      <p:pic>
        <p:nvPicPr>
          <p:cNvPr id="14341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1268413"/>
            <a:ext cx="37560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24075" y="468313"/>
            <a:ext cx="6261100" cy="7683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800" b="1" dirty="0" smtClean="0"/>
              <a:t>低聲教育</a:t>
            </a:r>
            <a:r>
              <a:rPr lang="en-US" altLang="zh-TW" sz="4800" b="1" dirty="0"/>
              <a:t>-</a:t>
            </a:r>
            <a:r>
              <a:rPr lang="zh-TW" altLang="en-US" sz="4800" b="1" dirty="0"/>
              <a:t> 停、看、聽</a:t>
            </a:r>
            <a:endParaRPr lang="zh-TW" altLang="zh-TW" sz="4800" b="1" dirty="0"/>
          </a:p>
        </p:txBody>
      </p:sp>
    </p:spTree>
    <p:extLst>
      <p:ext uri="{BB962C8B-B14F-4D97-AF65-F5344CB8AC3E}">
        <p14:creationId xmlns:p14="http://schemas.microsoft.com/office/powerpoint/2010/main" val="7222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5"/>
          <p:cNvSpPr txBox="1"/>
          <p:nvPr/>
        </p:nvSpPr>
        <p:spPr>
          <a:xfrm>
            <a:off x="2057400" y="2644775"/>
            <a:ext cx="809625" cy="156845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3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15363" name="TextBox 14"/>
          <p:cNvSpPr txBox="1">
            <a:spLocks noChangeArrowheads="1"/>
          </p:cNvSpPr>
          <p:nvPr/>
        </p:nvSpPr>
        <p:spPr bwMode="auto">
          <a:xfrm>
            <a:off x="1692275" y="5156111"/>
            <a:ext cx="73437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400" b="1" dirty="0" smtClean="0"/>
              <a:t>透過</a:t>
            </a:r>
            <a:r>
              <a:rPr lang="zh-TW" altLang="en-US" sz="2400" b="1" dirty="0"/>
              <a:t>傾聽和聊天，讓小孩自己發現</a:t>
            </a:r>
            <a:r>
              <a:rPr lang="zh-TW" altLang="en-US" sz="2400" b="1" dirty="0" smtClean="0"/>
              <a:t>問題更重要。</a:t>
            </a:r>
            <a:endParaRPr lang="en-US" altLang="zh-TW" sz="2400" b="1" dirty="0"/>
          </a:p>
          <a:p>
            <a:pPr eaLnBrk="1" hangingPunct="1"/>
            <a:r>
              <a:rPr lang="zh-TW" altLang="en-US" sz="2400" b="1" dirty="0"/>
              <a:t>          讓孩子自己說</a:t>
            </a:r>
            <a:r>
              <a:rPr lang="zh-TW" altLang="en-US" sz="2400" b="1" dirty="0" smtClean="0"/>
              <a:t>，更</a:t>
            </a:r>
            <a:r>
              <a:rPr lang="zh-TW" altLang="en-US" sz="2400" b="1" dirty="0"/>
              <a:t>能促使孩子自己作出</a:t>
            </a:r>
            <a:r>
              <a:rPr lang="zh-TW" altLang="en-US" sz="2400" b="1" dirty="0" smtClean="0"/>
              <a:t>改變。</a:t>
            </a:r>
            <a:endParaRPr lang="en-US" altLang="zh-TW" sz="2400" b="1" dirty="0"/>
          </a:p>
          <a:p>
            <a:pPr algn="ctr" eaLnBrk="1" hangingPunct="1"/>
            <a:r>
              <a:rPr lang="zh-TW" altLang="en-US" sz="2400" b="1" dirty="0">
                <a:solidFill>
                  <a:srgbClr val="FF0000"/>
                </a:solidFill>
              </a:rPr>
              <a:t>父母先別急著說道理和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指責其不對的行為</a:t>
            </a:r>
            <a:endParaRPr lang="zh-TW" altLang="zh-TW" sz="2400" dirty="0">
              <a:solidFill>
                <a:srgbClr val="FF0000"/>
              </a:solidFill>
            </a:endParaRPr>
          </a:p>
        </p:txBody>
      </p:sp>
      <p:pic>
        <p:nvPicPr>
          <p:cNvPr id="6" name="圖片 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53" y="1508787"/>
            <a:ext cx="3910303" cy="3488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矩形 7"/>
          <p:cNvSpPr>
            <a:spLocks noChangeArrowheads="1"/>
          </p:cNvSpPr>
          <p:nvPr/>
        </p:nvSpPr>
        <p:spPr bwMode="auto">
          <a:xfrm>
            <a:off x="2916238" y="2835275"/>
            <a:ext cx="103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6600" b="1"/>
              <a:t>聽</a:t>
            </a:r>
            <a:endParaRPr lang="zh-TW" altLang="en-US" sz="6600"/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24075" y="468313"/>
            <a:ext cx="6261100" cy="7683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800" b="1" dirty="0" smtClean="0"/>
              <a:t>低聲教育</a:t>
            </a:r>
            <a:r>
              <a:rPr lang="en-US" altLang="zh-TW" sz="4800" b="1" dirty="0"/>
              <a:t>-</a:t>
            </a:r>
            <a:r>
              <a:rPr lang="zh-TW" altLang="en-US" sz="4800" b="1" dirty="0"/>
              <a:t> 停、看、聽</a:t>
            </a:r>
            <a:endParaRPr lang="zh-TW" altLang="zh-TW" sz="4800" b="1" dirty="0"/>
          </a:p>
        </p:txBody>
      </p:sp>
    </p:spTree>
    <p:extLst>
      <p:ext uri="{BB962C8B-B14F-4D97-AF65-F5344CB8AC3E}">
        <p14:creationId xmlns:p14="http://schemas.microsoft.com/office/powerpoint/2010/main" val="240729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0">
            <a:extLst>
              <a:ext uri="{FF2B5EF4-FFF2-40B4-BE49-F238E27FC236}">
                <a16:creationId xmlns="" xmlns:a16="http://schemas.microsoft.com/office/drawing/2014/main" id="{2569F97A-C2B1-4C2F-8044-9656932FB525}"/>
              </a:ext>
            </a:extLst>
          </p:cNvPr>
          <p:cNvSpPr txBox="1"/>
          <p:nvPr/>
        </p:nvSpPr>
        <p:spPr bwMode="auto">
          <a:xfrm>
            <a:off x="1403648" y="2136505"/>
            <a:ext cx="6768752" cy="271510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TW" altLang="en-US" sz="6000" b="1" dirty="0">
                <a:solidFill>
                  <a:schemeClr val="bg1"/>
                </a:solidFill>
              </a:rPr>
              <a:t>小孩最容易模仿</a:t>
            </a:r>
            <a:r>
              <a:rPr lang="zh-TW" altLang="en-US" sz="6000" b="1" dirty="0" smtClean="0">
                <a:solidFill>
                  <a:schemeClr val="bg1"/>
                </a:solidFill>
              </a:rPr>
              <a:t>的</a:t>
            </a:r>
            <a:r>
              <a:rPr lang="zh-TW" altLang="en-US" sz="6000" b="1" dirty="0">
                <a:solidFill>
                  <a:srgbClr val="FFFF00"/>
                </a:solidFill>
              </a:rPr>
              <a:t>二</a:t>
            </a:r>
            <a:r>
              <a:rPr lang="zh-TW" altLang="en-US" sz="6000" b="1" dirty="0" smtClean="0">
                <a:solidFill>
                  <a:srgbClr val="FFFF00"/>
                </a:solidFill>
              </a:rPr>
              <a:t>件</a:t>
            </a:r>
            <a:r>
              <a:rPr lang="zh-TW" altLang="en-US" sz="6000" b="1" dirty="0">
                <a:solidFill>
                  <a:srgbClr val="FFFF00"/>
                </a:solidFill>
              </a:rPr>
              <a:t>事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="" xmlns:a16="http://schemas.microsoft.com/office/drawing/2014/main" id="{0583A508-6998-417F-B78B-7818DFE4CF2C}"/>
              </a:ext>
            </a:extLst>
          </p:cNvPr>
          <p:cNvSpPr/>
          <p:nvPr/>
        </p:nvSpPr>
        <p:spPr>
          <a:xfrm rot="19946739">
            <a:off x="742440" y="998736"/>
            <a:ext cx="776359" cy="2253595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169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5761" y="546490"/>
            <a:ext cx="9144000" cy="768085"/>
          </a:xfrm>
        </p:spPr>
        <p:txBody>
          <a:bodyPr/>
          <a:lstStyle/>
          <a:p>
            <a:r>
              <a:rPr lang="en-US" altLang="zh-TW" b="1" dirty="0"/>
              <a:t>1.</a:t>
            </a:r>
            <a:r>
              <a:rPr lang="zh-TW" altLang="en-US" b="1" dirty="0"/>
              <a:t> 情緒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25761" y="1604797"/>
            <a:ext cx="9144000" cy="384043"/>
          </a:xfrm>
        </p:spPr>
        <p:txBody>
          <a:bodyPr>
            <a:noAutofit/>
          </a:bodyPr>
          <a:lstStyle/>
          <a:p>
            <a:pPr lvl="0"/>
            <a:r>
              <a:rPr lang="zh-TW" altLang="en-US" sz="2800" b="1" dirty="0"/>
              <a:t>不管你有沒有教，小孩時時刻刻都在模仿</a:t>
            </a:r>
            <a:endParaRPr lang="en-US" altLang="ko-KR" sz="2800" b="1" dirty="0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73B74EC5-5CC0-4E06-881E-960F2897D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79063"/>
            <a:ext cx="4191000" cy="431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B42F2F2E-9077-4941-8714-87802757AEE8}"/>
              </a:ext>
            </a:extLst>
          </p:cNvPr>
          <p:cNvSpPr txBox="1">
            <a:spLocks/>
          </p:cNvSpPr>
          <p:nvPr/>
        </p:nvSpPr>
        <p:spPr>
          <a:xfrm>
            <a:off x="395537" y="2279062"/>
            <a:ext cx="3550689" cy="4317999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TW" altLang="en-US" sz="1800" b="1" dirty="0"/>
              <a:t>情緒是在大腦中感受最深</a:t>
            </a:r>
            <a:endParaRPr lang="en-US" altLang="zh-TW" sz="1800" b="1" dirty="0"/>
          </a:p>
          <a:p>
            <a:pPr algn="l">
              <a:lnSpc>
                <a:spcPct val="150000"/>
              </a:lnSpc>
            </a:pPr>
            <a:r>
              <a:rPr lang="zh-TW" altLang="en-US" sz="1800" b="1" dirty="0"/>
              <a:t>     </a:t>
            </a:r>
            <a:r>
              <a:rPr lang="zh-TW" altLang="en-US" sz="1800" b="1" dirty="0" smtClean="0"/>
              <a:t>馬上</a:t>
            </a:r>
            <a:r>
              <a:rPr lang="zh-TW" altLang="en-US" sz="1800" b="1" dirty="0"/>
              <a:t>進入長期記憶的關鍵</a:t>
            </a:r>
            <a:endParaRPr lang="en-US" altLang="zh-TW" sz="1800" b="1" dirty="0"/>
          </a:p>
          <a:p>
            <a:pPr algn="l">
              <a:lnSpc>
                <a:spcPct val="150000"/>
              </a:lnSpc>
            </a:pPr>
            <a:r>
              <a:rPr lang="zh-TW" altLang="en-US" sz="1800" b="1" dirty="0" smtClean="0"/>
              <a:t>          最</a:t>
            </a:r>
            <a:r>
              <a:rPr lang="zh-TW" altLang="en-US" sz="1800" b="1" dirty="0"/>
              <a:t>常模仿的時機</a:t>
            </a:r>
            <a:endParaRPr lang="en-US" altLang="zh-TW" sz="1800" b="1" dirty="0"/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zh-TW" altLang="en-US" sz="1800" b="1" dirty="0"/>
              <a:t>父母吵架</a:t>
            </a:r>
            <a:endParaRPr lang="en-US" altLang="zh-TW" sz="1800" b="1" dirty="0"/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zh-TW" altLang="en-US" sz="1800" b="1" dirty="0"/>
              <a:t>大人做事不耐煩的過度反應</a:t>
            </a:r>
            <a:endParaRPr lang="en-US" altLang="zh-TW" sz="1800" b="1" dirty="0"/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zh-TW" altLang="en-US" sz="1800" b="1" dirty="0"/>
              <a:t>被責罵的當下</a:t>
            </a:r>
            <a:endParaRPr lang="en-US" altLang="zh-TW" sz="1800" b="1" dirty="0"/>
          </a:p>
          <a:p>
            <a:pPr algn="l">
              <a:lnSpc>
                <a:spcPct val="150000"/>
              </a:lnSpc>
            </a:pPr>
            <a:r>
              <a:rPr lang="en-US" altLang="zh-TW" sz="1800" b="1" dirty="0"/>
              <a:t>(</a:t>
            </a:r>
            <a:r>
              <a:rPr lang="zh-TW" altLang="en-US" sz="2000" b="1" dirty="0">
                <a:solidFill>
                  <a:srgbClr val="FFFF00"/>
                </a:solidFill>
              </a:rPr>
              <a:t>小孩多半感受最深的是</a:t>
            </a:r>
            <a:r>
              <a:rPr lang="zh-TW" altLang="en-US" sz="2000" b="1" dirty="0" smtClean="0">
                <a:solidFill>
                  <a:srgbClr val="FFFF00"/>
                </a:solidFill>
              </a:rPr>
              <a:t>情緒，並不是</a:t>
            </a:r>
            <a:r>
              <a:rPr lang="zh-TW" altLang="en-US" sz="2000" b="1" dirty="0">
                <a:solidFill>
                  <a:srgbClr val="FFFF00"/>
                </a:solidFill>
              </a:rPr>
              <a:t>內容</a:t>
            </a:r>
            <a:r>
              <a:rPr lang="en-US" altLang="zh-TW" sz="1800" b="1" dirty="0"/>
              <a:t>)</a:t>
            </a:r>
            <a:endParaRPr lang="en-US" altLang="ko-KR" sz="1800" b="1" dirty="0"/>
          </a:p>
        </p:txBody>
      </p:sp>
    </p:spTree>
    <p:extLst>
      <p:ext uri="{BB962C8B-B14F-4D97-AF65-F5344CB8AC3E}">
        <p14:creationId xmlns:p14="http://schemas.microsoft.com/office/powerpoint/2010/main" val="4268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911</Words>
  <Application>Microsoft Office PowerPoint</Application>
  <PresentationFormat>如螢幕大小 (4:3)</PresentationFormat>
  <Paragraphs>127</Paragraphs>
  <Slides>20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注意力不足過動 (ADHD) 症狀評估表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71</cp:revision>
  <dcterms:created xsi:type="dcterms:W3CDTF">2019-01-29T15:01:39Z</dcterms:created>
  <dcterms:modified xsi:type="dcterms:W3CDTF">2022-06-23T15:47:06Z</dcterms:modified>
</cp:coreProperties>
</file>