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76" r:id="rId5"/>
    <p:sldId id="277" r:id="rId6"/>
    <p:sldId id="272" r:id="rId7"/>
    <p:sldId id="274" r:id="rId8"/>
    <p:sldId id="275" r:id="rId9"/>
    <p:sldId id="278" r:id="rId10"/>
    <p:sldId id="260" r:id="rId11"/>
    <p:sldId id="279" r:id="rId12"/>
    <p:sldId id="281" r:id="rId13"/>
    <p:sldId id="280" r:id="rId14"/>
  </p:sldIdLst>
  <p:sldSz cx="12192000" cy="6858000"/>
  <p:notesSz cx="6797675" cy="99266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7640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2017/6/14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8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CC41EA7-2139-4E9D-AF99-8F454BB27995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2017/6/14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頁尾預留位置 3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投影片編號預留位置 4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10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5343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0868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399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13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0899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2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3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9866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4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6493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5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84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6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3224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7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505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8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6919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rtlCol="0"/>
          <a:lstStyle/>
          <a:p>
            <a:pPr algn="r" rtl="0"/>
            <a:fld id="{935E2820-AFE1-45FA-949E-17BDB534E1DC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r" rtl="0"/>
              <a:t>9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50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zh-TW" altLang="en-US" noProof="0" smtClean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zh-TW" altLang="en-US" noProof="0" smtClean="0"/>
              <a:t>按一下以編輯母片副標題樣式</a:t>
            </a:r>
            <a:endParaRPr lang="zh-TW" altLang="en-US" noProof="0" dirty="0"/>
          </a:p>
        </p:txBody>
      </p:sp>
      <p:sp>
        <p:nvSpPr>
          <p:cNvPr id="8" name="日期預留位置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6C8858E-052F-46F7-8A67-01067E1B6633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9" name="頁尾預留位置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noProof="0" dirty="0"/>
          </a:p>
        </p:txBody>
      </p:sp>
      <p:sp>
        <p:nvSpPr>
          <p:cNvPr id="10" name="投影片編號預留位置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66B22E-3CC6-4BEC-81AE-67F1D78B7B77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54D69F2-8A86-4A80-84A1-8F66630EEFA9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  <a:p>
            <a:pPr lvl="1" rtl="0"/>
            <a:r>
              <a:rPr lang="zh-TW" altLang="en-US" smtClean="0"/>
              <a:t>第二層</a:t>
            </a:r>
          </a:p>
          <a:p>
            <a:pPr lvl="2" rtl="0"/>
            <a:r>
              <a:rPr lang="zh-TW" altLang="en-US" smtClean="0"/>
              <a:t>第三層</a:t>
            </a:r>
          </a:p>
          <a:p>
            <a:pPr lvl="3" rtl="0"/>
            <a:r>
              <a:rPr lang="zh-TW" altLang="en-US" smtClean="0"/>
              <a:t>第四層</a:t>
            </a:r>
          </a:p>
          <a:p>
            <a:pPr lvl="4" rtl="0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zh-TW" altLang="en-US" smtClean="0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CB3B4DE-620A-4586-AEA6-16BE28D6AA01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B8288638-A9D7-4AA9-B33E-D9A764F8FD84}" type="datetime1">
              <a:rPr lang="zh-TW" altLang="en-US" smtClean="0"/>
              <a:pPr/>
              <a:t>2017/6/14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FDBFFB2-86D9-4B8F-A59A-553A60B94BBE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re.mohw.gov.tw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35725" y="374468"/>
            <a:ext cx="8238309" cy="1637212"/>
          </a:xfrm>
        </p:spPr>
        <p:txBody>
          <a:bodyPr rtlCol="0">
            <a:noAutofit/>
          </a:bodyPr>
          <a:lstStyle/>
          <a:p>
            <a:r>
              <a:rPr lang="en-US" altLang="zh-TW" b="1" dirty="0" smtClean="0">
                <a:latin typeface="Rockwell Extra Bold" panose="02060903040505020403" pitchFamily="18" charset="0"/>
                <a:ea typeface="標楷體" panose="03000509000000000000" pitchFamily="65" charset="-120"/>
                <a:sym typeface="Salesforce Sans"/>
              </a:rPr>
              <a:t>106</a:t>
            </a:r>
            <a:r>
              <a:rPr lang="zh-TW" altLang="en-US" b="1" dirty="0" smtClean="0">
                <a:latin typeface="Rockwell Extra Bold" panose="02060903040505020403" pitchFamily="18" charset="0"/>
                <a:ea typeface="標楷體" panose="03000509000000000000" pitchFamily="65" charset="-120"/>
                <a:sym typeface="Salesforce Sans"/>
              </a:rPr>
              <a:t>年青春專案宣導</a:t>
            </a:r>
            <a:endParaRPr lang="zh-TW" altLang="en-US" b="1" dirty="0">
              <a:latin typeface="Rockwell Extra Bold" panose="02060903040505020403" pitchFamily="18" charset="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62445" y="2708368"/>
            <a:ext cx="7811589" cy="2272936"/>
          </a:xfrm>
        </p:spPr>
        <p:txBody>
          <a:bodyPr rtlCol="0">
            <a:normAutofit/>
          </a:bodyPr>
          <a:lstStyle/>
          <a:p>
            <a:pPr algn="ctr"/>
            <a:r>
              <a:rPr lang="zh-TW" altLang="en-US" sz="5400" b="1" dirty="0" smtClean="0">
                <a:solidFill>
                  <a:srgbClr val="C00000"/>
                </a:solidFill>
              </a:rPr>
              <a:t>對菸酒</a:t>
            </a:r>
            <a:r>
              <a:rPr lang="zh-TW" altLang="en-US" sz="5400" b="1" dirty="0">
                <a:solidFill>
                  <a:srgbClr val="C00000"/>
                </a:solidFill>
              </a:rPr>
              <a:t>檳榔</a:t>
            </a:r>
            <a:r>
              <a:rPr lang="zh-TW" altLang="en-US" sz="5400" b="1" dirty="0" smtClean="0">
                <a:solidFill>
                  <a:srgbClr val="C00000"/>
                </a:solidFill>
              </a:rPr>
              <a:t>毒品及</a:t>
            </a:r>
            <a:r>
              <a:rPr lang="zh-TW" altLang="en-US" sz="5400" b="1" dirty="0" smtClean="0">
                <a:solidFill>
                  <a:srgbClr val="C00000"/>
                </a:solidFill>
                <a:latin typeface="Salesforce Sans"/>
                <a:sym typeface="Salesforce Sans"/>
              </a:rPr>
              <a:t>性剝削</a:t>
            </a:r>
            <a:r>
              <a:rPr lang="en-US" altLang="zh-TW" sz="5400" b="1" dirty="0" smtClean="0">
                <a:solidFill>
                  <a:srgbClr val="C00000"/>
                </a:solidFill>
                <a:latin typeface="Salesforce Sans"/>
                <a:sym typeface="Salesforce Sans"/>
              </a:rPr>
              <a:t>Say NO!!</a:t>
            </a:r>
            <a:endParaRPr lang="zh-TW" altLang="en-US" sz="5400" b="1" dirty="0">
              <a:solidFill>
                <a:srgbClr val="C00000"/>
              </a:solidFill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35384" y="1199606"/>
            <a:ext cx="7235236" cy="2486025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7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Salesforce Sans"/>
              </a:rPr>
              <a:t>對性剝削</a:t>
            </a:r>
            <a:r>
              <a:rPr lang="en-US" altLang="zh-TW" sz="7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Salesforce Sans"/>
              </a:rPr>
              <a:t>Say</a:t>
            </a:r>
            <a:r>
              <a:rPr lang="zh-TW" altLang="en-US" sz="7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Salesforce Sans"/>
              </a:rPr>
              <a:t> </a:t>
            </a:r>
            <a:r>
              <a:rPr lang="en-US" altLang="zh-TW" sz="7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Salesforce Sans"/>
              </a:rPr>
              <a:t>NO</a:t>
            </a:r>
            <a:endParaRPr lang="zh-TW" altLang="en-US" sz="7200" b="1" dirty="0">
              <a:solidFill>
                <a:srgbClr val="C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>
              <a:latin typeface="Salesforce Sans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74720" y="238647"/>
            <a:ext cx="6008915" cy="120041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杜絕性剝削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053340" y="1835332"/>
            <a:ext cx="7127377" cy="41148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何</a:t>
            </a:r>
            <a:r>
              <a:rPr lang="zh-TW" altLang="en-US" sz="28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謂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性剝削</a:t>
            </a:r>
            <a:r>
              <a:rPr lang="en-US" altLang="zh-TW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 rtl="0"/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</a:t>
            </a:r>
            <a:r>
              <a:rPr lang="zh-TW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兒童或少年為有對價之性交或猥褻行為</a:t>
            </a:r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</a:t>
            </a:r>
            <a:r>
              <a:rPr lang="zh-TW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兒童或少年為性交、猥褻之行為，以供人觀覽。 </a:t>
            </a:r>
            <a:endParaRPr lang="en-US" altLang="zh-TW" sz="22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拍攝</a:t>
            </a:r>
            <a:r>
              <a:rPr lang="zh-TW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、製造兒童或少年為性交或猥褻行為之圖畫、照片、影片、影帶 、光碟、電子訊號或其他物品</a:t>
            </a:r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</a:t>
            </a:r>
            <a:r>
              <a:rPr lang="zh-TW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兒童或少年從事坐檯陪酒或涉及色情之伴遊、伴唱、伴舞等侍應 工作。 </a:t>
            </a:r>
          </a:p>
          <a:p>
            <a:pPr rtl="0"/>
            <a:endParaRPr lang="en-US" altLang="zh-TW" sz="2200" b="1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2" descr="「性剝削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8" b="15238"/>
          <a:stretch>
            <a:fillRect/>
          </a:stretch>
        </p:blipFill>
        <p:spPr bwMode="auto">
          <a:xfrm>
            <a:off x="8456023" y="367099"/>
            <a:ext cx="3256506" cy="230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3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74720" y="238647"/>
            <a:ext cx="6008915" cy="120041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杜絕性剝削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149134" y="2070463"/>
            <a:ext cx="7127377" cy="41148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性剝削網路安全</a:t>
            </a:r>
            <a:r>
              <a:rPr lang="en-US" altLang="zh-TW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 rtl="0"/>
            <a:r>
              <a:rPr lang="zh-TW" altLang="en-US" sz="2200" b="1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不自拍兒少裸露照片</a:t>
            </a:r>
            <a:endParaRPr lang="en-US" altLang="zh-TW" sz="2200" b="1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 rtl="0"/>
            <a:r>
              <a:rPr lang="zh-TW" altLang="en-US" sz="2200" b="1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不分享兒少裸露照片</a:t>
            </a:r>
            <a:endParaRPr lang="en-US" altLang="zh-TW" sz="2200" b="1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b="1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不下載</a:t>
            </a:r>
            <a:r>
              <a:rPr lang="zh-TW" altLang="en-US" sz="2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兒少裸露</a:t>
            </a:r>
            <a:r>
              <a:rPr lang="zh-TW" altLang="en-US" sz="2200" b="1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照片</a:t>
            </a:r>
            <a:endParaRPr lang="en-US" altLang="zh-TW" sz="2200" b="1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b="1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不持有</a:t>
            </a:r>
            <a:r>
              <a:rPr lang="zh-TW" altLang="en-US" sz="2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兒少裸露照片</a:t>
            </a:r>
            <a:endParaRPr lang="en-US" altLang="zh-TW" sz="2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203400" indent="0">
              <a:buNone/>
            </a:pPr>
            <a:endParaRPr lang="en-US" altLang="zh-TW" sz="2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 rtl="0"/>
            <a:endParaRPr lang="en-US" altLang="zh-TW" sz="2200" b="1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2" descr="「性剝削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8" b="15238"/>
          <a:stretch>
            <a:fillRect/>
          </a:stretch>
        </p:blipFill>
        <p:spPr bwMode="auto">
          <a:xfrm>
            <a:off x="8456023" y="367099"/>
            <a:ext cx="3256506" cy="230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5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74720" y="238647"/>
            <a:ext cx="6008915" cy="120041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杜絕性剝削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內容預留位置 2"/>
          <p:cNvSpPr txBox="1">
            <a:spLocks/>
          </p:cNvSpPr>
          <p:nvPr/>
        </p:nvSpPr>
        <p:spPr>
          <a:xfrm>
            <a:off x="2664824" y="2131423"/>
            <a:ext cx="7846421" cy="2431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主動求助管道</a:t>
            </a:r>
            <a:endParaRPr lang="en-US" altLang="zh-TW" sz="28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關懷</a:t>
            </a:r>
            <a:r>
              <a:rPr lang="en-US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E</a:t>
            </a:r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起來 </a:t>
            </a:r>
            <a:r>
              <a:rPr lang="en-US" altLang="zh-TW" sz="22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  <a:hlinkClick r:id="rId3"/>
              </a:rPr>
              <a:t>https://ecare.mohw.gov.tw</a:t>
            </a:r>
            <a:r>
              <a:rPr lang="en-US" altLang="zh-TW" sz="2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  <a:hlinkClick r:id="rId3"/>
              </a:rPr>
              <a:t>/</a:t>
            </a:r>
            <a:endParaRPr lang="en-US" altLang="zh-TW" sz="2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撥打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113</a:t>
            </a:r>
          </a:p>
          <a:p>
            <a:pPr marL="432000"/>
            <a:r>
              <a:rPr lang="en-US" altLang="zh-TW" sz="2200" dirty="0" err="1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Iwin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 </a:t>
            </a:r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網路內容防護機構 </a:t>
            </a:r>
            <a:r>
              <a:rPr lang="en-US" altLang="zh-TW" sz="2200" u="sng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https</a:t>
            </a:r>
            <a:r>
              <a:rPr lang="en-US" altLang="zh-TW" sz="2200" u="sng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://i.win.org.tw/iwin/</a:t>
            </a:r>
          </a:p>
          <a:p>
            <a:pPr marL="45720" indent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Font typeface="Wingdings" panose="05000000000000000000" pitchFamily="2" charset="2"/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>
              <a:buFont typeface="Wingdings" panose="05000000000000000000" pitchFamily="2" charset="2"/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2990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55224" y="2225935"/>
            <a:ext cx="7707086" cy="120041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72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拒絕菸酒檳榔毒品</a:t>
            </a:r>
            <a:endParaRPr lang="zh-TW" altLang="en-US" sz="7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菸酒檳榔毒品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680756" y="1773812"/>
            <a:ext cx="9666513" cy="4354286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Salesforce Sans"/>
                <a:sym typeface="Salesforce Sans"/>
              </a:rPr>
              <a:t>吸菸會害我</a:t>
            </a:r>
            <a:r>
              <a:rPr lang="en-US" altLang="zh-TW" sz="2200" b="1" dirty="0" smtClean="0">
                <a:solidFill>
                  <a:srgbClr val="FFC000"/>
                </a:solidFill>
                <a:latin typeface="Salesforce Sans"/>
                <a:sym typeface="Salesforce Sans"/>
              </a:rPr>
              <a:t>…</a:t>
            </a:r>
          </a:p>
          <a:p>
            <a:pPr marL="432000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生長遲緩</a:t>
            </a:r>
          </a:p>
          <a:p>
            <a:pPr marL="432000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糖尿病</a:t>
            </a:r>
          </a:p>
          <a:p>
            <a:pPr marL="432000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活力不足、注意力不集中</a:t>
            </a:r>
          </a:p>
          <a:p>
            <a:pPr marL="432000"/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吸菸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的青少年成為酗酒者的機會是不吸菸者的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倍。嘗試毒品的機會比不吸菸者高出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25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>
              <a:latin typeface="Salesforce Sans"/>
              <a:sym typeface="Salesforce Sans"/>
            </a:endParaRPr>
          </a:p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Salesforce Sans"/>
                <a:sym typeface="Salesforce Sans"/>
              </a:rPr>
              <a:t>戒菸管道</a:t>
            </a:r>
            <a:r>
              <a:rPr lang="en-US" altLang="zh-TW" sz="2200" b="1" dirty="0" smtClean="0">
                <a:solidFill>
                  <a:srgbClr val="FFC000"/>
                </a:solidFill>
                <a:latin typeface="Salesforce Sans"/>
                <a:sym typeface="Salesforce Sans"/>
              </a:rPr>
              <a:t>…</a:t>
            </a:r>
          </a:p>
          <a:p>
            <a:pPr marL="540000"/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戒菸專線：免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付費戒菸專線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0800-63-63-63</a:t>
            </a:r>
            <a:endParaRPr lang="en-US" altLang="zh-TW" b="1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40000"/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門診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戒菸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b="1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0800-571-571</a:t>
            </a:r>
          </a:p>
        </p:txBody>
      </p:sp>
      <p:pic>
        <p:nvPicPr>
          <p:cNvPr id="4" name="內容版面配置區 4" descr="「菸酒檳榔」的圖片搜尋結果"/>
          <p:cNvPicPr>
            <a:picLocks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617" b="89926" l="10000" r="90000">
                        <a14:foregroundMark x1="40357" y1="55528" x2="40357" y2="55528"/>
                        <a14:foregroundMark x1="65536" y1="53808" x2="65536" y2="53808"/>
                        <a14:foregroundMark x1="65536" y1="53808" x2="65536" y2="53808"/>
                        <a14:foregroundMark x1="47321" y1="54545" x2="47321" y2="54545"/>
                        <a14:foregroundMark x1="47321" y1="54545" x2="47321" y2="54545"/>
                        <a14:foregroundMark x1="58214" y1="32187" x2="58214" y2="32187"/>
                        <a14:foregroundMark x1="58214" y1="32187" x2="58214" y2="32187"/>
                        <a14:foregroundMark x1="58929" y1="32678" x2="58929" y2="32678"/>
                        <a14:foregroundMark x1="58929" y1="32678" x2="58929" y2="32678"/>
                        <a14:foregroundMark x1="61964" y1="38821" x2="61964" y2="38821"/>
                        <a14:foregroundMark x1="61964" y1="38821" x2="61964" y2="38821"/>
                        <a14:foregroundMark x1="66071" y1="39803" x2="66071" y2="39803"/>
                        <a14:foregroundMark x1="66071" y1="39803" x2="66071" y2="39803"/>
                        <a14:foregroundMark x1="70179" y1="56020" x2="70179" y2="56020"/>
                        <a14:foregroundMark x1="70179" y1="56020" x2="70179" y2="56020"/>
                        <a14:foregroundMark x1="70000" y1="42506" x2="70000" y2="42506"/>
                        <a14:foregroundMark x1="70000" y1="42506" x2="70000" y2="42506"/>
                        <a14:foregroundMark x1="69464" y1="47666" x2="69464" y2="47666"/>
                        <a14:foregroundMark x1="69464" y1="47420" x2="69464" y2="47420"/>
                        <a14:foregroundMark x1="70536" y1="46437" x2="70536" y2="46437"/>
                        <a14:foregroundMark x1="70536" y1="46437" x2="70536" y2="46437"/>
                        <a14:foregroundMark x1="59821" y1="33415" x2="59821" y2="33415"/>
                        <a14:foregroundMark x1="59821" y1="33415" x2="59821" y2="33415"/>
                        <a14:foregroundMark x1="56250" y1="25553" x2="56250" y2="25553"/>
                        <a14:foregroundMark x1="56250" y1="25553" x2="56250" y2="25553"/>
                        <a14:foregroundMark x1="57857" y1="26536" x2="57857" y2="26536"/>
                        <a14:foregroundMark x1="57857" y1="26536" x2="57857" y2="26536"/>
                        <a14:foregroundMark x1="52500" y1="55283" x2="52500" y2="552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716" y="126062"/>
            <a:ext cx="5021170" cy="3649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21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3274423" y="2235927"/>
            <a:ext cx="7127377" cy="4114800"/>
          </a:xfrm>
        </p:spPr>
        <p:txBody>
          <a:bodyPr rtlCol="0">
            <a:normAutofit/>
          </a:bodyPr>
          <a:lstStyle/>
          <a:p>
            <a:pPr rtl="0"/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rtl="0"/>
            <a:endParaRPr lang="en-US" altLang="zh-TW" sz="2200" b="1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pic>
        <p:nvPicPr>
          <p:cNvPr id="5" name="圖片 4" descr="「拒絕檳榔」的圖片搜尋結果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077" y="608231"/>
            <a:ext cx="2205446" cy="1811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內容預留位置 2"/>
          <p:cNvSpPr txBox="1">
            <a:spLocks/>
          </p:cNvSpPr>
          <p:nvPr/>
        </p:nvSpPr>
        <p:spPr>
          <a:xfrm>
            <a:off x="2521132" y="1989910"/>
            <a:ext cx="712737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嚼食</a:t>
            </a:r>
            <a:r>
              <a:rPr lang="zh-TW" altLang="en-US" sz="2400" b="1" dirty="0" smtClean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檳榔會害我</a:t>
            </a:r>
            <a:r>
              <a:rPr lang="en-US" altLang="zh-TW" sz="24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牙齒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變黑、動搖、磨損及牙齦退縮，而形成牙週病、口腔黏膜下纖維化及口腔黏膜白斑症外，還會導致口腔癌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嚼檳榔合併吸菸者，更容易引起口腔癌、喉癌、咽癌和食道癌，而且嚼檳榔、吸菸又合併喝酒，則更有加乘的致癌效果。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Font typeface="Wingdings" panose="05000000000000000000" pitchFamily="2" charset="2"/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>
              <a:buFont typeface="Wingdings" panose="05000000000000000000" pitchFamily="2" charset="2"/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70556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3274423" y="2235927"/>
            <a:ext cx="7127377" cy="4114800"/>
          </a:xfrm>
        </p:spPr>
        <p:txBody>
          <a:bodyPr rtlCol="0">
            <a:normAutofit/>
          </a:bodyPr>
          <a:lstStyle/>
          <a:p>
            <a:pPr rtl="0"/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rtl="0"/>
            <a:endParaRPr lang="en-US" altLang="zh-TW" sz="2200" b="1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pic>
        <p:nvPicPr>
          <p:cNvPr id="5" name="圖片 4" descr="「拒絕檳榔」的圖片搜尋結果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077" y="608231"/>
            <a:ext cx="2205446" cy="18113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內容預留位置 2"/>
          <p:cNvSpPr txBox="1">
            <a:spLocks/>
          </p:cNvSpPr>
          <p:nvPr/>
        </p:nvSpPr>
        <p:spPr>
          <a:xfrm>
            <a:off x="1591491" y="1867990"/>
            <a:ext cx="9207137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b="1" dirty="0" smtClean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如何進行口腔自我檢查</a:t>
            </a:r>
            <a:r>
              <a:rPr lang="en-US" altLang="zh-TW" sz="2400" b="1" dirty="0" smtClean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  <a:endParaRPr lang="en-US" altLang="zh-TW" sz="24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若發現有以下各種情形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時應到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醫院做進一步的口腔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檢查：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034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一、口腔黏膜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　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一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黏膜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顏色變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白、紅、褐或黑，且無法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抹去。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口腔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黏膜乾澀、灼熱、或有刺痛感，開口受限制，張嘴時口腔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黏膜拉緊。 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超過兩週以上未癒合之口腔黏膜潰瘍。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腫塊：口內或頸部任何部位不明原因之腫塊。</a:t>
            </a:r>
            <a:b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舌頭知覺：咀嚼、吞嚥、說話困難或舌頭半側知覺喪失、麻木。</a:t>
            </a:r>
            <a:b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顎骨與牙齒：顎骨局部腫大，導致臉部左右不對稱。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Font typeface="Wingdings" panose="05000000000000000000" pitchFamily="2" charset="2"/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>
              <a:buFont typeface="Wingdings" panose="05000000000000000000" pitchFamily="2" charset="2"/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</p:spTree>
    <p:extLst>
      <p:ext uri="{BB962C8B-B14F-4D97-AF65-F5344CB8AC3E}">
        <p14:creationId xmlns:p14="http://schemas.microsoft.com/office/powerpoint/2010/main" val="26467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243046" y="1957252"/>
            <a:ext cx="9522233" cy="411480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常見毒品</a:t>
            </a:r>
            <a:r>
              <a:rPr lang="en-US" altLang="zh-TW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—</a:t>
            </a:r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安非他命</a:t>
            </a:r>
            <a:endParaRPr lang="en-US" altLang="zh-TW" dirty="0" smtClean="0">
              <a:solidFill>
                <a:srgbClr val="FFC000"/>
              </a:solidFill>
              <a:latin typeface="Salesforce Sans"/>
              <a:sym typeface="Salesforce Sans"/>
            </a:endParaRPr>
          </a:p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吸毒會害我</a:t>
            </a:r>
            <a:r>
              <a:rPr lang="en-US" altLang="zh-TW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 algn="just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初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用時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會感到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自信、興奮、善於交際、充滿活力、睡覺及飲食的慾望減低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 algn="just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多次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前述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感覺會逐漸縮短或消失，不用時會感覺無力、沮喪、情緒低落而致使使用量及頻次日增。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 algn="just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長期濫用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導致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精神病行為，特徵為急性偏執狂、視聽幻覺，難以控制的暴怒並伴以極端的暴力行為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 algn="just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停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用之戒斷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症狀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--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疲倦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、沮喪、焦慮、易怒、全身無力，嚴重者甚至出現自殺或暴力攻擊行為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200" dirty="0">
              <a:latin typeface="Salesforce Sans"/>
              <a:sym typeface="Salesforce Sans"/>
            </a:endParaRPr>
          </a:p>
        </p:txBody>
      </p:sp>
      <p:pic>
        <p:nvPicPr>
          <p:cNvPr id="4" name="圖片 3" descr="「安非他命」的圖片搜尋結果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1001487"/>
            <a:ext cx="2438401" cy="16499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69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1546360" y="2079172"/>
            <a:ext cx="9757365" cy="41148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常見毒品</a:t>
            </a:r>
            <a:r>
              <a:rPr lang="en-US" altLang="zh-TW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—</a:t>
            </a:r>
            <a:r>
              <a:rPr lang="zh-TW" altLang="en-US" sz="22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愷</a:t>
            </a:r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他命</a:t>
            </a:r>
            <a:endParaRPr lang="en-US" altLang="zh-TW" sz="22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以膠囊包裝為主，近年常以不同包裝掩人耳目，例如奶茶包、咖啡包郵票或混合菸草製成的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K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菸。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吸毒會害我</a:t>
            </a:r>
            <a:r>
              <a:rPr lang="en-US" altLang="zh-TW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出現分離性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幻覺、喪失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感、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脫離現實感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 algn="just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長期吸食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導致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腦部病變，包括記憶力及智力減退，說話迷糊口齒不清及情緒不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穩定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膀胱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損害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頻尿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、解尿困難、解尿時難以忍受的疼痛、憋不住尿、下腹部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疼痛，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嚴重時甚至會影響腎臟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pic>
        <p:nvPicPr>
          <p:cNvPr id="5" name="圖片 4" descr="「K他命」的圖片搜尋結果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995" y="313507"/>
            <a:ext cx="2816679" cy="197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5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865120" y="2018212"/>
            <a:ext cx="7127377" cy="41148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24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戒毒主動求助管道</a:t>
            </a:r>
            <a:endParaRPr lang="en-US" altLang="zh-TW" sz="24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毒品危害防制中心 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03-4631495</a:t>
            </a:r>
            <a:endParaRPr lang="en-US" altLang="zh-TW" sz="2200" b="1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毒品線上通報管道</a:t>
            </a:r>
            <a:endParaRPr lang="en-US" altLang="zh-TW" sz="2200" b="1" dirty="0" smtClean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關懷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E</a:t>
            </a:r>
            <a:r>
              <a:rPr lang="zh-TW" altLang="en-US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起來 </a:t>
            </a:r>
            <a:r>
              <a:rPr lang="en-US" altLang="zh-TW" sz="2200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https</a:t>
            </a:r>
            <a:r>
              <a:rPr lang="en-US" altLang="zh-TW" sz="2200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://ecare.mohw.gov.tw/</a:t>
            </a:r>
          </a:p>
          <a:p>
            <a:pPr rtl="0"/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32000"/>
            <a:endParaRPr lang="en-US" altLang="zh-TW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marL="203400" indent="0">
              <a:buNone/>
            </a:pPr>
            <a:endParaRPr lang="en-US" altLang="zh-TW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rtl="0"/>
            <a:endParaRPr lang="en-US" altLang="zh-TW" sz="2200" b="1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pic>
        <p:nvPicPr>
          <p:cNvPr id="4" name="圖片 3" descr="「毒品」的圖片搜尋結果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84" b="95816" l="6182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995" y="3516894"/>
            <a:ext cx="2621280" cy="2278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900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6080" y="313507"/>
            <a:ext cx="6008915" cy="1200416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拒絕菸酒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檳榔毒品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2053340" y="1835332"/>
            <a:ext cx="7127377" cy="41148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長期喝酒的壞處</a:t>
            </a:r>
            <a:r>
              <a:rPr lang="en-US" altLang="zh-TW" sz="22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Salesforce Sans"/>
              </a:rPr>
              <a:t>…</a:t>
            </a:r>
          </a:p>
          <a:p>
            <a:pPr marL="432000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對神經系統的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影響：肌肉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協調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反應遲鈍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、記憶力減退、智力衰退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注意力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、判斷力、自控能力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下降。</a:t>
            </a:r>
            <a:endParaRPr lang="en-US" altLang="zh-TW" dirty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對肝臟的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影響：約</a:t>
            </a:r>
            <a:r>
              <a:rPr lang="en-US" altLang="zh-TW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57.5%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的病人有脂肪肝，</a:t>
            </a:r>
            <a:r>
              <a:rPr lang="en-US" altLang="zh-TW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15%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的患者有肝硬化。過量飲酒影響脂肪代謝。</a:t>
            </a:r>
            <a:b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胃的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影響：胃潰瘍、吸收不好、貧血。</a:t>
            </a:r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對心腦血管系統的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影響：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腦出血、心梗、腦梗賽、高血壓病、心肌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病。</a:t>
            </a:r>
            <a:endParaRPr lang="en-US" altLang="zh-TW" dirty="0" smtClean="0">
              <a:solidFill>
                <a:schemeClr val="bg2">
                  <a:lumMod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  <a:sym typeface="Salesforce Sans"/>
            </a:endParaRPr>
          </a:p>
          <a:p>
            <a:pPr rtl="0"/>
            <a:endParaRPr lang="en-US" altLang="zh-TW" sz="2200" b="1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  <a:p>
            <a:pPr marL="45720" indent="0" rtl="0">
              <a:buNone/>
            </a:pPr>
            <a:endParaRPr lang="en-US" altLang="zh-TW" sz="2200" b="1" dirty="0" smtClean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Salesforce Sans"/>
            </a:endParaRPr>
          </a:p>
        </p:txBody>
      </p:sp>
      <p:pic>
        <p:nvPicPr>
          <p:cNvPr id="5" name="圖片 4" descr="「拒絕喝酒」的圖片搜尋結果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717" y="635726"/>
            <a:ext cx="2651216" cy="1934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8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兒童遊樂 16X9">
  <a:themeElements>
    <a:clrScheme name="Children Happy">
      <a:dk1>
        <a:srgbClr val="595959"/>
      </a:dk1>
      <a:lt1>
        <a:sysClr val="window" lastClr="A8B29E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 [唯讀]" id="{9259D798-721D-4377-AF0C-AD2BBEE7604D}" vid="{6298C5F3-64F9-4B0A-9417-B96565265B8D}"/>
    </a:ext>
  </a:extLst>
</a:theme>
</file>

<file path=ppt/theme/theme2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A8B29E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Children Happy">
      <a:dk1>
        <a:srgbClr val="595959"/>
      </a:dk1>
      <a:lt1>
        <a:sysClr val="window" lastClr="A8B29E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tf03461883</Template>
  <TotalTime>228</TotalTime>
  <Words>679</Words>
  <Application>Microsoft Office PowerPoint</Application>
  <PresentationFormat>寬螢幕</PresentationFormat>
  <Paragraphs>96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Salesforce Sans</vt:lpstr>
      <vt:lpstr>微軟正黑體</vt:lpstr>
      <vt:lpstr>標楷體</vt:lpstr>
      <vt:lpstr>Arial</vt:lpstr>
      <vt:lpstr>Rockwell Extra Bold</vt:lpstr>
      <vt:lpstr>Times New Roman</vt:lpstr>
      <vt:lpstr>Wingdings</vt:lpstr>
      <vt:lpstr>兒童遊樂 16X9</vt:lpstr>
      <vt:lpstr>106年青春專案宣導</vt:lpstr>
      <vt:lpstr>拒絕菸酒檳榔毒品</vt:lpstr>
      <vt:lpstr>拒絕菸酒檳榔毒品</vt:lpstr>
      <vt:lpstr>拒絕菸酒檳榔毒品</vt:lpstr>
      <vt:lpstr>拒絕菸酒檳榔毒品</vt:lpstr>
      <vt:lpstr>拒絕菸酒檳榔毒品</vt:lpstr>
      <vt:lpstr>拒絕菸酒檳榔毒品</vt:lpstr>
      <vt:lpstr>拒絕菸酒檳榔毒品</vt:lpstr>
      <vt:lpstr>拒絕菸酒檳榔毒品</vt:lpstr>
      <vt:lpstr>對性剝削Say NO</vt:lpstr>
      <vt:lpstr>杜絕性剝削</vt:lpstr>
      <vt:lpstr>杜絕性剝削</vt:lpstr>
      <vt:lpstr>杜絕性剝削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106年青春專案宣導</dc:title>
  <dc:creator>林亭廷</dc:creator>
  <cp:lastModifiedBy>林亭廷</cp:lastModifiedBy>
  <cp:revision>41</cp:revision>
  <cp:lastPrinted>2017-06-13T09:35:26Z</cp:lastPrinted>
  <dcterms:created xsi:type="dcterms:W3CDTF">2017-06-13T06:24:08Z</dcterms:created>
  <dcterms:modified xsi:type="dcterms:W3CDTF">2017-06-14T05:35:52Z</dcterms:modified>
</cp:coreProperties>
</file>